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56" r:id="rId3"/>
    <p:sldId id="259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5EE6-8312-4A1D-9885-510B6FE7FC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886AF-349B-4745-8896-3578E862A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1C22-D3CB-4250-9C41-E87F5B3158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03A3-F024-4867-9F9B-EC7EA0810E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17C68-97BB-4BEF-9FB5-28A133F829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D0D1-AC36-436F-82B2-953EE1E271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5D3E-7336-400A-A80A-12E9843588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94CE-510B-41D9-80EA-7AF218B2FE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F81B-579A-4784-AADC-02BEB26AB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8A9E1-E9FE-4349-A9A3-BC4CF21A1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2E9B-5F8A-440B-9784-4CF02EF12D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AB091-CB25-43CB-AD0D-CF45583448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2483-1393-48AE-AF96-731206F06C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BBE1-A8B9-430E-9E1B-388D0BD8B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0118-437F-4308-A586-44318E79A4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0E4C-9494-4822-84C3-6CD38D9F2E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22B2-EEF8-4B42-80EF-6228067FA7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4DA6-47B0-462F-9C95-74699888E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28DA-CD38-4466-98C8-BDE8B9A8C5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75A8-CE45-4D86-A59C-654F19AC0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78B6A-7FAB-47A1-A3F5-FC9540E204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AC17-175D-4B66-982C-C1CFBCF3E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A7C7C7-9283-4161-A86D-0B274C3ECB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EC75E3A-531F-4258-A0E9-45FA97EC70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Společenstva polí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Pří_038_Rozmanitost přírody_Společenstva polí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Jana Koutná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ROSTLINY JAKO POTRAVA PRO DOBYTEK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sz="1800" b="1" dirty="0" smtClean="0"/>
          </a:p>
          <a:p>
            <a:pPr algn="ctr">
              <a:buNone/>
            </a:pPr>
            <a:endParaRPr lang="cs-CZ" sz="1800" b="1" dirty="0" smtClean="0"/>
          </a:p>
          <a:p>
            <a:pPr algn="ctr">
              <a:buNone/>
            </a:pPr>
            <a:r>
              <a:rPr lang="cs-CZ" sz="1800" b="1" dirty="0" smtClean="0"/>
              <a:t>Např. jetel luční, </a:t>
            </a:r>
          </a:p>
          <a:p>
            <a:pPr algn="ctr">
              <a:buNone/>
            </a:pPr>
            <a:r>
              <a:rPr lang="cs-CZ" sz="1800" b="1" dirty="0" smtClean="0"/>
              <a:t>srha říznačka,</a:t>
            </a:r>
          </a:p>
          <a:p>
            <a:pPr algn="ctr">
              <a:buNone/>
            </a:pPr>
            <a:r>
              <a:rPr lang="cs-CZ" sz="1800" b="1" dirty="0" smtClean="0"/>
              <a:t>tolice vojtěška, aj.</a:t>
            </a:r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endParaRPr lang="cs-CZ" sz="1800" b="1" dirty="0" smtClean="0"/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258px-Trifolium_pratense_0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0162" y="2132856"/>
            <a:ext cx="2574286" cy="3528392"/>
          </a:xfrm>
          <a:prstGeom prst="rect">
            <a:avLst/>
          </a:prstGeom>
        </p:spPr>
      </p:pic>
      <p:pic>
        <p:nvPicPr>
          <p:cNvPr id="6" name="Obrázek 5" descr="agriculture_cow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420888"/>
            <a:ext cx="2361905" cy="199365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PLEVELE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1800" b="1" dirty="0" smtClean="0"/>
              <a:t>Jsou plané rostliny, které na polích ubírají jiným rostlinám vodu a živiny. Např. chrpa modrá, vlčí mák.</a:t>
            </a:r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endParaRPr lang="cs-CZ" sz="1800" b="1" dirty="0" smtClean="0"/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Chr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780928"/>
            <a:ext cx="3227851" cy="2420888"/>
          </a:xfrm>
          <a:prstGeom prst="rect">
            <a:avLst/>
          </a:prstGeom>
        </p:spPr>
      </p:pic>
      <p:pic>
        <p:nvPicPr>
          <p:cNvPr id="6" name="Obrázek 5" descr="255px-Papaver_rhoeas_-_Köhler–s_Medizinal-Pflanzen-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728276"/>
            <a:ext cx="2664296" cy="382404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ODPOVĚZ ANO-NE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400" b="1" dirty="0" smtClean="0">
                <a:solidFill>
                  <a:srgbClr val="00B0F0"/>
                </a:solidFill>
              </a:rPr>
              <a:t>1. Vyrábí se ze lnu setého prostěradla?</a:t>
            </a:r>
          </a:p>
          <a:p>
            <a:pPr>
              <a:buNone/>
            </a:pPr>
            <a:r>
              <a:rPr lang="cs-CZ" sz="1400" b="1" dirty="0" smtClean="0">
                <a:solidFill>
                  <a:srgbClr val="FF0000"/>
                </a:solidFill>
              </a:rPr>
              <a:t>Ano</a:t>
            </a:r>
          </a:p>
          <a:p>
            <a:pPr>
              <a:buNone/>
            </a:pPr>
            <a:r>
              <a:rPr lang="cs-CZ" sz="1400" b="1" dirty="0" smtClean="0">
                <a:solidFill>
                  <a:srgbClr val="00B0F0"/>
                </a:solidFill>
              </a:rPr>
              <a:t>2. Patří hrách setý mezi luskoviny?</a:t>
            </a:r>
          </a:p>
          <a:p>
            <a:pPr>
              <a:buNone/>
            </a:pPr>
            <a:r>
              <a:rPr lang="cs-CZ" sz="1400" b="1" dirty="0" smtClean="0">
                <a:solidFill>
                  <a:srgbClr val="FF0000"/>
                </a:solidFill>
              </a:rPr>
              <a:t>Ano</a:t>
            </a:r>
          </a:p>
          <a:p>
            <a:pPr>
              <a:buNone/>
            </a:pPr>
            <a:r>
              <a:rPr lang="cs-CZ" sz="1400" b="1" dirty="0" smtClean="0">
                <a:solidFill>
                  <a:srgbClr val="00B0F0"/>
                </a:solidFill>
              </a:rPr>
              <a:t>3. Kvete vlčí mák modře?</a:t>
            </a:r>
          </a:p>
          <a:p>
            <a:pPr>
              <a:buNone/>
            </a:pPr>
            <a:r>
              <a:rPr lang="cs-CZ" sz="1400" b="1" dirty="0" smtClean="0">
                <a:solidFill>
                  <a:srgbClr val="FF0000"/>
                </a:solidFill>
              </a:rPr>
              <a:t>Ne</a:t>
            </a:r>
          </a:p>
          <a:p>
            <a:pPr>
              <a:buNone/>
            </a:pPr>
            <a:r>
              <a:rPr lang="cs-CZ" sz="1400" b="1" dirty="0" smtClean="0">
                <a:solidFill>
                  <a:srgbClr val="00B0F0"/>
                </a:solidFill>
              </a:rPr>
              <a:t>4. Slouží fazol obecný jako potrava pro dobytek?</a:t>
            </a:r>
          </a:p>
          <a:p>
            <a:pPr>
              <a:buNone/>
            </a:pPr>
            <a:r>
              <a:rPr lang="cs-CZ" sz="1400" b="1" dirty="0" smtClean="0">
                <a:solidFill>
                  <a:srgbClr val="FF0000"/>
                </a:solidFill>
              </a:rPr>
              <a:t>Ne</a:t>
            </a:r>
          </a:p>
          <a:p>
            <a:pPr>
              <a:buNone/>
            </a:pPr>
            <a:r>
              <a:rPr lang="cs-CZ" sz="1400" b="1" dirty="0" smtClean="0">
                <a:solidFill>
                  <a:srgbClr val="00B0F0"/>
                </a:solidFill>
              </a:rPr>
              <a:t>5. Patří kukuřice setá mezi obilniny?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1400" b="1" dirty="0" smtClean="0">
                <a:solidFill>
                  <a:srgbClr val="FF0000"/>
                </a:solidFill>
              </a:rPr>
              <a:t>Ano</a:t>
            </a:r>
          </a:p>
          <a:p>
            <a:pPr>
              <a:buNone/>
            </a:pPr>
            <a:r>
              <a:rPr lang="cs-CZ" sz="1400" b="1" dirty="0" smtClean="0">
                <a:solidFill>
                  <a:srgbClr val="00B0F0"/>
                </a:solidFill>
              </a:rPr>
              <a:t>6. Řadí se lilek brambor mezi olejniny?</a:t>
            </a:r>
          </a:p>
          <a:p>
            <a:pPr>
              <a:buNone/>
            </a:pPr>
            <a:r>
              <a:rPr lang="cs-CZ" sz="1400" b="1" dirty="0" smtClean="0">
                <a:solidFill>
                  <a:srgbClr val="FF0000"/>
                </a:solidFill>
              </a:rPr>
              <a:t>Ne </a:t>
            </a: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b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828800"/>
            <a:ext cx="1803241" cy="1803241"/>
          </a:xfrm>
          <a:prstGeom prst="rect">
            <a:avLst/>
          </a:prstGeom>
        </p:spPr>
      </p:pic>
      <p:pic>
        <p:nvPicPr>
          <p:cNvPr id="6" name="Obrázek 5" descr="beetle_h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962400"/>
            <a:ext cx="2187555" cy="2179237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ZVÍŘATA NA POLI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b="1" dirty="0" smtClean="0"/>
              <a:t>Polní živočichové splývají svou barvou s okolím,</a:t>
            </a:r>
          </a:p>
          <a:p>
            <a:pPr marL="0" indent="0">
              <a:buNone/>
            </a:pPr>
            <a:r>
              <a:rPr lang="cs-CZ" sz="1800" b="1" dirty="0" smtClean="0"/>
              <a:t>aby se mohli lépe skrýt před nepřáteli.</a:t>
            </a:r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Úkol pro tebe:</a:t>
            </a:r>
          </a:p>
          <a:p>
            <a:pPr>
              <a:buNone/>
            </a:pPr>
            <a:r>
              <a:rPr lang="cs-CZ" sz="1800" b="1" dirty="0" smtClean="0">
                <a:solidFill>
                  <a:srgbClr val="00B0F0"/>
                </a:solidFill>
              </a:rPr>
              <a:t>Vyjmenuj alespoň 5 živočichů, které můžeme vidět na poli.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b="1" dirty="0" smtClean="0"/>
              <a:t>Jsou to např.: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B0F0"/>
                </a:solidFill>
              </a:rPr>
              <a:t>Zajíc polní, hraboš polní,  koroptev polní, bažant obecný, poštolka obecná, káně lesní, krtek obecný.</a:t>
            </a: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sun_happy_s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1524000"/>
            <a:ext cx="1756428" cy="175642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ZAJÍC POLNÍ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3352800" cy="32004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800" b="1" dirty="0" smtClean="0"/>
          </a:p>
          <a:p>
            <a:pPr algn="ctr">
              <a:buNone/>
            </a:pPr>
            <a:r>
              <a:rPr lang="cs-CZ" sz="1800" b="1" dirty="0" smtClean="0"/>
              <a:t>Je býložravec. </a:t>
            </a:r>
          </a:p>
          <a:p>
            <a:pPr algn="ctr">
              <a:buNone/>
            </a:pPr>
            <a:r>
              <a:rPr lang="cs-CZ" sz="1800" b="1" dirty="0" smtClean="0"/>
              <a:t>Přední končetiny </a:t>
            </a:r>
          </a:p>
          <a:p>
            <a:pPr algn="ctr">
              <a:buNone/>
            </a:pPr>
            <a:r>
              <a:rPr lang="cs-CZ" sz="1800" b="1" dirty="0" smtClean="0"/>
              <a:t>jsou kratší než zadní. </a:t>
            </a:r>
          </a:p>
          <a:p>
            <a:pPr algn="ctr">
              <a:buNone/>
            </a:pPr>
            <a:r>
              <a:rPr lang="cs-CZ" sz="1800" b="1" dirty="0" smtClean="0"/>
              <a:t>Uši má delší než hlavu. </a:t>
            </a:r>
          </a:p>
          <a:p>
            <a:pPr algn="ctr">
              <a:buNone/>
            </a:pPr>
            <a:r>
              <a:rPr lang="cs-CZ" sz="1800" b="1" dirty="0" smtClean="0"/>
              <a:t>Jeho hlavním nepřítelem </a:t>
            </a:r>
          </a:p>
          <a:p>
            <a:pPr algn="ctr">
              <a:buNone/>
            </a:pPr>
            <a:r>
              <a:rPr lang="cs-CZ" sz="1800" b="1" dirty="0" smtClean="0"/>
              <a:t>je liška.</a:t>
            </a: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01-sfel-08-009a_-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16832"/>
            <a:ext cx="3738166" cy="342837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HRABOŠ POLNÍ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2590800" cy="32004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endParaRPr lang="cs-CZ" sz="1800" b="1" dirty="0" smtClean="0"/>
          </a:p>
          <a:p>
            <a:pPr algn="ctr">
              <a:buNone/>
            </a:pPr>
            <a:r>
              <a:rPr lang="cs-CZ" sz="1800" b="1" dirty="0" smtClean="0"/>
              <a:t>Je malý hlodavec,</a:t>
            </a:r>
          </a:p>
          <a:p>
            <a:pPr algn="ctr">
              <a:buNone/>
            </a:pPr>
            <a:r>
              <a:rPr lang="cs-CZ" sz="1800" b="1" dirty="0" smtClean="0"/>
              <a:t>který shromažďuje </a:t>
            </a:r>
          </a:p>
          <a:p>
            <a:pPr algn="ctr">
              <a:buNone/>
            </a:pPr>
            <a:r>
              <a:rPr lang="cs-CZ" sz="1800" b="1" dirty="0" smtClean="0"/>
              <a:t>zásoby zrní. </a:t>
            </a:r>
          </a:p>
          <a:p>
            <a:pPr algn="ctr">
              <a:buNone/>
            </a:pPr>
            <a:r>
              <a:rPr lang="cs-CZ" sz="1800" b="1" dirty="0" smtClean="0"/>
              <a:t>Jeho nepřátelé jsou </a:t>
            </a:r>
          </a:p>
          <a:p>
            <a:pPr algn="ctr">
              <a:buNone/>
            </a:pPr>
            <a:r>
              <a:rPr lang="cs-CZ" sz="1800" b="1" dirty="0" smtClean="0"/>
              <a:t>káně, poštolka a liška.</a:t>
            </a: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726px-Feldmaus_Microtus_arva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060848"/>
            <a:ext cx="3976112" cy="328056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KOROPTEV POLNÍ</a:t>
            </a: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524000" y="1905000"/>
            <a:ext cx="2895600" cy="41148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b="1" dirty="0" smtClean="0"/>
              <a:t>	</a:t>
            </a:r>
          </a:p>
          <a:p>
            <a:pPr>
              <a:buNone/>
            </a:pPr>
            <a:endParaRPr lang="cs-CZ" sz="1800" b="1" dirty="0" smtClean="0"/>
          </a:p>
          <a:p>
            <a:pPr marL="0" indent="0" algn="ctr">
              <a:buNone/>
            </a:pPr>
            <a:r>
              <a:rPr lang="cs-CZ" sz="1800" b="1" dirty="0" smtClean="0"/>
              <a:t>Obývá pole a křoviny.</a:t>
            </a:r>
          </a:p>
          <a:p>
            <a:pPr algn="ctr">
              <a:buNone/>
            </a:pPr>
            <a:r>
              <a:rPr lang="cs-CZ" sz="1800" b="1" dirty="0" smtClean="0"/>
              <a:t>Létá nízko nad zemí.</a:t>
            </a:r>
          </a:p>
          <a:p>
            <a:pPr algn="ctr">
              <a:buNone/>
            </a:pPr>
            <a:r>
              <a:rPr lang="cs-CZ" sz="1800" b="1" dirty="0" smtClean="0"/>
              <a:t>Je zbarvena do šedé </a:t>
            </a:r>
          </a:p>
          <a:p>
            <a:pPr algn="ctr">
              <a:buNone/>
            </a:pPr>
            <a:r>
              <a:rPr lang="cs-CZ" sz="1800" b="1" dirty="0" smtClean="0"/>
              <a:t>a rezavé barvy.</a:t>
            </a:r>
            <a:endParaRPr lang="cs-CZ" sz="1800" b="1" dirty="0"/>
          </a:p>
        </p:txBody>
      </p:sp>
      <p:pic>
        <p:nvPicPr>
          <p:cNvPr id="7" name="Obrázek 6" descr="Perdix_perdix_(Marek_Szczepanek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209800"/>
            <a:ext cx="4309984" cy="279154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BAŽANT OBECNÝ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3352800" cy="32004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800" b="1" dirty="0" smtClean="0"/>
          </a:p>
          <a:p>
            <a:pPr algn="ctr">
              <a:buNone/>
            </a:pPr>
            <a:r>
              <a:rPr lang="cs-CZ" sz="1800" b="1" dirty="0" smtClean="0"/>
              <a:t>Samci mají výrazné barvy </a:t>
            </a:r>
          </a:p>
          <a:p>
            <a:pPr algn="ctr">
              <a:buNone/>
            </a:pPr>
            <a:r>
              <a:rPr lang="cs-CZ" sz="1800" b="1" dirty="0" smtClean="0"/>
              <a:t>a dlouhá ocasní pera. </a:t>
            </a:r>
          </a:p>
          <a:p>
            <a:pPr algn="ctr">
              <a:buNone/>
            </a:pPr>
            <a:r>
              <a:rPr lang="cs-CZ" sz="1800" b="1" dirty="0" smtClean="0"/>
              <a:t>Jsou všežravci. </a:t>
            </a:r>
          </a:p>
          <a:p>
            <a:pPr algn="ctr">
              <a:buNone/>
            </a:pPr>
            <a:r>
              <a:rPr lang="cs-CZ" sz="1800" b="1" dirty="0" smtClean="0"/>
              <a:t>Pro člověka jsou užiteční</a:t>
            </a:r>
          </a:p>
          <a:p>
            <a:pPr algn="ctr">
              <a:buNone/>
            </a:pPr>
            <a:r>
              <a:rPr lang="cs-CZ" sz="1800" b="1" dirty="0" smtClean="0"/>
              <a:t> - jejich potravou </a:t>
            </a:r>
          </a:p>
          <a:p>
            <a:pPr algn="ctr">
              <a:buNone/>
            </a:pPr>
            <a:r>
              <a:rPr lang="cs-CZ" sz="1800" b="1" dirty="0" smtClean="0"/>
              <a:t>je mandelinka bramborová. </a:t>
            </a:r>
          </a:p>
          <a:p>
            <a:pPr algn="ctr">
              <a:buNone/>
            </a:pPr>
            <a:r>
              <a:rPr lang="cs-CZ" sz="1800" b="1" dirty="0" smtClean="0"/>
              <a:t>Jejich nepřáteli jsou dravci.</a:t>
            </a: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Phasianus_colchicus_2_tom_(Lukasz_Lukasik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133600"/>
            <a:ext cx="3665386" cy="279499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POŠTOLKA OBECNÁ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2438400" cy="3200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sz="1800" b="1" dirty="0" smtClean="0"/>
          </a:p>
          <a:p>
            <a:pPr algn="ctr">
              <a:buNone/>
            </a:pPr>
            <a:endParaRPr lang="cs-CZ" sz="1800" b="1" dirty="0" smtClean="0"/>
          </a:p>
          <a:p>
            <a:pPr algn="ctr">
              <a:buNone/>
            </a:pPr>
            <a:r>
              <a:rPr lang="cs-CZ" sz="1800" b="1" dirty="0" smtClean="0"/>
              <a:t>Je dravec.</a:t>
            </a:r>
          </a:p>
          <a:p>
            <a:pPr algn="ctr">
              <a:buNone/>
            </a:pPr>
            <a:r>
              <a:rPr lang="cs-CZ" sz="1800" b="1" dirty="0" smtClean="0"/>
              <a:t>Živí se hraboši,</a:t>
            </a:r>
          </a:p>
          <a:p>
            <a:pPr algn="ctr">
              <a:buNone/>
            </a:pPr>
            <a:r>
              <a:rPr lang="cs-CZ" sz="1800" b="1" dirty="0" smtClean="0"/>
              <a:t>hlodavci a hmyzem.</a:t>
            </a: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425px-Common_kestrel_falco_tinnuncu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9862" y="1772817"/>
            <a:ext cx="2809995" cy="396044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KÁNĚ LESNÍ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2819400" cy="3200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sz="1800" b="1" dirty="0" smtClean="0"/>
          </a:p>
          <a:p>
            <a:pPr algn="ctr">
              <a:buNone/>
            </a:pPr>
            <a:endParaRPr lang="cs-CZ" sz="1800" b="1" dirty="0" smtClean="0"/>
          </a:p>
          <a:p>
            <a:pPr algn="ctr">
              <a:buNone/>
            </a:pPr>
            <a:r>
              <a:rPr lang="cs-CZ" sz="1800" b="1" dirty="0" smtClean="0"/>
              <a:t>Patří mezi nejhojnější </a:t>
            </a:r>
          </a:p>
          <a:p>
            <a:pPr algn="ctr">
              <a:buNone/>
            </a:pPr>
            <a:r>
              <a:rPr lang="cs-CZ" sz="1800" b="1" dirty="0" smtClean="0"/>
              <a:t>dravce u nás. </a:t>
            </a:r>
          </a:p>
          <a:p>
            <a:pPr algn="ctr">
              <a:buNone/>
            </a:pPr>
            <a:r>
              <a:rPr lang="cs-CZ" sz="1800" b="1" dirty="0" smtClean="0"/>
              <a:t>Na polích loví hraboše. </a:t>
            </a:r>
          </a:p>
          <a:p>
            <a:pPr algn="ctr">
              <a:buNone/>
            </a:pPr>
            <a:r>
              <a:rPr lang="cs-CZ" sz="1800" b="1" dirty="0" smtClean="0"/>
              <a:t>Káně lesní je chráněná.</a:t>
            </a: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Buteo_buteo_1_(Lukasz_Lukasik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165716"/>
            <a:ext cx="4072136" cy="305410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k seznámení žáků s rostlinami                     pěstovanými na poli a živočichy žijícími na poli.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rozvíjí znalosti žáků a prověřuje je. Motivuje k dalšímu poznávání ekosystému pole.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Je určen pro předmět </a:t>
            </a:r>
            <a:r>
              <a:rPr lang="cs-CZ" dirty="0" smtClean="0"/>
              <a:t>přírodověda </a:t>
            </a:r>
            <a:r>
              <a:rPr lang="cs-CZ" dirty="0" smtClean="0"/>
              <a:t>4. ročník.</a:t>
            </a:r>
          </a:p>
          <a:p>
            <a:pPr indent="177800">
              <a:buFont typeface="Wingdings" pitchFamily="2" charset="2"/>
              <a:buChar char="q"/>
              <a:defRPr/>
            </a:pPr>
            <a:r>
              <a:rPr lang="cs-CZ" dirty="0" smtClean="0"/>
              <a:t>Tento materiál vznikl ze zápisů autora jako doplňující materiál k učebnici:</a:t>
            </a:r>
          </a:p>
          <a:p>
            <a:pPr indent="177800">
              <a:defRPr/>
            </a:pPr>
            <a:r>
              <a:rPr lang="cs-CZ" dirty="0" smtClean="0"/>
              <a:t> ŠTIKOVÁ, Věra. Člověk a jeho svět: přírodověda pro 4. ročník. Ilustrace.</a:t>
            </a:r>
          </a:p>
          <a:p>
            <a:pPr indent="177800">
              <a:defRPr/>
            </a:pPr>
            <a:r>
              <a:rPr lang="cs-CZ" dirty="0" smtClean="0"/>
              <a:t> Hana Berková, Alena </a:t>
            </a:r>
            <a:r>
              <a:rPr lang="cs-CZ" dirty="0" err="1" smtClean="0"/>
              <a:t>Baisová</a:t>
            </a:r>
            <a:r>
              <a:rPr lang="cs-CZ" dirty="0" smtClean="0"/>
              <a:t>. Brno: Nová škola, 2010, 2. sv. Duhová</a:t>
            </a:r>
          </a:p>
          <a:p>
            <a:pPr indent="177800">
              <a:defRPr/>
            </a:pPr>
            <a:r>
              <a:rPr lang="cs-CZ" dirty="0" smtClean="0"/>
              <a:t> řada. ISBN 978-80-7289-212-9.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KRTEK OBECNÝ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3200400" cy="32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1800" b="1" dirty="0" smtClean="0"/>
              <a:t>Je náš jediný </a:t>
            </a:r>
          </a:p>
          <a:p>
            <a:pPr algn="ctr">
              <a:buNone/>
            </a:pPr>
            <a:r>
              <a:rPr lang="cs-CZ" sz="1800" b="1" dirty="0" smtClean="0"/>
              <a:t>podzemní savec. </a:t>
            </a:r>
          </a:p>
          <a:p>
            <a:pPr algn="ctr">
              <a:buNone/>
            </a:pPr>
            <a:r>
              <a:rPr lang="cs-CZ" sz="1800" b="1" dirty="0" smtClean="0"/>
              <a:t>Je hmyzožravec. </a:t>
            </a:r>
          </a:p>
          <a:p>
            <a:pPr algn="ctr">
              <a:buNone/>
            </a:pPr>
            <a:r>
              <a:rPr lang="cs-CZ" sz="1800" b="1" dirty="0" smtClean="0"/>
              <a:t>Živí se žížalami. </a:t>
            </a:r>
          </a:p>
          <a:p>
            <a:pPr algn="ctr">
              <a:buNone/>
            </a:pPr>
            <a:r>
              <a:rPr lang="cs-CZ" sz="1800" b="1" dirty="0" smtClean="0"/>
              <a:t>Má drápy k hrabání</a:t>
            </a:r>
          </a:p>
          <a:p>
            <a:pPr algn="ctr">
              <a:buNone/>
            </a:pPr>
            <a:r>
              <a:rPr lang="cs-CZ" sz="1800" b="1" dirty="0" smtClean="0"/>
              <a:t>v hlíně.</a:t>
            </a: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Talpa_europaea_MHNT_T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981200"/>
            <a:ext cx="4060897" cy="281217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PŘÍRODOVĚDA V TERÉNU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1800" b="1" dirty="0" smtClean="0">
                <a:solidFill>
                  <a:srgbClr val="0070C0"/>
                </a:solidFill>
              </a:rPr>
              <a:t>Po domluvě s paní učitelkou/panem učitelem můžete za pěkného počasí vyrazit na obhlídku pole.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0070C0"/>
                </a:solidFill>
              </a:rPr>
              <a:t>Všímejte si rostlin i živočichů na poli.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0070C0"/>
                </a:solidFill>
              </a:rPr>
              <a:t>Sepište seznam rostlin i živočichů, které jste viděli.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0070C0"/>
                </a:solidFill>
              </a:rPr>
              <a:t>V hodině VV nakreslete rostliny a živočichy z ekosystému pole a uspořádejte ve třídě výstavu svých obrázků.</a:t>
            </a:r>
          </a:p>
          <a:p>
            <a:pPr algn="ctr">
              <a:buNone/>
            </a:pPr>
            <a:r>
              <a:rPr lang="cs-CZ" sz="1800" b="1" dirty="0" smtClean="0">
                <a:solidFill>
                  <a:srgbClr val="0070C0"/>
                </a:solidFill>
              </a:rPr>
              <a:t>V hodině ČJ popište vybraného živočicha. </a:t>
            </a: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normal_coloured_pencils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581128"/>
            <a:ext cx="2520280" cy="167469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CO BY SE STALO, KDYBY...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00B0F0"/>
                </a:solidFill>
              </a:rPr>
              <a:t>Představte si, že krupobití zničí většinu úrody obilnin. Nebude z čeho vyrobit mouku a bude nedostatek pečiva. Máte řešení?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b="1" dirty="0" smtClean="0">
                <a:solidFill>
                  <a:srgbClr val="7030A0"/>
                </a:solidFill>
              </a:rPr>
              <a:t>Představte si, že plevele zahubí veškerý len na polích a nebude z čeho vyrábět plátno. Jak lněné výrobky nahradíme? Máte řešení?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B0F0"/>
                </a:solidFill>
              </a:rPr>
              <a:t>Představte si, že nadměrné sucho zničí lány slunečnic 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B0F0"/>
                </a:solidFill>
              </a:rPr>
              <a:t>a nebude z čeho vyrábět olej.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B0F0"/>
                </a:solidFill>
              </a:rPr>
              <a:t>Máte řešení?</a:t>
            </a: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220px-Sunflowerseed_o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4572000"/>
            <a:ext cx="1365514" cy="204827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352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=64</a:t>
            </a:r>
          </a:p>
          <a:p>
            <a:pPr marL="0" indent="0"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=24</a:t>
            </a:r>
          </a:p>
          <a:p>
            <a:pPr marL="0" indent="0">
              <a:buNone/>
            </a:pPr>
            <a:r>
              <a:rPr lang="cs-CZ" sz="1400" dirty="0" err="1" smtClean="0"/>
              <a:t>Triticum</a:t>
            </a:r>
            <a:r>
              <a:rPr lang="cs-CZ" sz="1400" dirty="0" smtClean="0"/>
              <a:t> </a:t>
            </a:r>
            <a:r>
              <a:rPr lang="cs-CZ" sz="1400" dirty="0" err="1" smtClean="0"/>
              <a:t>aestivum</a:t>
            </a:r>
            <a:r>
              <a:rPr lang="cs-CZ" sz="1400" dirty="0" smtClean="0"/>
              <a:t> - </a:t>
            </a:r>
            <a:r>
              <a:rPr lang="cs-CZ" sz="1400" dirty="0" err="1" smtClean="0"/>
              <a:t>Köhler</a:t>
            </a:r>
            <a:r>
              <a:rPr lang="cs-CZ" sz="1400" dirty="0" smtClean="0"/>
              <a:t>–s </a:t>
            </a:r>
            <a:r>
              <a:rPr lang="cs-CZ" sz="1400" dirty="0" err="1" smtClean="0"/>
              <a:t>Medizinal</a:t>
            </a:r>
            <a:r>
              <a:rPr lang="cs-CZ" sz="1400" dirty="0" smtClean="0"/>
              <a:t>-</a:t>
            </a:r>
            <a:r>
              <a:rPr lang="cs-CZ" sz="1400" dirty="0" err="1" smtClean="0"/>
              <a:t>Pflanzen</a:t>
            </a:r>
            <a:r>
              <a:rPr lang="cs-CZ" sz="1400" dirty="0" smtClean="0"/>
              <a:t>-274.jpg.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9.2.2007 [cit. 2013-04-03]. Dostupné z: http://cs.wikipedia.org/wiki/Soubor:Triticum_aestivum_-_K%C3%B6hler%E2%80%93s_Medizinal-Pflanzen-274.jpg</a:t>
            </a:r>
          </a:p>
          <a:p>
            <a:pPr marL="0" indent="0"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=21</a:t>
            </a:r>
          </a:p>
          <a:p>
            <a:pPr marL="0" indent="0">
              <a:buNone/>
            </a:pPr>
            <a:r>
              <a:rPr lang="cs-CZ" sz="1400" dirty="0" err="1" smtClean="0"/>
              <a:t>Zuckerrübe.jpg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8.8.2006 [cit. 2013-04-03]. Dostupné z: http://cs.wikipedia.org/wiki/Soubor:Zuckerr%C3%BCbe.jpg </a:t>
            </a:r>
          </a:p>
          <a:p>
            <a:pPr marL="0" indent="0"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=5</a:t>
            </a:r>
          </a:p>
          <a:p>
            <a:pPr marL="0" indent="0">
              <a:buNone/>
            </a:pPr>
            <a:r>
              <a:rPr lang="cs-CZ" sz="1400" dirty="0" err="1" smtClean="0"/>
              <a:t>Phaseolus</a:t>
            </a:r>
            <a:r>
              <a:rPr lang="cs-CZ" sz="1400" dirty="0" smtClean="0"/>
              <a:t> </a:t>
            </a:r>
            <a:r>
              <a:rPr lang="cs-CZ" sz="1400" dirty="0" err="1" smtClean="0"/>
              <a:t>vulgaris</a:t>
            </a:r>
            <a:r>
              <a:rPr lang="cs-CZ" sz="1400" dirty="0" smtClean="0"/>
              <a:t> </a:t>
            </a:r>
            <a:r>
              <a:rPr lang="cs-CZ" sz="1400" dirty="0" err="1" smtClean="0"/>
              <a:t>seed.jpg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18.3.2005 [cit. 2013-04-03]. Dostupné z: http://cs.wikipedia.org/wiki/Soubor:Phaseolus_vulgaris_seed.jpg </a:t>
            </a:r>
          </a:p>
          <a:p>
            <a:pPr marL="0" indent="0">
              <a:buNone/>
            </a:pPr>
            <a:r>
              <a:rPr lang="cs-CZ" sz="1400" dirty="0" err="1" smtClean="0"/>
              <a:t>Illustration</a:t>
            </a:r>
            <a:r>
              <a:rPr lang="cs-CZ" sz="1400" dirty="0" smtClean="0"/>
              <a:t> </a:t>
            </a:r>
            <a:r>
              <a:rPr lang="cs-CZ" sz="1400" dirty="0" err="1" smtClean="0"/>
              <a:t>Pisum</a:t>
            </a:r>
            <a:r>
              <a:rPr lang="cs-CZ" sz="1400" dirty="0" smtClean="0"/>
              <a:t> sativum0.jpg.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29.10.2004 [cit. 2013-04-03]. Dostupné z: http://cs.wikipedia.org/wiki/Soubor:Illustration_Pisum_sativum0.jpg </a:t>
            </a: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dirty="0" err="1" smtClean="0"/>
              <a:t>Brassica</a:t>
            </a:r>
            <a:r>
              <a:rPr lang="cs-CZ" sz="1200" dirty="0" smtClean="0"/>
              <a:t> </a:t>
            </a:r>
            <a:r>
              <a:rPr lang="cs-CZ" sz="1200" dirty="0" err="1" smtClean="0"/>
              <a:t>napus</a:t>
            </a:r>
            <a:r>
              <a:rPr lang="cs-CZ" sz="1200" dirty="0" smtClean="0"/>
              <a:t> - </a:t>
            </a:r>
            <a:r>
              <a:rPr lang="cs-CZ" sz="1200" dirty="0" err="1" smtClean="0"/>
              <a:t>Köhler</a:t>
            </a:r>
            <a:r>
              <a:rPr lang="cs-CZ" sz="1200" dirty="0" smtClean="0"/>
              <a:t>–s </a:t>
            </a:r>
            <a:r>
              <a:rPr lang="cs-CZ" sz="1200" dirty="0" err="1" smtClean="0"/>
              <a:t>Medizinal</a:t>
            </a:r>
            <a:r>
              <a:rPr lang="cs-CZ" sz="1200" dirty="0" smtClean="0"/>
              <a:t>-</a:t>
            </a:r>
            <a:r>
              <a:rPr lang="cs-CZ" sz="1200" dirty="0" err="1" smtClean="0"/>
              <a:t>Pflanzen</a:t>
            </a:r>
            <a:r>
              <a:rPr lang="cs-CZ" sz="1200" dirty="0" smtClean="0"/>
              <a:t>-169.jpg.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9.2.2007 [cit. 2013-04-03]. Dostupné z: http://cs.wikipedia.org/wiki/Soubor:Brassica_napus_-_K%C3%B6hler%E2%80%93s_Medizinal-Pflanzen-169.jpg </a:t>
            </a:r>
          </a:p>
          <a:p>
            <a:pPr marL="0" indent="0">
              <a:buNone/>
            </a:pPr>
            <a:r>
              <a:rPr lang="cs-CZ" sz="1200" dirty="0" smtClean="0"/>
              <a:t>http://www.</a:t>
            </a:r>
            <a:r>
              <a:rPr lang="cs-CZ" sz="1200" dirty="0" err="1" smtClean="0"/>
              <a:t>pdclipart.org</a:t>
            </a:r>
            <a:r>
              <a:rPr lang="cs-CZ" sz="1200" dirty="0" smtClean="0"/>
              <a:t>/</a:t>
            </a:r>
            <a:r>
              <a:rPr lang="cs-CZ" sz="1200" dirty="0" err="1" smtClean="0"/>
              <a:t>displayimage.php</a:t>
            </a:r>
            <a:r>
              <a:rPr lang="cs-CZ" sz="1200" dirty="0" smtClean="0"/>
              <a:t>?album=</a:t>
            </a:r>
            <a:r>
              <a:rPr lang="cs-CZ" sz="1200" dirty="0" err="1" smtClean="0"/>
              <a:t>search</a:t>
            </a:r>
            <a:r>
              <a:rPr lang="cs-CZ" sz="1200" dirty="0" smtClean="0"/>
              <a:t>&amp;</a:t>
            </a:r>
            <a:r>
              <a:rPr lang="cs-CZ" sz="1200" dirty="0" err="1" smtClean="0"/>
              <a:t>cat</a:t>
            </a:r>
            <a:r>
              <a:rPr lang="cs-CZ" sz="1200" dirty="0" smtClean="0"/>
              <a:t>=0&amp;</a:t>
            </a:r>
            <a:r>
              <a:rPr lang="cs-CZ" sz="1200" dirty="0" err="1" smtClean="0"/>
              <a:t>pos</a:t>
            </a:r>
            <a:r>
              <a:rPr lang="cs-CZ" sz="1200" dirty="0" smtClean="0"/>
              <a:t>=0</a:t>
            </a:r>
          </a:p>
          <a:p>
            <a:pPr marL="0" indent="0">
              <a:buNone/>
            </a:pPr>
            <a:r>
              <a:rPr lang="cs-CZ" sz="1200" dirty="0" smtClean="0"/>
              <a:t>http://www.</a:t>
            </a:r>
            <a:r>
              <a:rPr lang="cs-CZ" sz="1200" dirty="0" err="1" smtClean="0"/>
              <a:t>pdclipart.org</a:t>
            </a:r>
            <a:r>
              <a:rPr lang="cs-CZ" sz="1200" dirty="0" smtClean="0"/>
              <a:t>/</a:t>
            </a:r>
            <a:r>
              <a:rPr lang="cs-CZ" sz="1200" dirty="0" err="1" smtClean="0"/>
              <a:t>displayimage.php</a:t>
            </a:r>
            <a:r>
              <a:rPr lang="cs-CZ" sz="1200" dirty="0" smtClean="0"/>
              <a:t>?album=</a:t>
            </a:r>
            <a:r>
              <a:rPr lang="cs-CZ" sz="1200" dirty="0" err="1" smtClean="0"/>
              <a:t>search</a:t>
            </a:r>
            <a:r>
              <a:rPr lang="cs-CZ" sz="1200" dirty="0" smtClean="0"/>
              <a:t>&amp;</a:t>
            </a:r>
            <a:r>
              <a:rPr lang="cs-CZ" sz="1200" dirty="0" err="1" smtClean="0"/>
              <a:t>cat</a:t>
            </a:r>
            <a:r>
              <a:rPr lang="cs-CZ" sz="1200" dirty="0" smtClean="0"/>
              <a:t>=0&amp;</a:t>
            </a:r>
            <a:r>
              <a:rPr lang="cs-CZ" sz="1200" dirty="0" err="1" smtClean="0"/>
              <a:t>pos</a:t>
            </a:r>
            <a:r>
              <a:rPr lang="cs-CZ" sz="1200" dirty="0" smtClean="0"/>
              <a:t>=17</a:t>
            </a:r>
          </a:p>
          <a:p>
            <a:pPr marL="0" indent="0">
              <a:buNone/>
            </a:pPr>
            <a:r>
              <a:rPr lang="cs-CZ" sz="1200" dirty="0" smtClean="0"/>
              <a:t>http://www.</a:t>
            </a:r>
            <a:r>
              <a:rPr lang="cs-CZ" sz="1200" dirty="0" err="1" smtClean="0"/>
              <a:t>pdclipart.org</a:t>
            </a:r>
            <a:r>
              <a:rPr lang="cs-CZ" sz="1200" dirty="0" smtClean="0"/>
              <a:t>/</a:t>
            </a:r>
            <a:r>
              <a:rPr lang="cs-CZ" sz="1200" dirty="0" err="1" smtClean="0"/>
              <a:t>displayimage.php</a:t>
            </a:r>
            <a:r>
              <a:rPr lang="cs-CZ" sz="1200" dirty="0" smtClean="0"/>
              <a:t>?album=</a:t>
            </a:r>
            <a:r>
              <a:rPr lang="cs-CZ" sz="1200" dirty="0" err="1" smtClean="0"/>
              <a:t>search</a:t>
            </a:r>
            <a:r>
              <a:rPr lang="cs-CZ" sz="1200" dirty="0" smtClean="0"/>
              <a:t>&amp;</a:t>
            </a:r>
            <a:r>
              <a:rPr lang="cs-CZ" sz="1200" dirty="0" err="1" smtClean="0"/>
              <a:t>cat</a:t>
            </a:r>
            <a:r>
              <a:rPr lang="cs-CZ" sz="1200" dirty="0" smtClean="0"/>
              <a:t>=0&amp;</a:t>
            </a:r>
            <a:r>
              <a:rPr lang="cs-CZ" sz="1200" dirty="0" err="1" smtClean="0"/>
              <a:t>pos</a:t>
            </a:r>
            <a:r>
              <a:rPr lang="cs-CZ" sz="1200" dirty="0" smtClean="0"/>
              <a:t>=5</a:t>
            </a:r>
          </a:p>
          <a:p>
            <a:pPr marL="0" indent="0">
              <a:buNone/>
            </a:pPr>
            <a:r>
              <a:rPr lang="cs-CZ" sz="1200" dirty="0" smtClean="0"/>
              <a:t>http://www.</a:t>
            </a:r>
            <a:r>
              <a:rPr lang="cs-CZ" sz="1200" dirty="0" err="1" smtClean="0"/>
              <a:t>pdclipart.org</a:t>
            </a:r>
            <a:r>
              <a:rPr lang="cs-CZ" sz="1200" dirty="0" smtClean="0"/>
              <a:t>/</a:t>
            </a:r>
            <a:r>
              <a:rPr lang="cs-CZ" sz="1200" dirty="0" err="1" smtClean="0"/>
              <a:t>displayimage.php</a:t>
            </a:r>
            <a:r>
              <a:rPr lang="cs-CZ" sz="1200" dirty="0" smtClean="0"/>
              <a:t>?album=</a:t>
            </a:r>
            <a:r>
              <a:rPr lang="cs-CZ" sz="1200" dirty="0" err="1" smtClean="0"/>
              <a:t>search</a:t>
            </a:r>
            <a:r>
              <a:rPr lang="cs-CZ" sz="1200" dirty="0" smtClean="0"/>
              <a:t>&amp;</a:t>
            </a:r>
            <a:r>
              <a:rPr lang="cs-CZ" sz="1200" dirty="0" err="1" smtClean="0"/>
              <a:t>cat</a:t>
            </a:r>
            <a:r>
              <a:rPr lang="cs-CZ" sz="1200" dirty="0" smtClean="0"/>
              <a:t>=0&amp;</a:t>
            </a:r>
            <a:r>
              <a:rPr lang="cs-CZ" sz="1200" dirty="0" err="1" smtClean="0"/>
              <a:t>pos</a:t>
            </a:r>
            <a:r>
              <a:rPr lang="cs-CZ" sz="1200" dirty="0" smtClean="0"/>
              <a:t>=5</a:t>
            </a:r>
          </a:p>
          <a:p>
            <a:pPr marL="0" indent="0">
              <a:buNone/>
            </a:pPr>
            <a:r>
              <a:rPr lang="cs-CZ" sz="1200" dirty="0" smtClean="0"/>
              <a:t>http://www.</a:t>
            </a:r>
            <a:r>
              <a:rPr lang="cs-CZ" sz="1200" dirty="0" err="1" smtClean="0"/>
              <a:t>pdclipart.org</a:t>
            </a:r>
            <a:r>
              <a:rPr lang="cs-CZ" sz="1200" dirty="0" smtClean="0"/>
              <a:t>/</a:t>
            </a:r>
            <a:r>
              <a:rPr lang="cs-CZ" sz="1200" dirty="0" err="1" smtClean="0"/>
              <a:t>displayimage.php</a:t>
            </a:r>
            <a:r>
              <a:rPr lang="cs-CZ" sz="1200" dirty="0" smtClean="0"/>
              <a:t>?album=</a:t>
            </a:r>
            <a:r>
              <a:rPr lang="cs-CZ" sz="1200" dirty="0" err="1" smtClean="0"/>
              <a:t>search</a:t>
            </a:r>
            <a:r>
              <a:rPr lang="cs-CZ" sz="1200" dirty="0" smtClean="0"/>
              <a:t>&amp;</a:t>
            </a:r>
            <a:r>
              <a:rPr lang="cs-CZ" sz="1200" dirty="0" err="1" smtClean="0"/>
              <a:t>cat</a:t>
            </a:r>
            <a:r>
              <a:rPr lang="cs-CZ" sz="1200" dirty="0" smtClean="0"/>
              <a:t>=0&amp;</a:t>
            </a:r>
            <a:r>
              <a:rPr lang="cs-CZ" sz="1200" dirty="0" err="1" smtClean="0"/>
              <a:t>pos</a:t>
            </a:r>
            <a:r>
              <a:rPr lang="cs-CZ" sz="1200" dirty="0" smtClean="0"/>
              <a:t>=0</a:t>
            </a:r>
          </a:p>
          <a:p>
            <a:pPr marL="0" indent="0">
              <a:buNone/>
            </a:pPr>
            <a:r>
              <a:rPr lang="cs-CZ" sz="1200" dirty="0" err="1" smtClean="0"/>
              <a:t>Linum</a:t>
            </a:r>
            <a:r>
              <a:rPr lang="cs-CZ" sz="1200" dirty="0" smtClean="0"/>
              <a:t> </a:t>
            </a:r>
            <a:r>
              <a:rPr lang="cs-CZ" sz="1200" dirty="0" err="1" smtClean="0"/>
              <a:t>usitatissimum</a:t>
            </a:r>
            <a:r>
              <a:rPr lang="cs-CZ" sz="1200" dirty="0" smtClean="0"/>
              <a:t> L ag1.jpg.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5.1.2012 [cit. 2013-04-03]. Dostupné z: http://cs.wikipedia.org/wiki/Soubor:Linum_usitatissimum_L_ag1.jpg </a:t>
            </a:r>
          </a:p>
          <a:p>
            <a:pPr marL="0" indent="0">
              <a:buNone/>
            </a:pPr>
            <a:r>
              <a:rPr lang="cs-CZ" sz="1200" dirty="0" err="1" smtClean="0"/>
              <a:t>Trifolium</a:t>
            </a:r>
            <a:r>
              <a:rPr lang="cs-CZ" sz="1200" dirty="0" smtClean="0"/>
              <a:t> </a:t>
            </a:r>
            <a:r>
              <a:rPr lang="cs-CZ" sz="1200" dirty="0" err="1" smtClean="0"/>
              <a:t>pratense</a:t>
            </a:r>
            <a:r>
              <a:rPr lang="cs-CZ" sz="1200" dirty="0" smtClean="0"/>
              <a:t> 0522.jpg.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28.5.2010 [cit. 2013-04-03]. Dostupné z: http://cs.wikipedia.org/wiki/Soubor:Trifolium_pratense_0522.jpg </a:t>
            </a:r>
          </a:p>
          <a:p>
            <a:pPr marL="0" indent="0">
              <a:buNone/>
            </a:pPr>
            <a:endParaRPr lang="cs-CZ" sz="1200" dirty="0" smtClean="0"/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24000"/>
            <a:ext cx="6781800" cy="228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300" dirty="0" smtClean="0"/>
              <a:t>http://www.</a:t>
            </a:r>
            <a:r>
              <a:rPr lang="cs-CZ" sz="1300" dirty="0" err="1" smtClean="0"/>
              <a:t>pdclipart.org</a:t>
            </a:r>
            <a:r>
              <a:rPr lang="cs-CZ" sz="1300" dirty="0" smtClean="0"/>
              <a:t>/</a:t>
            </a:r>
            <a:r>
              <a:rPr lang="cs-CZ" sz="1300" dirty="0" err="1" smtClean="0"/>
              <a:t>displayimage.php</a:t>
            </a:r>
            <a:r>
              <a:rPr lang="cs-CZ" sz="1300" dirty="0" smtClean="0"/>
              <a:t>?album=</a:t>
            </a:r>
            <a:r>
              <a:rPr lang="cs-CZ" sz="1300" dirty="0" err="1" smtClean="0"/>
              <a:t>search</a:t>
            </a:r>
            <a:r>
              <a:rPr lang="cs-CZ" sz="1300" dirty="0" smtClean="0"/>
              <a:t>&amp;</a:t>
            </a:r>
            <a:r>
              <a:rPr lang="cs-CZ" sz="1300" dirty="0" err="1" smtClean="0"/>
              <a:t>cat</a:t>
            </a:r>
            <a:r>
              <a:rPr lang="cs-CZ" sz="1300" dirty="0" smtClean="0"/>
              <a:t>=0&amp;</a:t>
            </a:r>
            <a:r>
              <a:rPr lang="cs-CZ" sz="1300" dirty="0" err="1" smtClean="0"/>
              <a:t>pos</a:t>
            </a:r>
            <a:r>
              <a:rPr lang="cs-CZ" sz="1300" dirty="0" smtClean="0"/>
              <a:t>=13</a:t>
            </a:r>
          </a:p>
          <a:p>
            <a:pPr marL="0" indent="0">
              <a:buNone/>
            </a:pPr>
            <a:r>
              <a:rPr lang="cs-CZ" sz="1300" dirty="0" smtClean="0"/>
              <a:t>Chrpa.</a:t>
            </a:r>
            <a:r>
              <a:rPr lang="cs-CZ" sz="1300" dirty="0" err="1" smtClean="0"/>
              <a:t>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5.4.2010 [cit. 2013-04-03]. Dostupné z: http://cs.wikipedia.org/wiki/Soubor:Chrpa.jpg</a:t>
            </a:r>
          </a:p>
          <a:p>
            <a:pPr marL="0" indent="0">
              <a:buNone/>
            </a:pPr>
            <a:r>
              <a:rPr lang="cs-CZ" sz="1300" dirty="0" err="1" smtClean="0"/>
              <a:t>Papaver</a:t>
            </a:r>
            <a:r>
              <a:rPr lang="cs-CZ" sz="1300" dirty="0" smtClean="0"/>
              <a:t> </a:t>
            </a:r>
            <a:r>
              <a:rPr lang="cs-CZ" sz="1300" dirty="0" err="1" smtClean="0"/>
              <a:t>rhoeas</a:t>
            </a:r>
            <a:r>
              <a:rPr lang="cs-CZ" sz="1300" dirty="0" smtClean="0"/>
              <a:t> - </a:t>
            </a:r>
            <a:r>
              <a:rPr lang="cs-CZ" sz="1300" dirty="0" err="1" smtClean="0"/>
              <a:t>Köhler</a:t>
            </a:r>
            <a:r>
              <a:rPr lang="cs-CZ" sz="1300" dirty="0" smtClean="0"/>
              <a:t>–s </a:t>
            </a:r>
            <a:r>
              <a:rPr lang="cs-CZ" sz="1300" dirty="0" err="1" smtClean="0"/>
              <a:t>Medizinal</a:t>
            </a:r>
            <a:r>
              <a:rPr lang="cs-CZ" sz="1300" dirty="0" smtClean="0"/>
              <a:t>-</a:t>
            </a:r>
            <a:r>
              <a:rPr lang="cs-CZ" sz="1300" dirty="0" err="1" smtClean="0"/>
              <a:t>Pflanzen</a:t>
            </a:r>
            <a:r>
              <a:rPr lang="cs-CZ" sz="1300" dirty="0" smtClean="0"/>
              <a:t>-101.jpg.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29.1.2007 [cit. 2013-04-03]. Dostupné z: http://cs.wikipedia.org/wiki/Soubor:Papaver_rhoeas_-_K%C3%B6hler%E2%80%93s_Medizinal-Pflanzen-101.jpg</a:t>
            </a:r>
          </a:p>
          <a:p>
            <a:pPr marL="0" indent="0">
              <a:buNone/>
            </a:pPr>
            <a:r>
              <a:rPr lang="cs-CZ" sz="1300" dirty="0" smtClean="0"/>
              <a:t>http://www.</a:t>
            </a:r>
            <a:r>
              <a:rPr lang="cs-CZ" sz="1300" dirty="0" err="1" smtClean="0"/>
              <a:t>pdclipart.org</a:t>
            </a:r>
            <a:r>
              <a:rPr lang="cs-CZ" sz="1300" dirty="0" smtClean="0"/>
              <a:t>/</a:t>
            </a:r>
            <a:r>
              <a:rPr lang="cs-CZ" sz="1300" dirty="0" err="1" smtClean="0"/>
              <a:t>displayimage.php</a:t>
            </a:r>
            <a:r>
              <a:rPr lang="cs-CZ" sz="1300" dirty="0" smtClean="0"/>
              <a:t>?album=</a:t>
            </a:r>
            <a:r>
              <a:rPr lang="cs-CZ" sz="1300" dirty="0" err="1" smtClean="0"/>
              <a:t>search</a:t>
            </a:r>
            <a:r>
              <a:rPr lang="cs-CZ" sz="1300" dirty="0" smtClean="0"/>
              <a:t>&amp;</a:t>
            </a:r>
            <a:r>
              <a:rPr lang="cs-CZ" sz="1300" dirty="0" err="1" smtClean="0"/>
              <a:t>cat</a:t>
            </a:r>
            <a:r>
              <a:rPr lang="cs-CZ" sz="1300" dirty="0" smtClean="0"/>
              <a:t>=0&amp;</a:t>
            </a:r>
            <a:r>
              <a:rPr lang="cs-CZ" sz="1300" dirty="0" err="1" smtClean="0"/>
              <a:t>pos</a:t>
            </a:r>
            <a:r>
              <a:rPr lang="cs-CZ" sz="1300" dirty="0" smtClean="0"/>
              <a:t>=2</a:t>
            </a:r>
          </a:p>
          <a:p>
            <a:pPr marL="0" indent="0">
              <a:buNone/>
            </a:pPr>
            <a:r>
              <a:rPr lang="cs-CZ" sz="1300" dirty="0" smtClean="0"/>
              <a:t>http://www.</a:t>
            </a:r>
            <a:r>
              <a:rPr lang="cs-CZ" sz="1300" dirty="0" err="1" smtClean="0"/>
              <a:t>pdclipart.org</a:t>
            </a:r>
            <a:r>
              <a:rPr lang="cs-CZ" sz="1300" dirty="0" smtClean="0"/>
              <a:t>/</a:t>
            </a:r>
            <a:r>
              <a:rPr lang="cs-CZ" sz="1300" dirty="0" err="1" smtClean="0"/>
              <a:t>displayimage.php</a:t>
            </a:r>
            <a:r>
              <a:rPr lang="cs-CZ" sz="1300" dirty="0" smtClean="0"/>
              <a:t>?album=</a:t>
            </a:r>
            <a:r>
              <a:rPr lang="cs-CZ" sz="1300" dirty="0" err="1" smtClean="0"/>
              <a:t>search</a:t>
            </a:r>
            <a:r>
              <a:rPr lang="cs-CZ" sz="1300" dirty="0" smtClean="0"/>
              <a:t>&amp;</a:t>
            </a:r>
            <a:r>
              <a:rPr lang="cs-CZ" sz="1300" dirty="0" err="1" smtClean="0"/>
              <a:t>cat</a:t>
            </a:r>
            <a:r>
              <a:rPr lang="cs-CZ" sz="1300" dirty="0" smtClean="0"/>
              <a:t>=0&amp;</a:t>
            </a:r>
            <a:r>
              <a:rPr lang="cs-CZ" sz="1300" dirty="0" err="1" smtClean="0"/>
              <a:t>pos</a:t>
            </a:r>
            <a:r>
              <a:rPr lang="cs-CZ" sz="1300" dirty="0" smtClean="0"/>
              <a:t>=15</a:t>
            </a:r>
          </a:p>
          <a:p>
            <a:pPr marL="0" indent="0">
              <a:buNone/>
            </a:pPr>
            <a:r>
              <a:rPr lang="cs-CZ" sz="1300" dirty="0" smtClean="0"/>
              <a:t>http://www.</a:t>
            </a:r>
            <a:r>
              <a:rPr lang="cs-CZ" sz="1300" dirty="0" err="1" smtClean="0"/>
              <a:t>pdclipart.org</a:t>
            </a:r>
            <a:r>
              <a:rPr lang="cs-CZ" sz="1300" dirty="0" smtClean="0"/>
              <a:t>/</a:t>
            </a:r>
            <a:r>
              <a:rPr lang="cs-CZ" sz="1300" dirty="0" err="1" smtClean="0"/>
              <a:t>displayimage.php</a:t>
            </a:r>
            <a:r>
              <a:rPr lang="cs-CZ" sz="1300" dirty="0" smtClean="0"/>
              <a:t>?album=</a:t>
            </a:r>
            <a:r>
              <a:rPr lang="cs-CZ" sz="1300" dirty="0" err="1" smtClean="0"/>
              <a:t>search</a:t>
            </a:r>
            <a:r>
              <a:rPr lang="cs-CZ" sz="1300" dirty="0" smtClean="0"/>
              <a:t>&amp;</a:t>
            </a:r>
            <a:r>
              <a:rPr lang="cs-CZ" sz="1300" dirty="0" err="1" smtClean="0"/>
              <a:t>cat</a:t>
            </a:r>
            <a:r>
              <a:rPr lang="cs-CZ" sz="1300" dirty="0" smtClean="0"/>
              <a:t>=0&amp;</a:t>
            </a:r>
            <a:r>
              <a:rPr lang="cs-CZ" sz="1300" dirty="0" err="1" smtClean="0"/>
              <a:t>pos</a:t>
            </a:r>
            <a:r>
              <a:rPr lang="cs-CZ" sz="1300" dirty="0" smtClean="0"/>
              <a:t>=68</a:t>
            </a:r>
          </a:p>
          <a:p>
            <a:pPr marL="0" indent="0">
              <a:buNone/>
            </a:pPr>
            <a:r>
              <a:rPr lang="cs-CZ" sz="1300" dirty="0" smtClean="0"/>
              <a:t>01-</a:t>
            </a:r>
            <a:r>
              <a:rPr lang="cs-CZ" sz="1300" dirty="0" err="1" smtClean="0"/>
              <a:t>sfel</a:t>
            </a:r>
            <a:r>
              <a:rPr lang="cs-CZ" sz="1300" dirty="0" smtClean="0"/>
              <a:t>-08-009a - </a:t>
            </a:r>
            <a:r>
              <a:rPr lang="cs-CZ" sz="1300" dirty="0" err="1" smtClean="0"/>
              <a:t>crop.jpg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19.6.2010 [cit. 2013-04-03]. Dostupné z: http://cs.wikipedia.org/wiki/Soubor:01-sfel-08-009a_-_crop.jpg </a:t>
            </a:r>
          </a:p>
          <a:p>
            <a:pPr marL="0" indent="0">
              <a:buNone/>
            </a:pPr>
            <a:r>
              <a:rPr lang="cs-CZ" sz="1300" dirty="0" err="1" smtClean="0"/>
              <a:t>Feldmaus</a:t>
            </a:r>
            <a:r>
              <a:rPr lang="cs-CZ" sz="1300" dirty="0" smtClean="0"/>
              <a:t> </a:t>
            </a:r>
            <a:r>
              <a:rPr lang="cs-CZ" sz="1300" dirty="0" err="1" smtClean="0"/>
              <a:t>Microtus</a:t>
            </a:r>
            <a:r>
              <a:rPr lang="cs-CZ" sz="1300" dirty="0" smtClean="0"/>
              <a:t> </a:t>
            </a:r>
            <a:r>
              <a:rPr lang="cs-CZ" sz="1300" dirty="0" err="1" smtClean="0"/>
              <a:t>arvalis.jpg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http://cs.wikipedia.org/wiki/Soubor:Feldmaus_Microtus_arvalis.jpg.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2.6.2005 [cit. 2013-04-03]. </a:t>
            </a:r>
          </a:p>
          <a:p>
            <a:pPr marL="0" indent="0">
              <a:buNone/>
            </a:pPr>
            <a:endParaRPr lang="cs-CZ" sz="1300" dirty="0" smtClean="0"/>
          </a:p>
          <a:p>
            <a:pPr marL="0" indent="0">
              <a:buNone/>
            </a:pPr>
            <a:endParaRPr lang="cs-CZ" sz="1300" dirty="0" smtClean="0"/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200" dirty="0" err="1" smtClean="0"/>
              <a:t>Perdix</a:t>
            </a:r>
            <a:r>
              <a:rPr lang="cs-CZ" sz="1200" dirty="0" smtClean="0"/>
              <a:t> </a:t>
            </a:r>
            <a:r>
              <a:rPr lang="cs-CZ" sz="1200" dirty="0" err="1" smtClean="0"/>
              <a:t>perdix</a:t>
            </a:r>
            <a:r>
              <a:rPr lang="cs-CZ" sz="1200" dirty="0" smtClean="0"/>
              <a:t> (Marek </a:t>
            </a:r>
            <a:r>
              <a:rPr lang="cs-CZ" sz="1200" dirty="0" err="1" smtClean="0"/>
              <a:t>Szczepanek</a:t>
            </a:r>
            <a:r>
              <a:rPr lang="cs-CZ" sz="1200" dirty="0" smtClean="0"/>
              <a:t>).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17.3.2005 [cit. 2013-04-03]. Dostupné z: http://cs.wikipedia.org/wiki/Soubor:Perdix_perdix_(Marek_Szczepanek).jpg </a:t>
            </a:r>
          </a:p>
          <a:p>
            <a:pPr marL="0" indent="0">
              <a:buNone/>
            </a:pPr>
            <a:r>
              <a:rPr lang="cs-CZ" sz="1200" dirty="0" err="1" smtClean="0"/>
              <a:t>Phasianus</a:t>
            </a:r>
            <a:r>
              <a:rPr lang="cs-CZ" sz="1200" dirty="0" smtClean="0"/>
              <a:t> </a:t>
            </a:r>
            <a:r>
              <a:rPr lang="cs-CZ" sz="1200" dirty="0" err="1" smtClean="0"/>
              <a:t>colchicus</a:t>
            </a:r>
            <a:r>
              <a:rPr lang="cs-CZ" sz="1200" dirty="0" smtClean="0"/>
              <a:t> 2 tom (</a:t>
            </a:r>
            <a:r>
              <a:rPr lang="cs-CZ" sz="1200" dirty="0" err="1" smtClean="0"/>
              <a:t>Lukasz</a:t>
            </a:r>
            <a:r>
              <a:rPr lang="cs-CZ" sz="1200" dirty="0" smtClean="0"/>
              <a:t> </a:t>
            </a:r>
            <a:r>
              <a:rPr lang="cs-CZ" sz="1200" dirty="0" err="1" smtClean="0"/>
              <a:t>Lukasik</a:t>
            </a:r>
            <a:r>
              <a:rPr lang="cs-CZ" sz="1200" dirty="0" smtClean="0"/>
              <a:t>).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12.3.2006 [cit. 2013-04-03]. Dostupné z: http://cs.wikipedia.org/wiki/Soubor:Phasianus_colchicus_2_tom_(Lukasz_Lukasik).jpg </a:t>
            </a:r>
          </a:p>
          <a:p>
            <a:pPr marL="0" indent="0">
              <a:buNone/>
            </a:pPr>
            <a:r>
              <a:rPr lang="cs-CZ" sz="1200" dirty="0" err="1" smtClean="0"/>
              <a:t>Common</a:t>
            </a:r>
            <a:r>
              <a:rPr lang="cs-CZ" sz="1200" dirty="0" smtClean="0"/>
              <a:t> </a:t>
            </a:r>
            <a:r>
              <a:rPr lang="cs-CZ" sz="1200" dirty="0" err="1" smtClean="0"/>
              <a:t>kestrel</a:t>
            </a:r>
            <a:r>
              <a:rPr lang="cs-CZ" sz="1200" dirty="0" smtClean="0"/>
              <a:t> </a:t>
            </a:r>
            <a:r>
              <a:rPr lang="cs-CZ" sz="1200" dirty="0" err="1" smtClean="0"/>
              <a:t>falco</a:t>
            </a:r>
            <a:r>
              <a:rPr lang="cs-CZ" sz="1200" dirty="0" smtClean="0"/>
              <a:t> </a:t>
            </a:r>
            <a:r>
              <a:rPr lang="cs-CZ" sz="1200" dirty="0" err="1" smtClean="0"/>
              <a:t>tinnunculus.jpg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14.11.2010 [cit. 2013-04-03]. Dostupné z: http://cs.wikipedia.org/wiki/Soubor:Common_kestrel_falco_tinnunculus.jpg </a:t>
            </a:r>
          </a:p>
          <a:p>
            <a:pPr marL="0" indent="0">
              <a:buNone/>
            </a:pPr>
            <a:endParaRPr lang="cs-CZ" sz="1200" dirty="0" smtClean="0"/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200" dirty="0" err="1" smtClean="0"/>
              <a:t>Buteo</a:t>
            </a:r>
            <a:r>
              <a:rPr lang="cs-CZ" sz="1200" dirty="0" smtClean="0"/>
              <a:t> </a:t>
            </a:r>
            <a:r>
              <a:rPr lang="cs-CZ" sz="1200" dirty="0" err="1" smtClean="0"/>
              <a:t>buteo</a:t>
            </a:r>
            <a:r>
              <a:rPr lang="cs-CZ" sz="1200" dirty="0" smtClean="0"/>
              <a:t> 1 (</a:t>
            </a:r>
            <a:r>
              <a:rPr lang="cs-CZ" sz="1200" dirty="0" err="1" smtClean="0"/>
              <a:t>Lukasz</a:t>
            </a:r>
            <a:r>
              <a:rPr lang="cs-CZ" sz="1200" dirty="0" smtClean="0"/>
              <a:t> </a:t>
            </a:r>
            <a:r>
              <a:rPr lang="cs-CZ" sz="1200" dirty="0" err="1" smtClean="0"/>
              <a:t>Lukasik</a:t>
            </a:r>
            <a:r>
              <a:rPr lang="cs-CZ" sz="1200" dirty="0" smtClean="0"/>
              <a:t>).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27.5.2006 [cit. 2013-04-03]. Dostupné z: http://cs.wikipedia.org/wiki/Soubor:Buteo_buteo_1_(Lukasz_Lukasik).jpg </a:t>
            </a:r>
          </a:p>
          <a:p>
            <a:pPr marL="0" indent="0">
              <a:buNone/>
            </a:pPr>
            <a:r>
              <a:rPr lang="cs-CZ" sz="1200" dirty="0" err="1" smtClean="0"/>
              <a:t>Talpa</a:t>
            </a:r>
            <a:r>
              <a:rPr lang="cs-CZ" sz="1200" dirty="0" smtClean="0"/>
              <a:t> </a:t>
            </a:r>
            <a:r>
              <a:rPr lang="cs-CZ" sz="1200" dirty="0" err="1" smtClean="0"/>
              <a:t>europaea</a:t>
            </a:r>
            <a:r>
              <a:rPr lang="cs-CZ" sz="1200" dirty="0" smtClean="0"/>
              <a:t> MHNT </a:t>
            </a:r>
            <a:r>
              <a:rPr lang="cs-CZ" sz="1200" dirty="0" err="1" smtClean="0"/>
              <a:t>Tete.jpg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9.12.2012 [cit. 2013-04-03]. Dostupné z: http://cs.wikipedia.org/wiki/Soubor:Talpa_europaea_MHNT_Tete.jpg </a:t>
            </a:r>
          </a:p>
          <a:p>
            <a:pPr marL="0" indent="0">
              <a:buNone/>
            </a:pPr>
            <a:r>
              <a:rPr lang="cs-CZ" sz="1200" dirty="0" smtClean="0"/>
              <a:t>http://www.</a:t>
            </a:r>
            <a:r>
              <a:rPr lang="cs-CZ" sz="1200" dirty="0" err="1" smtClean="0"/>
              <a:t>pdclipart.org</a:t>
            </a:r>
            <a:r>
              <a:rPr lang="cs-CZ" sz="1200" dirty="0" smtClean="0"/>
              <a:t>/</a:t>
            </a:r>
            <a:r>
              <a:rPr lang="cs-CZ" sz="1200" dirty="0" err="1" smtClean="0"/>
              <a:t>displayimage.php</a:t>
            </a:r>
            <a:r>
              <a:rPr lang="cs-CZ" sz="1200" dirty="0" smtClean="0"/>
              <a:t>?album=37&amp;</a:t>
            </a:r>
            <a:r>
              <a:rPr lang="cs-CZ" sz="1200" dirty="0" err="1" smtClean="0"/>
              <a:t>pos</a:t>
            </a:r>
            <a:r>
              <a:rPr lang="cs-CZ" sz="1200" dirty="0" smtClean="0"/>
              <a:t>=116</a:t>
            </a:r>
          </a:p>
          <a:p>
            <a:pPr marL="0" indent="0">
              <a:buNone/>
            </a:pPr>
            <a:r>
              <a:rPr lang="cs-CZ" sz="1200" dirty="0" err="1" smtClean="0"/>
              <a:t>Sunflowerseed</a:t>
            </a:r>
            <a:r>
              <a:rPr lang="cs-CZ" sz="1200" dirty="0" smtClean="0"/>
              <a:t> </a:t>
            </a:r>
            <a:r>
              <a:rPr lang="cs-CZ" sz="1200" dirty="0" err="1" smtClean="0"/>
              <a:t>oil.jpg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7.12.2005 [cit. 2013-04-03]. Dostupné z: http://cs.wikipedia.org/wiki/Soubor:Sunflowerseed_oil.jpg</a:t>
            </a: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CO PĚSTUJEME NA POLÍCH?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obilniny</a:t>
            </a:r>
          </a:p>
          <a:p>
            <a:pPr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okopaniny</a:t>
            </a:r>
          </a:p>
          <a:p>
            <a:pPr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luskoviny</a:t>
            </a:r>
          </a:p>
          <a:p>
            <a:pPr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olejniny</a:t>
            </a:r>
          </a:p>
          <a:p>
            <a:pPr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zeleninu</a:t>
            </a:r>
          </a:p>
          <a:p>
            <a:pPr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průmyslové rostliny</a:t>
            </a:r>
          </a:p>
          <a:p>
            <a:pPr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rostliny sloužící jako potrava pro dobytek</a:t>
            </a:r>
          </a:p>
          <a:p>
            <a:pPr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plané rostliny = plevele </a:t>
            </a:r>
            <a:r>
              <a:rPr lang="cs-CZ" sz="2000" b="1" dirty="0" smtClean="0"/>
              <a:t>jsou na polích nežádoucí</a:t>
            </a:r>
          </a:p>
          <a:p>
            <a:pPr>
              <a:buNone/>
            </a:pPr>
            <a:endParaRPr lang="cs-CZ" sz="1800" dirty="0" smtClean="0"/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normal_flower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140968"/>
            <a:ext cx="1296144" cy="1296144"/>
          </a:xfrm>
          <a:prstGeom prst="rect">
            <a:avLst/>
          </a:prstGeom>
        </p:spPr>
      </p:pic>
      <p:pic>
        <p:nvPicPr>
          <p:cNvPr id="6" name="Obrázek 5" descr="butterfly_abstrac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844824"/>
            <a:ext cx="2008669" cy="2065053"/>
          </a:xfrm>
          <a:prstGeom prst="rect">
            <a:avLst/>
          </a:prstGeom>
        </p:spPr>
      </p:pic>
      <p:pic>
        <p:nvPicPr>
          <p:cNvPr id="7" name="Obrázek 6" descr="normal_flower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060848"/>
            <a:ext cx="936104" cy="93610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OBILNINY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1800" b="1" dirty="0" smtClean="0"/>
              <a:t>Např. pšenice, žito, ječmen, oves, kukuřice. </a:t>
            </a:r>
          </a:p>
          <a:p>
            <a:pPr algn="ctr">
              <a:buNone/>
            </a:pPr>
            <a:r>
              <a:rPr lang="cs-CZ" sz="1800" b="1" dirty="0" smtClean="0"/>
              <a:t>V jejich klasech jsou uložena zrna, která se zpracují na mouku.</a:t>
            </a: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Triticum_aestivum_-_Köhler–s_Medizinal-Pflanzen-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1599" y="2971800"/>
            <a:ext cx="2685478" cy="3272408"/>
          </a:xfrm>
          <a:prstGeom prst="rect">
            <a:avLst/>
          </a:prstGeom>
        </p:spPr>
      </p:pic>
      <p:pic>
        <p:nvPicPr>
          <p:cNvPr id="6" name="Obrázek 5" descr="corn_ear_of_cor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708920"/>
            <a:ext cx="2160240" cy="252028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OKOPANINY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/>
          <a:lstStyle/>
          <a:p>
            <a:pPr algn="ctr">
              <a:buNone/>
            </a:pPr>
            <a:r>
              <a:rPr lang="cs-CZ" sz="1800" b="1" dirty="0" smtClean="0"/>
              <a:t>Např. řepa obecná, která se zpracovává na cukr a lilek brambor.</a:t>
            </a:r>
          </a:p>
          <a:p>
            <a:pPr>
              <a:buNone/>
            </a:pPr>
            <a:endParaRPr lang="cs-CZ" sz="1400" b="1" dirty="0" smtClean="0"/>
          </a:p>
          <a:p>
            <a:pPr>
              <a:buNone/>
            </a:pPr>
            <a:endParaRPr lang="cs-CZ" sz="1400" b="1" dirty="0" smtClean="0"/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potato_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636912"/>
            <a:ext cx="3034921" cy="2590476"/>
          </a:xfrm>
          <a:prstGeom prst="rect">
            <a:avLst/>
          </a:prstGeom>
        </p:spPr>
      </p:pic>
      <p:pic>
        <p:nvPicPr>
          <p:cNvPr id="6" name="Obrázek 5" descr="432px-Zuckerrü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438400"/>
            <a:ext cx="2129225" cy="295232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LUSKOVINY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1800" b="1" dirty="0" smtClean="0"/>
              <a:t>Např. hrách, fazol, čočka. Jejich semena se ukrývají v lusku.</a:t>
            </a:r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endParaRPr lang="cs-CZ" sz="1800" b="1" dirty="0" smtClean="0"/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258px-Illustration_Pisum_sativum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2664296" cy="3943348"/>
          </a:xfrm>
          <a:prstGeom prst="rect">
            <a:avLst/>
          </a:prstGeom>
        </p:spPr>
      </p:pic>
      <p:pic>
        <p:nvPicPr>
          <p:cNvPr id="6" name="Obrázek 5" descr="Phaseolus_vulgaris_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708920"/>
            <a:ext cx="3200400" cy="21336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OLEJNINY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1800" b="1" dirty="0" smtClean="0"/>
              <a:t>Např. slunečnice roční a řepka olejka, ze kterých se vyrábí olej.</a:t>
            </a:r>
          </a:p>
          <a:p>
            <a:pPr>
              <a:buNone/>
            </a:pPr>
            <a:endParaRPr lang="cs-CZ" sz="1800" b="1" dirty="0" smtClean="0"/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Brassica_napus_-_Köhler–s_Medizinal-Pflanzen-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438400"/>
            <a:ext cx="2952328" cy="3631734"/>
          </a:xfrm>
          <a:prstGeom prst="rect">
            <a:avLst/>
          </a:prstGeom>
        </p:spPr>
      </p:pic>
      <p:pic>
        <p:nvPicPr>
          <p:cNvPr id="6" name="Obrázek 5" descr="sunflow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2438400"/>
            <a:ext cx="2291287" cy="2848627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ZELENINA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1800" b="1" dirty="0" smtClean="0"/>
              <a:t>Např. česnek kuchyňský, okurka setá, mrkev setá, lilek rajče a ostatní druhy zeleniny.</a:t>
            </a:r>
          </a:p>
          <a:p>
            <a:pPr>
              <a:buNone/>
            </a:pPr>
            <a:endParaRPr lang="cs-CZ" sz="1800" b="1" dirty="0" smtClean="0"/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sharp_carr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708920"/>
            <a:ext cx="772236" cy="2671520"/>
          </a:xfrm>
          <a:prstGeom prst="rect">
            <a:avLst/>
          </a:prstGeom>
        </p:spPr>
      </p:pic>
      <p:pic>
        <p:nvPicPr>
          <p:cNvPr id="6" name="Obrázek 5" descr="garlic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708920"/>
            <a:ext cx="2623657" cy="2249786"/>
          </a:xfrm>
          <a:prstGeom prst="rect">
            <a:avLst/>
          </a:prstGeom>
        </p:spPr>
      </p:pic>
      <p:pic>
        <p:nvPicPr>
          <p:cNvPr id="7" name="Obrázek 6" descr="cucumber_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293096"/>
            <a:ext cx="2757978" cy="2056992"/>
          </a:xfrm>
          <a:prstGeom prst="rect">
            <a:avLst/>
          </a:prstGeom>
        </p:spPr>
      </p:pic>
      <p:pic>
        <p:nvPicPr>
          <p:cNvPr id="8" name="Obrázek 7" descr="thumb_cherry_tomato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2564904"/>
            <a:ext cx="2398510" cy="170294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PRŮMYSLOVÉ ROSTLINY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sz="1800" b="1" dirty="0" smtClean="0"/>
          </a:p>
          <a:p>
            <a:pPr algn="ctr">
              <a:buNone/>
            </a:pPr>
            <a:endParaRPr lang="cs-CZ" sz="1800" b="1" dirty="0" smtClean="0"/>
          </a:p>
          <a:p>
            <a:pPr algn="ctr">
              <a:buNone/>
            </a:pPr>
            <a:r>
              <a:rPr lang="cs-CZ" sz="1800" b="1" dirty="0" smtClean="0"/>
              <a:t>Např. len setý, </a:t>
            </a:r>
          </a:p>
          <a:p>
            <a:pPr algn="ctr">
              <a:buNone/>
            </a:pPr>
            <a:r>
              <a:rPr lang="cs-CZ" sz="1800" b="1" dirty="0" smtClean="0"/>
              <a:t>z něhož se vyrábí </a:t>
            </a:r>
          </a:p>
          <a:p>
            <a:pPr algn="ctr">
              <a:buNone/>
            </a:pPr>
            <a:r>
              <a:rPr lang="cs-CZ" sz="1800" b="1" dirty="0" smtClean="0"/>
              <a:t>prostěradla,</a:t>
            </a:r>
          </a:p>
          <a:p>
            <a:pPr algn="ctr">
              <a:buNone/>
            </a:pPr>
            <a:r>
              <a:rPr lang="cs-CZ" sz="1800" b="1" dirty="0" smtClean="0"/>
              <a:t>utěrky a ubrusy.</a:t>
            </a: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inum_usitatissimum_L_a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060848"/>
            <a:ext cx="2544283" cy="3816424"/>
          </a:xfrm>
          <a:prstGeom prst="rect">
            <a:avLst/>
          </a:prstGeom>
        </p:spPr>
      </p:pic>
      <p:pic>
        <p:nvPicPr>
          <p:cNvPr id="6" name="Obrázek 5" descr="Linum_usitatissimum_L_a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132856"/>
            <a:ext cx="1728192" cy="259228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allAtOnce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zvěna">
  <a:themeElements>
    <a:clrScheme name="Ozvěna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zvě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zvěna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1428</Words>
  <Application>Microsoft Office PowerPoint</Application>
  <PresentationFormat>Předvádění na obrazovce (4:3)</PresentationFormat>
  <Paragraphs>177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Výchozí návrh</vt:lpstr>
      <vt:lpstr>Ozvěna</vt:lpstr>
      <vt:lpstr>Společenstva polí</vt:lpstr>
      <vt:lpstr>Anotace:</vt:lpstr>
      <vt:lpstr>CO PĚSTUJEME NA POLÍCH?</vt:lpstr>
      <vt:lpstr>OBILNINY</vt:lpstr>
      <vt:lpstr>OKOPANINY</vt:lpstr>
      <vt:lpstr>LUSKOVINY</vt:lpstr>
      <vt:lpstr>OLEJNINY</vt:lpstr>
      <vt:lpstr>ZELENINA</vt:lpstr>
      <vt:lpstr>PRŮMYSLOVÉ ROSTLINY</vt:lpstr>
      <vt:lpstr>ROSTLINY JAKO POTRAVA PRO DOBYTEK</vt:lpstr>
      <vt:lpstr>PLEVELE</vt:lpstr>
      <vt:lpstr>ODPOVĚZ ANO-NE</vt:lpstr>
      <vt:lpstr>ZVÍŘATA NA POLI</vt:lpstr>
      <vt:lpstr>ZAJÍC POLNÍ</vt:lpstr>
      <vt:lpstr>HRABOŠ POLNÍ</vt:lpstr>
      <vt:lpstr>KOROPTEV POLNÍ</vt:lpstr>
      <vt:lpstr>BAŽANT OBECNÝ</vt:lpstr>
      <vt:lpstr>POŠTOLKA OBECNÁ</vt:lpstr>
      <vt:lpstr>KÁNĚ LESNÍ</vt:lpstr>
      <vt:lpstr>KRTEK OBECNÝ</vt:lpstr>
      <vt:lpstr>PŘÍRODOVĚDA V TERÉNU</vt:lpstr>
      <vt:lpstr>CO BY SE STALO, KDYBY...</vt:lpstr>
      <vt:lpstr>POUŽITÉ ZDROJE:</vt:lpstr>
      <vt:lpstr>POUŽITÉ ZDROJE:</vt:lpstr>
      <vt:lpstr>POUŽITÉ ZDROJE: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Dlabaja</dc:creator>
  <cp:lastModifiedBy>ucitel</cp:lastModifiedBy>
  <cp:revision>108</cp:revision>
  <cp:lastPrinted>1601-01-01T00:00:00Z</cp:lastPrinted>
  <dcterms:created xsi:type="dcterms:W3CDTF">1601-01-01T00:00:00Z</dcterms:created>
  <dcterms:modified xsi:type="dcterms:W3CDTF">2013-08-22T13:04:50Z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