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sldIdLst>
    <p:sldId id="256" r:id="rId3"/>
    <p:sldId id="259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37" r:id="rId29"/>
    <p:sldId id="338" r:id="rId30"/>
    <p:sldId id="339" r:id="rId31"/>
    <p:sldId id="340" r:id="rId3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B5EE6-8312-4A1D-9885-510B6FE7FCA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886AF-349B-4745-8896-3578E862A1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01C22-D3CB-4250-9C41-E87F5B3158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 sz="2400">
              <a:latin typeface="Times New Roman" pitchFamily="18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 sz="2400">
              <a:latin typeface="Times New Roman" pitchFamily="18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 sz="2400">
              <a:latin typeface="Times New Roman" pitchFamily="18" charset="0"/>
            </a:endParaRPr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803A3-F024-4867-9F9B-EC7EA0810E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17C68-97BB-4BEF-9FB5-28A133F829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ED0D1-AC36-436F-82B2-953EE1E271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05D3E-7336-400A-A80A-12E9843588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394CE-510B-41D9-80EA-7AF218B2FE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1F81B-579A-4784-AADC-02BEB26ABC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8A9E1-E9FE-4349-A9A3-BC4CF21A1B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D2E9B-5F8A-440B-9784-4CF02EF12D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AB091-CB25-43CB-AD0D-CF45583448B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A2483-1393-48AE-AF96-731206F06C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0BBE1-A8B9-430E-9E1B-388D0BD8BA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60118-437F-4308-A586-44318E79A4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A0E4C-9494-4822-84C3-6CD38D9F2E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122B2-EEF8-4B42-80EF-6228067FA7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44DA6-47B0-462F-9C95-74699888EB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128DA-CD38-4466-98C8-BDE8B9A8C5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175A8-CE45-4D86-A59C-654F19AC07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78B6A-7FAB-47A1-A3F5-FC9540E204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EAC17-175D-4B66-982C-C1CFBCF3E9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DA7C7C7-9283-4161-A86D-0B274C3ECB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5EC75E3A-531F-4258-A0E9-45FA97EC706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47463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47464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 sz="2400">
              <a:latin typeface="Times New Roman" pitchFamily="18" charset="0"/>
            </a:endParaRPr>
          </a:p>
        </p:txBody>
      </p:sp>
      <p:sp>
        <p:nvSpPr>
          <p:cNvPr id="147465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 sz="2400">
              <a:latin typeface="Times New Roman" pitchFamily="18" charset="0"/>
            </a:endParaRPr>
          </a:p>
        </p:txBody>
      </p:sp>
      <p:sp>
        <p:nvSpPr>
          <p:cNvPr id="147466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Společenstva vod</a:t>
            </a:r>
          </a:p>
        </p:txBody>
      </p:sp>
      <p:pic>
        <p:nvPicPr>
          <p:cNvPr id="4099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4101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47732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 dirty="0" smtClean="0"/>
              <a:t>Pří_039_Rozmanitost přírody_Společenstva vod</a:t>
            </a:r>
          </a:p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Autor</a:t>
            </a:r>
            <a:r>
              <a:rPr lang="cs-CZ" b="1" dirty="0"/>
              <a:t>: Mgr. Jana Koutná</a:t>
            </a:r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Slušovice, okres Zlín, příspěvková organizace</a:t>
            </a:r>
          </a:p>
        </p:txBody>
      </p:sp>
      <p:sp>
        <p:nvSpPr>
          <p:cNvPr id="4102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Registrační číslo projektu: CZ.1.07/1.1.38/02.0025</a:t>
            </a:r>
          </a:p>
          <a:p>
            <a:pPr algn="ctr"/>
            <a:r>
              <a:rPr lang="cs-CZ"/>
              <a:t>Název projektu: Modernizace výuky na ZŠ Slušovice, Fryšták, Kašava a Velehrad</a:t>
            </a:r>
          </a:p>
          <a:p>
            <a:pPr algn="ctr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b="1" dirty="0" smtClean="0">
                <a:solidFill>
                  <a:srgbClr val="FF0000"/>
                </a:solidFill>
              </a:rPr>
              <a:t>OKOUN ŘÍČNÍ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dirty="0" smtClean="0"/>
              <a:t>	</a:t>
            </a:r>
            <a:r>
              <a:rPr lang="cs-CZ" sz="2000" b="1" dirty="0" smtClean="0"/>
              <a:t>Žije v řekách a rybnících. Je to masožravá ryba. Po kaprovi je nejčastější rybou našich vod.</a:t>
            </a:r>
          </a:p>
          <a:p>
            <a:pPr algn="ctr">
              <a:buNone/>
            </a:pPr>
            <a:endParaRPr lang="cs-CZ" b="1" dirty="0"/>
          </a:p>
        </p:txBody>
      </p:sp>
      <p:pic>
        <p:nvPicPr>
          <p:cNvPr id="14340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800px-Perca_fluviatilis_Prague_Vltava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2819400"/>
            <a:ext cx="3468216" cy="2328041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b="1" dirty="0" smtClean="0">
                <a:solidFill>
                  <a:srgbClr val="FF0000"/>
                </a:solidFill>
              </a:rPr>
              <a:t>PSTRUH POTOČNÍ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dirty="0" smtClean="0"/>
              <a:t>	</a:t>
            </a:r>
            <a:r>
              <a:rPr lang="cs-CZ" sz="2000" b="1" dirty="0" smtClean="0"/>
              <a:t>Žije v podhorských potocích a říčkách. Je to masožravá ryba.</a:t>
            </a:r>
          </a:p>
          <a:p>
            <a:pPr algn="ctr">
              <a:buNone/>
            </a:pPr>
            <a:endParaRPr lang="cs-CZ" sz="2000" b="1" dirty="0" smtClean="0"/>
          </a:p>
          <a:p>
            <a:pPr algn="ctr">
              <a:buNone/>
            </a:pPr>
            <a:endParaRPr lang="cs-CZ" sz="2000" b="1" dirty="0"/>
          </a:p>
        </p:txBody>
      </p:sp>
      <p:pic>
        <p:nvPicPr>
          <p:cNvPr id="1536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Bachforel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2819400"/>
            <a:ext cx="5013920" cy="2306403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b="1" dirty="0" smtClean="0">
                <a:solidFill>
                  <a:srgbClr val="FF0000"/>
                </a:solidFill>
              </a:rPr>
              <a:t>SKOKAN ZELENÝ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idx="1"/>
          </p:nvPr>
        </p:nvSpPr>
        <p:spPr>
          <a:xfrm>
            <a:off x="1524000" y="1371600"/>
            <a:ext cx="6781800" cy="3733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Je obojživelník, živí se drobnými živočichy.</a:t>
            </a:r>
          </a:p>
        </p:txBody>
      </p:sp>
      <p:pic>
        <p:nvPicPr>
          <p:cNvPr id="1536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718px-Teichfros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1844824"/>
            <a:ext cx="4073439" cy="3398316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b="1" dirty="0" smtClean="0">
                <a:solidFill>
                  <a:srgbClr val="FF0000"/>
                </a:solidFill>
              </a:rPr>
              <a:t>UŽOVKA OBOJKOVÁ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idx="1"/>
          </p:nvPr>
        </p:nvSpPr>
        <p:spPr>
          <a:xfrm>
            <a:off x="1524000" y="1371600"/>
            <a:ext cx="6781800" cy="37338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Plave na hladině rybníka. Živí se žábami, hmyzem a rybkami, polyká je vcelku. Má výrazné žluté půlměsíce za hlavou.</a:t>
            </a:r>
          </a:p>
        </p:txBody>
      </p:sp>
      <p:pic>
        <p:nvPicPr>
          <p:cNvPr id="1536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800px-Natrix_natrix_(Karl_L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2286000"/>
            <a:ext cx="3845024" cy="2883768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cs-CZ" sz="4000" b="1" dirty="0" smtClean="0">
                <a:solidFill>
                  <a:srgbClr val="FF0000"/>
                </a:solidFill>
              </a:rPr>
              <a:t>KACHNA DIVOKÁ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idx="1"/>
          </p:nvPr>
        </p:nvSpPr>
        <p:spPr>
          <a:xfrm>
            <a:off x="5638800" y="2209800"/>
            <a:ext cx="2667000" cy="25908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2000" b="1" dirty="0" smtClean="0"/>
              <a:t>Je náš nejhojnější vodní pták. 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2000" b="1" dirty="0" smtClean="0"/>
              <a:t>Je to všežravec. Umí se potápět. 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2000" b="1" dirty="0" smtClean="0"/>
              <a:t>Samec a samice jsou barevně rozlišeni.</a:t>
            </a:r>
          </a:p>
        </p:txBody>
      </p:sp>
      <p:pic>
        <p:nvPicPr>
          <p:cNvPr id="1536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Anas_platyrhynchos_male_female_quadr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1484784"/>
            <a:ext cx="3744416" cy="3744416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uiExpan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cs-CZ" sz="4000" b="1" dirty="0" smtClean="0">
                <a:solidFill>
                  <a:srgbClr val="FF0000"/>
                </a:solidFill>
              </a:rPr>
              <a:t>LYSKA ČERNÁ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idx="1"/>
          </p:nvPr>
        </p:nvSpPr>
        <p:spPr>
          <a:xfrm>
            <a:off x="1524000" y="1371600"/>
            <a:ext cx="6781800" cy="37338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2000" b="1" dirty="0" smtClean="0"/>
              <a:t>Má černé peří a bílou lysinku na čele. Umí se potápět za potravou. Staví si hnízdo na břehu rybníka.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endParaRPr lang="cs-CZ" sz="2000" b="1" dirty="0" smtClean="0"/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endParaRPr lang="cs-CZ" sz="2000" b="1" dirty="0" smtClean="0"/>
          </a:p>
        </p:txBody>
      </p:sp>
      <p:pic>
        <p:nvPicPr>
          <p:cNvPr id="1536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800px-Blässhuhn_Fulica_atra_Richard_Bart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2204864"/>
            <a:ext cx="6804248" cy="3129954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cs-CZ" sz="4000" b="1" dirty="0" smtClean="0">
                <a:solidFill>
                  <a:srgbClr val="FF0000"/>
                </a:solidFill>
              </a:rPr>
              <a:t>LABUŤ VELKÁ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idx="1"/>
          </p:nvPr>
        </p:nvSpPr>
        <p:spPr>
          <a:xfrm>
            <a:off x="1524000" y="1371600"/>
            <a:ext cx="6781800" cy="37338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2000" b="1" dirty="0" smtClean="0"/>
              <a:t>Je naším největším vodním ptákem. Živí se převážně rostlinnou potravou.</a:t>
            </a:r>
          </a:p>
        </p:txBody>
      </p:sp>
      <p:pic>
        <p:nvPicPr>
          <p:cNvPr id="1536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800px-CygneVai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1988841"/>
            <a:ext cx="5008035" cy="3336604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cs-CZ" sz="4000" b="1" dirty="0" smtClean="0">
                <a:solidFill>
                  <a:srgbClr val="FF0000"/>
                </a:solidFill>
              </a:rPr>
              <a:t>LEDŇÁČEK ŘÍČNÍ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idx="1"/>
          </p:nvPr>
        </p:nvSpPr>
        <p:spPr>
          <a:xfrm>
            <a:off x="1524000" y="1371600"/>
            <a:ext cx="6781800" cy="37338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2000" b="1" dirty="0" smtClean="0"/>
              <a:t>Vysedává na větvích. Loví drobné ryby, za kořistí se potápí střemhlav. Na březích si vyhrabává hnízdní noru.</a:t>
            </a:r>
          </a:p>
        </p:txBody>
      </p:sp>
      <p:pic>
        <p:nvPicPr>
          <p:cNvPr id="1536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800px-Alcedo_atthis_2_(Lukasz_Lukasik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2438400"/>
            <a:ext cx="3853408" cy="2890056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cs-CZ" sz="4000" b="1" dirty="0" smtClean="0">
                <a:solidFill>
                  <a:srgbClr val="FF0000"/>
                </a:solidFill>
              </a:rPr>
              <a:t>BOBR EVROPSKÝ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idx="1"/>
          </p:nvPr>
        </p:nvSpPr>
        <p:spPr>
          <a:xfrm>
            <a:off x="1524000" y="1371600"/>
            <a:ext cx="6781800" cy="37338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2000" b="1" dirty="0" smtClean="0"/>
              <a:t>Vyhrabává si podzemní nory v okolí řek. Je to býložravec. Samci svými silnými zuby nahlodávají stromy a staví z nich bobří hráze.</a:t>
            </a:r>
          </a:p>
        </p:txBody>
      </p:sp>
      <p:pic>
        <p:nvPicPr>
          <p:cNvPr id="1536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800px-Castor_fiber_1_(Bohuš_Číčel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2276872"/>
            <a:ext cx="4644008" cy="3099875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cs-CZ" sz="4000" b="1" dirty="0" smtClean="0">
                <a:solidFill>
                  <a:srgbClr val="FF0000"/>
                </a:solidFill>
              </a:rPr>
              <a:t>VYDRA ŘÍČNÍ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idx="1"/>
          </p:nvPr>
        </p:nvSpPr>
        <p:spPr>
          <a:xfrm>
            <a:off x="1524000" y="1371600"/>
            <a:ext cx="6781800" cy="37338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2000" b="1" dirty="0" smtClean="0"/>
              <a:t>Živí se lovem ryb, potápí se za nimi. Na všech nohách má plovací blány.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endParaRPr lang="cs-CZ" sz="2000" b="1" dirty="0" smtClean="0"/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endParaRPr lang="cs-CZ" sz="2000" b="1" dirty="0" smtClean="0"/>
          </a:p>
        </p:txBody>
      </p:sp>
      <p:pic>
        <p:nvPicPr>
          <p:cNvPr id="1536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800px-Loutr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1988840"/>
            <a:ext cx="5025752" cy="3329561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5123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30832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 smtClean="0"/>
              <a:t>Digitální učební materiál je určen pro seznámení žáků a upevnění </a:t>
            </a:r>
          </a:p>
          <a:p>
            <a:r>
              <a:rPr lang="cs-CZ" dirty="0" smtClean="0"/>
              <a:t>    znalostí z ekosystému společenstva vod.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Materiál rozvíjí zájem a motivaci žáků o ekosystém společenstva vod.</a:t>
            </a:r>
          </a:p>
          <a:p>
            <a:pPr indent="177800">
              <a:buFont typeface="Wingdings" pitchFamily="2" charset="2"/>
              <a:buChar char="q"/>
              <a:defRPr/>
            </a:pPr>
            <a:r>
              <a:rPr lang="cs-CZ" dirty="0" smtClean="0"/>
              <a:t>Je určen pro předmět </a:t>
            </a:r>
            <a:r>
              <a:rPr lang="cs-CZ" dirty="0" smtClean="0"/>
              <a:t>přírodověda </a:t>
            </a:r>
            <a:r>
              <a:rPr lang="cs-CZ" dirty="0" smtClean="0"/>
              <a:t>4. ročník. </a:t>
            </a:r>
          </a:p>
          <a:p>
            <a:pPr indent="177800">
              <a:buFont typeface="Wingdings" pitchFamily="2" charset="2"/>
              <a:buChar char="q"/>
              <a:defRPr/>
            </a:pPr>
            <a:r>
              <a:rPr lang="cs-CZ" dirty="0" smtClean="0"/>
              <a:t>Tento materiál vznikl ze zápisů autora jako doplňující materiál k učebnici:</a:t>
            </a:r>
          </a:p>
          <a:p>
            <a:pPr indent="177800">
              <a:defRPr/>
            </a:pPr>
            <a:r>
              <a:rPr lang="cs-CZ" dirty="0" smtClean="0"/>
              <a:t> ŠTIKOVÁ, Věra. Člověk a jeho svět: přírodověda pro 4. ročník. Ilustrace.</a:t>
            </a:r>
          </a:p>
          <a:p>
            <a:pPr indent="177800">
              <a:defRPr/>
            </a:pPr>
            <a:r>
              <a:rPr lang="cs-CZ" dirty="0" smtClean="0"/>
              <a:t> Hana Berková, Alena </a:t>
            </a:r>
            <a:r>
              <a:rPr lang="cs-CZ" dirty="0" err="1" smtClean="0"/>
              <a:t>Baisová</a:t>
            </a:r>
            <a:r>
              <a:rPr lang="cs-CZ" dirty="0" smtClean="0"/>
              <a:t>. Brno: Nová škola, 2010, 2. sv. Duhová</a:t>
            </a:r>
          </a:p>
          <a:p>
            <a:pPr indent="177800">
              <a:defRPr/>
            </a:pPr>
            <a:r>
              <a:rPr lang="cs-CZ" dirty="0" smtClean="0"/>
              <a:t> řada. ISBN 978-80-7289-212-9.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cs-CZ" sz="4000" b="1" dirty="0" smtClean="0">
                <a:solidFill>
                  <a:srgbClr val="FF0000"/>
                </a:solidFill>
              </a:rPr>
              <a:t>HMYZ U VODY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idx="1"/>
          </p:nvPr>
        </p:nvSpPr>
        <p:spPr>
          <a:xfrm>
            <a:off x="1524000" y="1371600"/>
            <a:ext cx="6781800" cy="37338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2000" b="1" dirty="0" smtClean="0"/>
              <a:t>Např. vážka ploská, komár kroužkovaný.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endParaRPr lang="cs-CZ" sz="2000" b="1" dirty="0" smtClean="0"/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endParaRPr lang="cs-CZ" sz="2000" b="1" dirty="0" smtClean="0"/>
          </a:p>
        </p:txBody>
      </p:sp>
      <p:pic>
        <p:nvPicPr>
          <p:cNvPr id="1536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751px-Female_Libellula_depressa_bgi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132856"/>
            <a:ext cx="3815080" cy="3042920"/>
          </a:xfrm>
          <a:prstGeom prst="rect">
            <a:avLst/>
          </a:prstGeom>
        </p:spPr>
      </p:pic>
      <p:pic>
        <p:nvPicPr>
          <p:cNvPr id="6" name="Obrázek 5" descr="800px-Aedes_albopictus_on_human_sk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2492896"/>
            <a:ext cx="3641784" cy="2376264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cs-CZ" sz="4000" b="1" dirty="0" smtClean="0">
                <a:solidFill>
                  <a:srgbClr val="FF0066"/>
                </a:solidFill>
              </a:rPr>
              <a:t>JAK ČASTO JÍST RYBY?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idx="1"/>
          </p:nvPr>
        </p:nvSpPr>
        <p:spPr>
          <a:xfrm>
            <a:off x="1524000" y="1371600"/>
            <a:ext cx="6781800" cy="37338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2000" b="1" dirty="0" smtClean="0">
                <a:solidFill>
                  <a:srgbClr val="00B0F0"/>
                </a:solidFill>
              </a:rPr>
              <a:t>Co myslíte? 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2000" b="1" dirty="0" smtClean="0">
                <a:solidFill>
                  <a:srgbClr val="00B0F0"/>
                </a:solidFill>
              </a:rPr>
              <a:t>Jsou ryby pro naše zdraví důležité? 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endParaRPr lang="cs-CZ" sz="2000" b="1" dirty="0" smtClean="0">
              <a:solidFill>
                <a:srgbClr val="00B0F0"/>
              </a:solidFill>
            </a:endParaRPr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2000" b="1" dirty="0" smtClean="0"/>
              <a:t>Ryby bychom měli jíst aspoň 1x týdně.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2000" b="1" dirty="0" smtClean="0"/>
              <a:t>Ryby obsahují důležité látky, které našemu tělu prospívají.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2000" b="1" dirty="0" smtClean="0"/>
              <a:t>Do jídelníčku bychom měli zařadit i mořské ryby.</a:t>
            </a:r>
          </a:p>
        </p:txBody>
      </p:sp>
      <p:pic>
        <p:nvPicPr>
          <p:cNvPr id="1536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normal_dinner_plate_with_spoon_and_for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1295400"/>
            <a:ext cx="1288146" cy="996279"/>
          </a:xfrm>
          <a:prstGeom prst="rect">
            <a:avLst/>
          </a:prstGeom>
        </p:spPr>
      </p:pic>
      <p:pic>
        <p:nvPicPr>
          <p:cNvPr id="6" name="Obrázek 5" descr="fis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3356992"/>
            <a:ext cx="3902880" cy="1829475"/>
          </a:xfrm>
          <a:prstGeom prst="rect">
            <a:avLst/>
          </a:prstGeom>
        </p:spPr>
      </p:pic>
      <p:pic>
        <p:nvPicPr>
          <p:cNvPr id="7" name="Obrázek 6" descr="red_finned_fish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4149080"/>
            <a:ext cx="2591579" cy="1882706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uiExpand="1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4000" b="1" dirty="0" smtClean="0">
                <a:solidFill>
                  <a:srgbClr val="FF0066"/>
                </a:solidFill>
              </a:rPr>
              <a:t>	KAPR A VÁNOCE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idx="1"/>
          </p:nvPr>
        </p:nvSpPr>
        <p:spPr>
          <a:xfrm>
            <a:off x="1524000" y="1371600"/>
            <a:ext cx="6781800" cy="37338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2000" b="1" dirty="0" smtClean="0"/>
              <a:t>V České republice je běžné, že ke štědrovečerní večeři jíme smaženého kapra a bramborový salát.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endParaRPr lang="cs-CZ" sz="2000" b="1" dirty="0" smtClean="0"/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2000" b="1" dirty="0" smtClean="0">
                <a:solidFill>
                  <a:srgbClr val="00B0F0"/>
                </a:solidFill>
              </a:rPr>
              <a:t>Vyprávěj, jak je to u vás doma.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2000" b="1" dirty="0" smtClean="0">
                <a:solidFill>
                  <a:srgbClr val="00B0F0"/>
                </a:solidFill>
              </a:rPr>
              <a:t>Jakými jinými druhy ryb lze kapra nahradit?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2000" b="1" dirty="0" smtClean="0">
                <a:solidFill>
                  <a:srgbClr val="00B0F0"/>
                </a:solidFill>
              </a:rPr>
              <a:t>Najde se ve třídě někdo, kdo na Štědrý den nejí rybu?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endParaRPr lang="cs-CZ" sz="2000" b="1" dirty="0" smtClean="0">
              <a:solidFill>
                <a:srgbClr val="00B0F0"/>
              </a:solidFill>
            </a:endParaRPr>
          </a:p>
        </p:txBody>
      </p:sp>
      <p:pic>
        <p:nvPicPr>
          <p:cNvPr id="1536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normal_christmas_christmas_tree_perfec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3212976"/>
            <a:ext cx="2040710" cy="3057742"/>
          </a:xfrm>
          <a:prstGeom prst="rect">
            <a:avLst/>
          </a:prstGeom>
        </p:spPr>
      </p:pic>
      <p:pic>
        <p:nvPicPr>
          <p:cNvPr id="6" name="Obrázek 5" descr="christmas_Gifts01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3645024"/>
            <a:ext cx="1977008" cy="1477813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uiExpand="1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cs-CZ" sz="4000" b="1" dirty="0" smtClean="0">
                <a:solidFill>
                  <a:srgbClr val="FF0066"/>
                </a:solidFill>
              </a:rPr>
              <a:t>RYBAŘENÍ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idx="1"/>
          </p:nvPr>
        </p:nvSpPr>
        <p:spPr>
          <a:xfrm>
            <a:off x="1524000" y="1371600"/>
            <a:ext cx="6781800" cy="37338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2000" b="1" dirty="0" smtClean="0"/>
              <a:t>Rybaření je zároveň sportem a koníčkem.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2000" b="1" dirty="0" smtClean="0"/>
              <a:t>Rybaření spočívá v lovu ryb na udici.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2000" b="1" dirty="0" smtClean="0"/>
              <a:t>V ČR je rybaření oblíbené.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endParaRPr lang="cs-CZ" sz="2000" b="1" dirty="0" smtClean="0"/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2000" b="1" dirty="0" smtClean="0">
                <a:solidFill>
                  <a:srgbClr val="00B0F0"/>
                </a:solidFill>
              </a:rPr>
              <a:t>Najde se ve třídě někdo, kdo se věnuje rybaření?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2000" b="1" dirty="0" smtClean="0">
                <a:solidFill>
                  <a:srgbClr val="00B0F0"/>
                </a:solidFill>
              </a:rPr>
              <a:t>V knihách nebo na internetu hledej, jaké potřeby musí mít každý rybář.</a:t>
            </a: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endParaRPr lang="cs-CZ" sz="2000" dirty="0" smtClean="0"/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endParaRPr lang="cs-CZ" sz="2000" dirty="0" smtClean="0"/>
          </a:p>
        </p:txBody>
      </p:sp>
      <p:pic>
        <p:nvPicPr>
          <p:cNvPr id="1536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normal_proud_young_fisherma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3212976"/>
            <a:ext cx="1928143" cy="3149529"/>
          </a:xfrm>
          <a:prstGeom prst="rect">
            <a:avLst/>
          </a:prstGeom>
        </p:spPr>
      </p:pic>
      <p:pic>
        <p:nvPicPr>
          <p:cNvPr id="6" name="Obrázek 5" descr="fish_ic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3645024"/>
            <a:ext cx="1591400" cy="1355176"/>
          </a:xfrm>
          <a:prstGeom prst="rect">
            <a:avLst/>
          </a:prstGeom>
        </p:spPr>
      </p:pic>
      <p:pic>
        <p:nvPicPr>
          <p:cNvPr id="7" name="Obrázek 6" descr="fish_ico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3933056"/>
            <a:ext cx="1021281" cy="869685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uiExpand="1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cs-CZ" sz="4000" b="1" dirty="0" smtClean="0">
                <a:solidFill>
                  <a:srgbClr val="FF0066"/>
                </a:solidFill>
              </a:rPr>
              <a:t>OPAKOVÁNÍ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idx="1"/>
          </p:nvPr>
        </p:nvSpPr>
        <p:spPr>
          <a:xfrm>
            <a:off x="1524000" y="1371600"/>
            <a:ext cx="6781800" cy="37338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2000" b="1" dirty="0" smtClean="0"/>
              <a:t>Vrbové proutí se používá - nepoužívá na pletení košíků.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2000" b="1" dirty="0" smtClean="0"/>
              <a:t>Ryby máme jíst 1x měsíčně - 1x týdně.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2000" b="1" dirty="0" smtClean="0"/>
              <a:t>Vydra má - nemá plovací blány na nohách.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2000" b="1" dirty="0" smtClean="0"/>
              <a:t>Lyska má - nemá černou lysinku na hlavě.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2000" b="1" dirty="0" smtClean="0"/>
              <a:t>Labuť je - není náš největší vodní pták.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2000" b="1" dirty="0" smtClean="0"/>
              <a:t>Kachna je - není barevnější než samec.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2000" b="1" dirty="0" smtClean="0"/>
              <a:t>Štika má - nemá ostré zuby.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2000" b="1" dirty="0" smtClean="0"/>
              <a:t>Pomněnka má žlutou - modrou barvu.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sz="2000" b="1" dirty="0" smtClean="0"/>
              <a:t>Leknín je - není chráněný.</a:t>
            </a: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endParaRPr lang="cs-CZ" sz="2000" b="1" dirty="0" smtClean="0"/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endParaRPr lang="cs-CZ" sz="2000" b="1" dirty="0" smtClean="0"/>
          </a:p>
        </p:txBody>
      </p:sp>
      <p:pic>
        <p:nvPicPr>
          <p:cNvPr id="1536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 descr="book_books-aj_svg_aj_ashton_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6060" y="3962400"/>
            <a:ext cx="2781796" cy="2466705"/>
          </a:xfrm>
          <a:prstGeom prst="rect">
            <a:avLst/>
          </a:prstGeom>
        </p:spPr>
      </p:pic>
      <p:cxnSp>
        <p:nvCxnSpPr>
          <p:cNvPr id="7" name="Přímá spojovací čára 6"/>
          <p:cNvCxnSpPr/>
          <p:nvPr/>
        </p:nvCxnSpPr>
        <p:spPr bwMode="auto">
          <a:xfrm>
            <a:off x="5257800" y="1524000"/>
            <a:ext cx="12954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Přímá spojovací čára 8"/>
          <p:cNvCxnSpPr/>
          <p:nvPr/>
        </p:nvCxnSpPr>
        <p:spPr bwMode="auto">
          <a:xfrm>
            <a:off x="4495800" y="2133600"/>
            <a:ext cx="12954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Přímá spojovací čára 9"/>
          <p:cNvCxnSpPr/>
          <p:nvPr/>
        </p:nvCxnSpPr>
        <p:spPr bwMode="auto">
          <a:xfrm>
            <a:off x="3657600" y="2362200"/>
            <a:ext cx="762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Přímá spojovací čára 13"/>
          <p:cNvCxnSpPr/>
          <p:nvPr/>
        </p:nvCxnSpPr>
        <p:spPr bwMode="auto">
          <a:xfrm>
            <a:off x="3124200" y="2667000"/>
            <a:ext cx="4572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Přímá spojovací čára 15"/>
          <p:cNvCxnSpPr/>
          <p:nvPr/>
        </p:nvCxnSpPr>
        <p:spPr bwMode="auto">
          <a:xfrm>
            <a:off x="3733800" y="2895600"/>
            <a:ext cx="609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Přímá spojovací čára 17"/>
          <p:cNvCxnSpPr/>
          <p:nvPr/>
        </p:nvCxnSpPr>
        <p:spPr bwMode="auto">
          <a:xfrm>
            <a:off x="3505200" y="3200400"/>
            <a:ext cx="3048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Přímá spojovací čára 21"/>
          <p:cNvCxnSpPr/>
          <p:nvPr/>
        </p:nvCxnSpPr>
        <p:spPr bwMode="auto">
          <a:xfrm>
            <a:off x="4495800" y="3505200"/>
            <a:ext cx="6858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Přímá spojovací čára 24"/>
          <p:cNvCxnSpPr/>
          <p:nvPr/>
        </p:nvCxnSpPr>
        <p:spPr bwMode="auto">
          <a:xfrm>
            <a:off x="4419600" y="3733800"/>
            <a:ext cx="762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Přímá spojovací čára 26"/>
          <p:cNvCxnSpPr/>
          <p:nvPr/>
        </p:nvCxnSpPr>
        <p:spPr bwMode="auto">
          <a:xfrm>
            <a:off x="4648200" y="4038600"/>
            <a:ext cx="609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/>
          <a:lstStyle/>
          <a:p>
            <a:pPr eaLnBrk="1" hangingPunct="1"/>
            <a:r>
              <a:rPr lang="cs-CZ" b="1" dirty="0" smtClean="0"/>
              <a:t>POUŽITÉ ZDROJE: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981200"/>
            <a:ext cx="6781800" cy="33528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=41</a:t>
            </a:r>
          </a:p>
          <a:p>
            <a:pPr>
              <a:buFont typeface="Wingdings" pitchFamily="2" charset="2"/>
              <a:buChar char="q"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=10</a:t>
            </a:r>
          </a:p>
          <a:p>
            <a:pPr>
              <a:buFont typeface="Wingdings" pitchFamily="2" charset="2"/>
              <a:buChar char="q"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=0</a:t>
            </a:r>
          </a:p>
          <a:p>
            <a:pPr>
              <a:buFont typeface="Wingdings" pitchFamily="2" charset="2"/>
              <a:buChar char="q"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=17</a:t>
            </a:r>
          </a:p>
          <a:p>
            <a:pPr>
              <a:buFont typeface="Wingdings" pitchFamily="2" charset="2"/>
              <a:buChar char="q"/>
            </a:pPr>
            <a:r>
              <a:rPr lang="cs-CZ" sz="1400" dirty="0" smtClean="0"/>
              <a:t>Vrba </a:t>
            </a:r>
            <a:r>
              <a:rPr lang="cs-CZ" sz="1400" dirty="0" err="1" smtClean="0"/>
              <a:t>Plumlov.JPG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14.1.2007 [cit. 2013-04-04]. Dostupné z: http://cs.wikipedia.org/wiki/Soubor:Vrba_Plumlov.JPG</a:t>
            </a:r>
          </a:p>
          <a:p>
            <a:pPr>
              <a:buFont typeface="Wingdings" pitchFamily="2" charset="2"/>
              <a:buChar char="q"/>
            </a:pPr>
            <a:r>
              <a:rPr lang="cs-CZ" sz="1400" dirty="0" err="1" smtClean="0"/>
              <a:t>Illustration</a:t>
            </a:r>
            <a:r>
              <a:rPr lang="cs-CZ" sz="1400" dirty="0" smtClean="0"/>
              <a:t> </a:t>
            </a:r>
            <a:r>
              <a:rPr lang="cs-CZ" sz="1400" dirty="0" err="1" smtClean="0"/>
              <a:t>Phragmites</a:t>
            </a:r>
            <a:r>
              <a:rPr lang="cs-CZ" sz="1400" dirty="0" smtClean="0"/>
              <a:t> australis0.jpg.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30.10.2004 [cit. 2013-04-04]. Dostupné z: http://cs.wikipedia.org/wiki/Soubor:Illustration_Phragmites_australis0.jpg</a:t>
            </a:r>
          </a:p>
          <a:p>
            <a:pPr>
              <a:buFont typeface="Wingdings" pitchFamily="2" charset="2"/>
              <a:buChar char="q"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=45</a:t>
            </a:r>
          </a:p>
          <a:p>
            <a:pPr>
              <a:buFont typeface="Wingdings" pitchFamily="2" charset="2"/>
              <a:buChar char="q"/>
            </a:pPr>
            <a:r>
              <a:rPr lang="cs-CZ" sz="1400" dirty="0" err="1" smtClean="0"/>
              <a:t>Nymphaea</a:t>
            </a:r>
            <a:r>
              <a:rPr lang="cs-CZ" sz="1400" dirty="0" smtClean="0"/>
              <a:t> alba.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26.12.2009 [cit. 2013-04-04]. Dostupné z: http://cs.wikipedia.org/wiki/Soubor:Nymphaea_alba.jpg</a:t>
            </a:r>
          </a:p>
          <a:p>
            <a:pPr>
              <a:buFont typeface="Wingdings" pitchFamily="2" charset="2"/>
              <a:buChar char="q"/>
            </a:pPr>
            <a:endParaRPr lang="cs-CZ" sz="1400" dirty="0" smtClean="0"/>
          </a:p>
          <a:p>
            <a:pPr>
              <a:buFont typeface="Wingdings" pitchFamily="2" charset="2"/>
              <a:buChar char="q"/>
            </a:pPr>
            <a:endParaRPr lang="cs-CZ" sz="1400" dirty="0" smtClean="0"/>
          </a:p>
          <a:p>
            <a:pPr>
              <a:buFont typeface="Wingdings" pitchFamily="2" charset="2"/>
              <a:buChar char="q"/>
            </a:pPr>
            <a:endParaRPr lang="cs-CZ" sz="1400" dirty="0" smtClean="0"/>
          </a:p>
          <a:p>
            <a:pPr>
              <a:buFont typeface="Wingdings" pitchFamily="2" charset="2"/>
              <a:buChar char="q"/>
            </a:pPr>
            <a:endParaRPr lang="cs-CZ" sz="1400" dirty="0" smtClean="0"/>
          </a:p>
          <a:p>
            <a:pPr>
              <a:buFont typeface="Wingdings" pitchFamily="2" charset="2"/>
              <a:buChar char="q"/>
            </a:pPr>
            <a:endParaRPr lang="cs-CZ" sz="1400" dirty="0" smtClean="0"/>
          </a:p>
        </p:txBody>
      </p:sp>
      <p:pic>
        <p:nvPicPr>
          <p:cNvPr id="16388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/>
          <a:lstStyle/>
          <a:p>
            <a:pPr eaLnBrk="1" hangingPunct="1"/>
            <a:r>
              <a:rPr lang="cs-CZ" b="1" dirty="0" smtClean="0"/>
              <a:t>POUŽITÉ ZDROJE: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981200"/>
            <a:ext cx="6781800" cy="32004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cs-CZ" sz="1400" dirty="0" err="1" smtClean="0"/>
              <a:t>Myosotis</a:t>
            </a:r>
            <a:r>
              <a:rPr lang="cs-CZ" sz="1400" dirty="0" smtClean="0"/>
              <a:t> </a:t>
            </a:r>
            <a:r>
              <a:rPr lang="cs-CZ" sz="1400" dirty="0" err="1" smtClean="0"/>
              <a:t>scorpioides</a:t>
            </a:r>
            <a:r>
              <a:rPr lang="cs-CZ" sz="1400" dirty="0" smtClean="0"/>
              <a:t> Sturm14.jpg.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5.7.2008 [cit. 2013-04-04]. Dostupné z: http://cs.wikipedia.org/wiki/Soubor:Myosotis_scorpioides_Sturm14.jpg </a:t>
            </a:r>
          </a:p>
          <a:p>
            <a:pPr>
              <a:buFont typeface="Wingdings" pitchFamily="2" charset="2"/>
              <a:buChar char="q"/>
            </a:pPr>
            <a:r>
              <a:rPr lang="en-US" sz="1400" dirty="0" smtClean="0"/>
              <a:t>Forget-me-not close 600.jpg. In: </a:t>
            </a:r>
            <a:r>
              <a:rPr lang="en-US" sz="1400" i="1" dirty="0" smtClean="0"/>
              <a:t>Wikipedia: the free encyclopedia</a:t>
            </a:r>
            <a:r>
              <a:rPr lang="en-US" sz="1400" dirty="0" smtClean="0"/>
              <a:t> [online]. San Francisco (CA): Wikimedia Foundation, 2001-, 3.12.2004 [cit. 2013-04-04]. </a:t>
            </a:r>
            <a:r>
              <a:rPr lang="en-US" sz="1400" dirty="0" err="1" smtClean="0"/>
              <a:t>Dostupné</a:t>
            </a:r>
            <a:r>
              <a:rPr lang="en-US" sz="1400" dirty="0" smtClean="0"/>
              <a:t> z: http://cs.wikipedia.org/wiki/Soubor:Forget-me-not_close_600.jpg </a:t>
            </a:r>
            <a:endParaRPr lang="cs-CZ" sz="1400" dirty="0" smtClean="0"/>
          </a:p>
          <a:p>
            <a:pPr>
              <a:buFont typeface="Wingdings" pitchFamily="2" charset="2"/>
              <a:buChar char="q"/>
            </a:pPr>
            <a:r>
              <a:rPr lang="en-US" sz="1400" dirty="0" smtClean="0"/>
              <a:t>Common carp.jpg. In: </a:t>
            </a:r>
            <a:r>
              <a:rPr lang="en-US" sz="1400" i="1" dirty="0" smtClean="0"/>
              <a:t>Wikipedia: the free encyclopedia</a:t>
            </a:r>
            <a:r>
              <a:rPr lang="en-US" sz="1400" dirty="0" smtClean="0"/>
              <a:t> [online]. San Francisco (CA): Wikimedia Foundation, 2001-, 29.1.2007 [cit. 2013-04-04]. </a:t>
            </a:r>
            <a:r>
              <a:rPr lang="en-US" sz="1400" dirty="0" err="1" smtClean="0"/>
              <a:t>Dostupné</a:t>
            </a:r>
            <a:r>
              <a:rPr lang="en-US" sz="1400" dirty="0" smtClean="0"/>
              <a:t> z: http://cs.wikipedia.org/wiki/Soubor:Common_carp.jpg </a:t>
            </a:r>
            <a:endParaRPr lang="cs-CZ" sz="1400" dirty="0" smtClean="0"/>
          </a:p>
          <a:p>
            <a:pPr>
              <a:buFont typeface="Wingdings" pitchFamily="2" charset="2"/>
              <a:buChar char="q"/>
            </a:pPr>
            <a:r>
              <a:rPr lang="cs-CZ" sz="1400" dirty="0" err="1" smtClean="0"/>
              <a:t>Esox</a:t>
            </a:r>
            <a:r>
              <a:rPr lang="cs-CZ" sz="1400" dirty="0" smtClean="0"/>
              <a:t> </a:t>
            </a:r>
            <a:r>
              <a:rPr lang="cs-CZ" sz="1400" dirty="0" err="1" smtClean="0"/>
              <a:t>lucius</a:t>
            </a:r>
            <a:r>
              <a:rPr lang="cs-CZ" sz="1400" dirty="0" smtClean="0"/>
              <a:t> </a:t>
            </a:r>
            <a:r>
              <a:rPr lang="cs-CZ" sz="1400" dirty="0" err="1" smtClean="0"/>
              <a:t>Prague</a:t>
            </a:r>
            <a:r>
              <a:rPr lang="cs-CZ" sz="1400" dirty="0" smtClean="0"/>
              <a:t> Vltava 1.jpg.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21.3.2011 [cit. 2013-04-04]. Dostupné z: http://cs.wikipedia.org/wiki/Soubor:Esox_lucius_Prague_Vltava_1.jpg </a:t>
            </a:r>
          </a:p>
          <a:p>
            <a:pPr>
              <a:buFont typeface="Wingdings" pitchFamily="2" charset="2"/>
              <a:buChar char="q"/>
            </a:pPr>
            <a:endParaRPr lang="cs-CZ" sz="1400" dirty="0" smtClean="0"/>
          </a:p>
        </p:txBody>
      </p:sp>
      <p:pic>
        <p:nvPicPr>
          <p:cNvPr id="16388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/>
          <a:lstStyle/>
          <a:p>
            <a:pPr eaLnBrk="1" hangingPunct="1"/>
            <a:r>
              <a:rPr lang="cs-CZ" b="1" dirty="0" smtClean="0"/>
              <a:t>POUŽITÉ ZDROJE: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981200"/>
            <a:ext cx="6781800" cy="2286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cs-CZ" sz="1400" dirty="0" err="1" smtClean="0"/>
              <a:t>Perca</a:t>
            </a:r>
            <a:r>
              <a:rPr lang="cs-CZ" sz="1400" dirty="0" smtClean="0"/>
              <a:t> </a:t>
            </a:r>
            <a:r>
              <a:rPr lang="cs-CZ" sz="1400" dirty="0" err="1" smtClean="0"/>
              <a:t>fluviatilis</a:t>
            </a:r>
            <a:r>
              <a:rPr lang="cs-CZ" sz="1400" dirty="0" smtClean="0"/>
              <a:t> </a:t>
            </a:r>
            <a:r>
              <a:rPr lang="cs-CZ" sz="1400" dirty="0" err="1" smtClean="0"/>
              <a:t>Prague</a:t>
            </a:r>
            <a:r>
              <a:rPr lang="cs-CZ" sz="1400" dirty="0" smtClean="0"/>
              <a:t> Vltava 3.jpg.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6.4.2011 [cit. 2013-04-04]. Dostupné z: http://cs.wikipedia.org/wiki/Soubor:Perca_fluviatilis_Prague_Vltava_3.jpg </a:t>
            </a:r>
          </a:p>
          <a:p>
            <a:pPr>
              <a:buFont typeface="Wingdings" pitchFamily="2" charset="2"/>
              <a:buChar char="q"/>
            </a:pPr>
            <a:r>
              <a:rPr lang="cs-CZ" sz="1400" dirty="0" err="1" smtClean="0"/>
              <a:t>Bachforelle.jpg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30.6.2005 [cit. 2013-04-04]. Dostupné z: http://cs.wikipedia.org/wiki/Soubor:Bachforelle.jpg </a:t>
            </a:r>
          </a:p>
          <a:p>
            <a:pPr>
              <a:buFont typeface="Wingdings" pitchFamily="2" charset="2"/>
              <a:buChar char="q"/>
            </a:pPr>
            <a:r>
              <a:rPr lang="cs-CZ" sz="1400" dirty="0" err="1" smtClean="0"/>
              <a:t>Teichfrosch.jpg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30.7.2005 [cit. 2013-04-04]. Dostupné z: http://cs.wikipedia.org/wiki/Soubor:Teichfrosch.jpg</a:t>
            </a:r>
          </a:p>
          <a:p>
            <a:pPr>
              <a:buFont typeface="Wingdings" pitchFamily="2" charset="2"/>
              <a:buChar char="q"/>
            </a:pPr>
            <a:r>
              <a:rPr lang="cs-CZ" sz="1400" dirty="0" err="1" smtClean="0"/>
              <a:t>Natrix</a:t>
            </a:r>
            <a:r>
              <a:rPr lang="cs-CZ" sz="1400" dirty="0" smtClean="0"/>
              <a:t> </a:t>
            </a:r>
            <a:r>
              <a:rPr lang="cs-CZ" sz="1400" dirty="0" err="1" smtClean="0"/>
              <a:t>natrix</a:t>
            </a:r>
            <a:r>
              <a:rPr lang="cs-CZ" sz="1400" dirty="0" smtClean="0"/>
              <a:t> (Karl L).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14.10.2005 [cit. 2013-04-04]. Dostupné z: http://cs.wikipedia.org/wiki/Soubor:Natrix_natrix_(Karl_L).jpg</a:t>
            </a:r>
          </a:p>
          <a:p>
            <a:pPr>
              <a:buFont typeface="Wingdings" pitchFamily="2" charset="2"/>
              <a:buChar char="q"/>
            </a:pPr>
            <a:endParaRPr lang="cs-CZ" sz="1400" dirty="0" smtClean="0"/>
          </a:p>
          <a:p>
            <a:pPr>
              <a:buFont typeface="Wingdings" pitchFamily="2" charset="2"/>
              <a:buChar char="q"/>
            </a:pPr>
            <a:endParaRPr lang="cs-CZ" sz="1400" dirty="0" smtClean="0"/>
          </a:p>
        </p:txBody>
      </p:sp>
      <p:pic>
        <p:nvPicPr>
          <p:cNvPr id="16388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/>
          <a:lstStyle/>
          <a:p>
            <a:pPr eaLnBrk="1" hangingPunct="1"/>
            <a:r>
              <a:rPr lang="cs-CZ" b="1" dirty="0" smtClean="0"/>
              <a:t>POUŽITÉ ZDROJE: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828800"/>
            <a:ext cx="6781800" cy="2286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cs-CZ" sz="1300" dirty="0" err="1" smtClean="0"/>
              <a:t>Anas</a:t>
            </a:r>
            <a:r>
              <a:rPr lang="cs-CZ" sz="1300" dirty="0" smtClean="0"/>
              <a:t> </a:t>
            </a:r>
            <a:r>
              <a:rPr lang="cs-CZ" sz="1300" dirty="0" err="1" smtClean="0"/>
              <a:t>platyrhynchos</a:t>
            </a:r>
            <a:r>
              <a:rPr lang="cs-CZ" sz="1300" dirty="0" smtClean="0"/>
              <a:t> male </a:t>
            </a:r>
            <a:r>
              <a:rPr lang="cs-CZ" sz="1300" dirty="0" err="1" smtClean="0"/>
              <a:t>female</a:t>
            </a:r>
            <a:r>
              <a:rPr lang="cs-CZ" sz="1300" dirty="0" smtClean="0"/>
              <a:t> </a:t>
            </a:r>
            <a:r>
              <a:rPr lang="cs-CZ" sz="1300" dirty="0" err="1" smtClean="0"/>
              <a:t>quadrat.jpg</a:t>
            </a:r>
            <a:r>
              <a:rPr lang="cs-CZ" sz="1300" dirty="0" smtClean="0"/>
              <a:t>. In: </a:t>
            </a:r>
            <a:r>
              <a:rPr lang="cs-CZ" sz="1300" i="1" dirty="0" err="1" smtClean="0"/>
              <a:t>Wikipedia</a:t>
            </a:r>
            <a:r>
              <a:rPr lang="cs-CZ" sz="1300" i="1" dirty="0" smtClean="0"/>
              <a:t>: </a:t>
            </a:r>
            <a:r>
              <a:rPr lang="cs-CZ" sz="1300" i="1" dirty="0" err="1" smtClean="0"/>
              <a:t>the</a:t>
            </a:r>
            <a:r>
              <a:rPr lang="cs-CZ" sz="1300" i="1" dirty="0" smtClean="0"/>
              <a:t> free </a:t>
            </a:r>
            <a:r>
              <a:rPr lang="cs-CZ" sz="1300" i="1" dirty="0" err="1" smtClean="0"/>
              <a:t>encyclopedia</a:t>
            </a:r>
            <a:r>
              <a:rPr lang="cs-CZ" sz="1300" dirty="0" smtClean="0"/>
              <a:t> [online]. San </a:t>
            </a:r>
            <a:r>
              <a:rPr lang="cs-CZ" sz="1300" dirty="0" err="1" smtClean="0"/>
              <a:t>Francisco</a:t>
            </a:r>
            <a:r>
              <a:rPr lang="cs-CZ" sz="1300" dirty="0" smtClean="0"/>
              <a:t> (CA): </a:t>
            </a:r>
            <a:r>
              <a:rPr lang="cs-CZ" sz="1300" dirty="0" err="1" smtClean="0"/>
              <a:t>Wikimedia</a:t>
            </a:r>
            <a:r>
              <a:rPr lang="cs-CZ" sz="1300" dirty="0" smtClean="0"/>
              <a:t> </a:t>
            </a:r>
            <a:r>
              <a:rPr lang="cs-CZ" sz="1300" dirty="0" err="1" smtClean="0"/>
              <a:t>Foundation</a:t>
            </a:r>
            <a:r>
              <a:rPr lang="cs-CZ" sz="1300" dirty="0" smtClean="0"/>
              <a:t>, 2001-, 12.3.2013 [cit. 2013-04-04]. Dostupné z: http://cs.wikipedia.org/wiki/Soubor:Anas_platyrhynchos_male_female_quadrat.jpg</a:t>
            </a:r>
          </a:p>
          <a:p>
            <a:pPr>
              <a:buFont typeface="Wingdings" pitchFamily="2" charset="2"/>
              <a:buChar char="q"/>
            </a:pPr>
            <a:r>
              <a:rPr lang="cs-CZ" sz="1300" dirty="0" err="1" smtClean="0"/>
              <a:t>Blässhuhn</a:t>
            </a:r>
            <a:r>
              <a:rPr lang="cs-CZ" sz="1300" dirty="0" smtClean="0"/>
              <a:t> </a:t>
            </a:r>
            <a:r>
              <a:rPr lang="cs-CZ" sz="1300" dirty="0" err="1" smtClean="0"/>
              <a:t>Fulica</a:t>
            </a:r>
            <a:r>
              <a:rPr lang="cs-CZ" sz="1300" dirty="0" smtClean="0"/>
              <a:t> </a:t>
            </a:r>
            <a:r>
              <a:rPr lang="cs-CZ" sz="1300" dirty="0" err="1" smtClean="0"/>
              <a:t>atra</a:t>
            </a:r>
            <a:r>
              <a:rPr lang="cs-CZ" sz="1300" dirty="0" smtClean="0"/>
              <a:t> Richard </a:t>
            </a:r>
            <a:r>
              <a:rPr lang="cs-CZ" sz="1300" dirty="0" err="1" smtClean="0"/>
              <a:t>Bartz.jpg</a:t>
            </a:r>
            <a:r>
              <a:rPr lang="cs-CZ" sz="1300" dirty="0" smtClean="0"/>
              <a:t>. In: </a:t>
            </a:r>
            <a:r>
              <a:rPr lang="cs-CZ" sz="1300" i="1" dirty="0" err="1" smtClean="0"/>
              <a:t>Wikipedia</a:t>
            </a:r>
            <a:r>
              <a:rPr lang="cs-CZ" sz="1300" i="1" dirty="0" smtClean="0"/>
              <a:t>: </a:t>
            </a:r>
            <a:r>
              <a:rPr lang="cs-CZ" sz="1300" i="1" dirty="0" err="1" smtClean="0"/>
              <a:t>the</a:t>
            </a:r>
            <a:r>
              <a:rPr lang="cs-CZ" sz="1300" i="1" dirty="0" smtClean="0"/>
              <a:t> free </a:t>
            </a:r>
            <a:r>
              <a:rPr lang="cs-CZ" sz="1300" i="1" dirty="0" err="1" smtClean="0"/>
              <a:t>encyclopedia</a:t>
            </a:r>
            <a:r>
              <a:rPr lang="cs-CZ" sz="1300" dirty="0" smtClean="0"/>
              <a:t> [online]. San </a:t>
            </a:r>
            <a:r>
              <a:rPr lang="cs-CZ" sz="1300" dirty="0" err="1" smtClean="0"/>
              <a:t>Francisco</a:t>
            </a:r>
            <a:r>
              <a:rPr lang="cs-CZ" sz="1300" dirty="0" smtClean="0"/>
              <a:t> (CA): </a:t>
            </a:r>
            <a:r>
              <a:rPr lang="cs-CZ" sz="1300" dirty="0" err="1" smtClean="0"/>
              <a:t>Wikimedia</a:t>
            </a:r>
            <a:r>
              <a:rPr lang="cs-CZ" sz="1300" dirty="0" smtClean="0"/>
              <a:t> </a:t>
            </a:r>
            <a:r>
              <a:rPr lang="cs-CZ" sz="1300" dirty="0" err="1" smtClean="0"/>
              <a:t>Foundation</a:t>
            </a:r>
            <a:r>
              <a:rPr lang="cs-CZ" sz="1300" dirty="0" smtClean="0"/>
              <a:t>, 2001-, 28.1.2008 [cit. 2013-04-04]. Dostupné z: http://cs.wikipedia.org/wiki/Soubor:Bl%C3%A4sshuhn_Fulica_atra_Richard_Bartz.jpg</a:t>
            </a:r>
          </a:p>
          <a:p>
            <a:pPr>
              <a:buFont typeface="Wingdings" pitchFamily="2" charset="2"/>
              <a:buChar char="q"/>
            </a:pPr>
            <a:r>
              <a:rPr lang="cs-CZ" sz="1300" dirty="0" err="1" smtClean="0"/>
              <a:t>CygneVaires.jpg</a:t>
            </a:r>
            <a:r>
              <a:rPr lang="cs-CZ" sz="1300" dirty="0" smtClean="0"/>
              <a:t>. In: </a:t>
            </a:r>
            <a:r>
              <a:rPr lang="cs-CZ" sz="1300" i="1" dirty="0" err="1" smtClean="0"/>
              <a:t>Wikipedia</a:t>
            </a:r>
            <a:r>
              <a:rPr lang="cs-CZ" sz="1300" i="1" dirty="0" smtClean="0"/>
              <a:t>: </a:t>
            </a:r>
            <a:r>
              <a:rPr lang="cs-CZ" sz="1300" i="1" dirty="0" err="1" smtClean="0"/>
              <a:t>the</a:t>
            </a:r>
            <a:r>
              <a:rPr lang="cs-CZ" sz="1300" i="1" dirty="0" smtClean="0"/>
              <a:t> free </a:t>
            </a:r>
            <a:r>
              <a:rPr lang="cs-CZ" sz="1300" i="1" dirty="0" err="1" smtClean="0"/>
              <a:t>encyclopedia</a:t>
            </a:r>
            <a:r>
              <a:rPr lang="cs-CZ" sz="1300" dirty="0" smtClean="0"/>
              <a:t> [online]. San </a:t>
            </a:r>
            <a:r>
              <a:rPr lang="cs-CZ" sz="1300" dirty="0" err="1" smtClean="0"/>
              <a:t>Francisco</a:t>
            </a:r>
            <a:r>
              <a:rPr lang="cs-CZ" sz="1300" dirty="0" smtClean="0"/>
              <a:t> (CA): </a:t>
            </a:r>
            <a:r>
              <a:rPr lang="cs-CZ" sz="1300" dirty="0" err="1" smtClean="0"/>
              <a:t>Wikimedia</a:t>
            </a:r>
            <a:r>
              <a:rPr lang="cs-CZ" sz="1300" dirty="0" smtClean="0"/>
              <a:t> </a:t>
            </a:r>
            <a:r>
              <a:rPr lang="cs-CZ" sz="1300" dirty="0" err="1" smtClean="0"/>
              <a:t>Foundation</a:t>
            </a:r>
            <a:r>
              <a:rPr lang="cs-CZ" sz="1300" dirty="0" smtClean="0"/>
              <a:t>, 2001-, 6.11.2007 [cit. 2013-04-04]. Dostupné z: http://cs.wikipedia.org/wiki/Soubor:CygneVaires.jpg</a:t>
            </a:r>
          </a:p>
          <a:p>
            <a:pPr>
              <a:buFont typeface="Wingdings" pitchFamily="2" charset="2"/>
              <a:buChar char="q"/>
            </a:pPr>
            <a:r>
              <a:rPr lang="cs-CZ" sz="1300" dirty="0" err="1" smtClean="0"/>
              <a:t>Alcedo</a:t>
            </a:r>
            <a:r>
              <a:rPr lang="cs-CZ" sz="1300" dirty="0" smtClean="0"/>
              <a:t> </a:t>
            </a:r>
            <a:r>
              <a:rPr lang="cs-CZ" sz="1300" dirty="0" err="1" smtClean="0"/>
              <a:t>atthis</a:t>
            </a:r>
            <a:r>
              <a:rPr lang="cs-CZ" sz="1300" dirty="0" smtClean="0"/>
              <a:t> 2 (</a:t>
            </a:r>
            <a:r>
              <a:rPr lang="cs-CZ" sz="1300" dirty="0" err="1" smtClean="0"/>
              <a:t>Lukasz</a:t>
            </a:r>
            <a:r>
              <a:rPr lang="cs-CZ" sz="1300" dirty="0" smtClean="0"/>
              <a:t> </a:t>
            </a:r>
            <a:r>
              <a:rPr lang="cs-CZ" sz="1300" dirty="0" err="1" smtClean="0"/>
              <a:t>Lukasik</a:t>
            </a:r>
            <a:r>
              <a:rPr lang="cs-CZ" sz="1300" dirty="0" smtClean="0"/>
              <a:t>).</a:t>
            </a:r>
            <a:r>
              <a:rPr lang="cs-CZ" sz="1300" dirty="0" err="1" smtClean="0"/>
              <a:t>jpg</a:t>
            </a:r>
            <a:r>
              <a:rPr lang="cs-CZ" sz="1300" dirty="0" smtClean="0"/>
              <a:t>. In: </a:t>
            </a:r>
            <a:r>
              <a:rPr lang="cs-CZ" sz="1300" i="1" dirty="0" err="1" smtClean="0"/>
              <a:t>Wikipedia</a:t>
            </a:r>
            <a:r>
              <a:rPr lang="cs-CZ" sz="1300" i="1" dirty="0" smtClean="0"/>
              <a:t>: </a:t>
            </a:r>
            <a:r>
              <a:rPr lang="cs-CZ" sz="1300" i="1" dirty="0" err="1" smtClean="0"/>
              <a:t>the</a:t>
            </a:r>
            <a:r>
              <a:rPr lang="cs-CZ" sz="1300" i="1" dirty="0" smtClean="0"/>
              <a:t> free </a:t>
            </a:r>
            <a:r>
              <a:rPr lang="cs-CZ" sz="1300" i="1" dirty="0" err="1" smtClean="0"/>
              <a:t>encyclopedia</a:t>
            </a:r>
            <a:r>
              <a:rPr lang="cs-CZ" sz="1300" dirty="0" smtClean="0"/>
              <a:t> [online]. San </a:t>
            </a:r>
            <a:r>
              <a:rPr lang="cs-CZ" sz="1300" dirty="0" err="1" smtClean="0"/>
              <a:t>Francisco</a:t>
            </a:r>
            <a:r>
              <a:rPr lang="cs-CZ" sz="1300" dirty="0" smtClean="0"/>
              <a:t> (CA): </a:t>
            </a:r>
            <a:r>
              <a:rPr lang="cs-CZ" sz="1300" dirty="0" err="1" smtClean="0"/>
              <a:t>Wikimedia</a:t>
            </a:r>
            <a:r>
              <a:rPr lang="cs-CZ" sz="1300" dirty="0" smtClean="0"/>
              <a:t> </a:t>
            </a:r>
            <a:r>
              <a:rPr lang="cs-CZ" sz="1300" dirty="0" err="1" smtClean="0"/>
              <a:t>Foundation</a:t>
            </a:r>
            <a:r>
              <a:rPr lang="cs-CZ" sz="1300" dirty="0" smtClean="0"/>
              <a:t>, 2001-, 28.5.2006 [cit. 2013-04-04]. Dostupné z: http://cs.wikipedia.org/wiki/Soubor:Alcedo_atthis_2_(Lukasz_Lukasik).jpg</a:t>
            </a:r>
          </a:p>
          <a:p>
            <a:pPr>
              <a:buFont typeface="Wingdings" pitchFamily="2" charset="2"/>
              <a:buChar char="q"/>
            </a:pPr>
            <a:endParaRPr lang="cs-CZ" sz="1300" dirty="0" smtClean="0"/>
          </a:p>
          <a:p>
            <a:pPr>
              <a:buFont typeface="Wingdings" pitchFamily="2" charset="2"/>
              <a:buChar char="q"/>
            </a:pPr>
            <a:endParaRPr lang="cs-CZ" sz="1300" dirty="0" smtClean="0"/>
          </a:p>
          <a:p>
            <a:pPr>
              <a:buFont typeface="Wingdings" pitchFamily="2" charset="2"/>
              <a:buChar char="q"/>
            </a:pPr>
            <a:endParaRPr lang="cs-CZ" sz="1300" dirty="0" smtClean="0"/>
          </a:p>
        </p:txBody>
      </p:sp>
      <p:pic>
        <p:nvPicPr>
          <p:cNvPr id="16388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/>
          <a:lstStyle/>
          <a:p>
            <a:pPr eaLnBrk="1" hangingPunct="1"/>
            <a:r>
              <a:rPr lang="cs-CZ" b="1" dirty="0" smtClean="0"/>
              <a:t>POUŽITÉ ZDROJE: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981200"/>
            <a:ext cx="6781800" cy="2286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cs-CZ" sz="1300" dirty="0" smtClean="0"/>
              <a:t>Castor </a:t>
            </a:r>
            <a:r>
              <a:rPr lang="cs-CZ" sz="1300" dirty="0" err="1" smtClean="0"/>
              <a:t>fiber</a:t>
            </a:r>
            <a:r>
              <a:rPr lang="cs-CZ" sz="1300" dirty="0" smtClean="0"/>
              <a:t> 1 (Bohuš </a:t>
            </a:r>
            <a:r>
              <a:rPr lang="cs-CZ" sz="1300" dirty="0" err="1" smtClean="0"/>
              <a:t>Číčel</a:t>
            </a:r>
            <a:r>
              <a:rPr lang="cs-CZ" sz="1300" dirty="0" smtClean="0"/>
              <a:t>).</a:t>
            </a:r>
            <a:r>
              <a:rPr lang="cs-CZ" sz="1300" dirty="0" err="1" smtClean="0"/>
              <a:t>jpg</a:t>
            </a:r>
            <a:r>
              <a:rPr lang="cs-CZ" sz="1300" dirty="0" smtClean="0"/>
              <a:t>. In: </a:t>
            </a:r>
            <a:r>
              <a:rPr lang="cs-CZ" sz="1300" i="1" dirty="0" err="1" smtClean="0"/>
              <a:t>Wikipedia</a:t>
            </a:r>
            <a:r>
              <a:rPr lang="cs-CZ" sz="1300" i="1" dirty="0" smtClean="0"/>
              <a:t>: </a:t>
            </a:r>
            <a:r>
              <a:rPr lang="cs-CZ" sz="1300" i="1" dirty="0" err="1" smtClean="0"/>
              <a:t>the</a:t>
            </a:r>
            <a:r>
              <a:rPr lang="cs-CZ" sz="1300" i="1" dirty="0" smtClean="0"/>
              <a:t> free </a:t>
            </a:r>
            <a:r>
              <a:rPr lang="cs-CZ" sz="1300" i="1" dirty="0" err="1" smtClean="0"/>
              <a:t>encyclopedia</a:t>
            </a:r>
            <a:r>
              <a:rPr lang="cs-CZ" sz="1300" dirty="0" smtClean="0"/>
              <a:t> [online]. San </a:t>
            </a:r>
            <a:r>
              <a:rPr lang="cs-CZ" sz="1300" dirty="0" err="1" smtClean="0"/>
              <a:t>Francisco</a:t>
            </a:r>
            <a:r>
              <a:rPr lang="cs-CZ" sz="1300" dirty="0" smtClean="0"/>
              <a:t> (CA): </a:t>
            </a:r>
            <a:r>
              <a:rPr lang="cs-CZ" sz="1300" dirty="0" err="1" smtClean="0"/>
              <a:t>Wikimedia</a:t>
            </a:r>
            <a:r>
              <a:rPr lang="cs-CZ" sz="1300" dirty="0" smtClean="0"/>
              <a:t> </a:t>
            </a:r>
            <a:r>
              <a:rPr lang="cs-CZ" sz="1300" dirty="0" err="1" smtClean="0"/>
              <a:t>Foundation</a:t>
            </a:r>
            <a:r>
              <a:rPr lang="cs-CZ" sz="1300" dirty="0" smtClean="0"/>
              <a:t>, 2001-, 23.1.2011 [cit. 2013-04-04]. Dostupné z: http://cs.wikipedia.org/wiki/Soubor:Castor_fiber_1_(Bohu%C5%A1_%C4%8C%C3%AD%C4%8Del).jpg</a:t>
            </a:r>
          </a:p>
          <a:p>
            <a:pPr>
              <a:buFont typeface="Wingdings" pitchFamily="2" charset="2"/>
              <a:buChar char="q"/>
            </a:pPr>
            <a:r>
              <a:rPr lang="cs-CZ" sz="1300" dirty="0" smtClean="0"/>
              <a:t>Loutre2.jpg. In: </a:t>
            </a:r>
            <a:r>
              <a:rPr lang="cs-CZ" sz="1300" i="1" dirty="0" err="1" smtClean="0"/>
              <a:t>Wikipedia</a:t>
            </a:r>
            <a:r>
              <a:rPr lang="cs-CZ" sz="1300" i="1" dirty="0" smtClean="0"/>
              <a:t>: </a:t>
            </a:r>
            <a:r>
              <a:rPr lang="cs-CZ" sz="1300" i="1" dirty="0" err="1" smtClean="0"/>
              <a:t>the</a:t>
            </a:r>
            <a:r>
              <a:rPr lang="cs-CZ" sz="1300" i="1" dirty="0" smtClean="0"/>
              <a:t> free </a:t>
            </a:r>
            <a:r>
              <a:rPr lang="cs-CZ" sz="1300" i="1" dirty="0" err="1" smtClean="0"/>
              <a:t>encyclopedia</a:t>
            </a:r>
            <a:r>
              <a:rPr lang="cs-CZ" sz="1300" dirty="0" smtClean="0"/>
              <a:t> [online]. San </a:t>
            </a:r>
            <a:r>
              <a:rPr lang="cs-CZ" sz="1300" dirty="0" err="1" smtClean="0"/>
              <a:t>Francisco</a:t>
            </a:r>
            <a:r>
              <a:rPr lang="cs-CZ" sz="1300" dirty="0" smtClean="0"/>
              <a:t> (CA): </a:t>
            </a:r>
            <a:r>
              <a:rPr lang="cs-CZ" sz="1300" dirty="0" err="1" smtClean="0"/>
              <a:t>Wikimedia</a:t>
            </a:r>
            <a:r>
              <a:rPr lang="cs-CZ" sz="1300" dirty="0" smtClean="0"/>
              <a:t> </a:t>
            </a:r>
            <a:r>
              <a:rPr lang="cs-CZ" sz="1300" dirty="0" err="1" smtClean="0"/>
              <a:t>Foundation</a:t>
            </a:r>
            <a:r>
              <a:rPr lang="cs-CZ" sz="1300" dirty="0" smtClean="0"/>
              <a:t>, 2001-, 15.3.2008 [cit. 2013-04-04]. Dostupné z: http://cs.wikipedia.org/wiki/Soubor:Loutre2.jpg</a:t>
            </a:r>
          </a:p>
          <a:p>
            <a:pPr>
              <a:buFont typeface="Wingdings" pitchFamily="2" charset="2"/>
              <a:buChar char="q"/>
            </a:pPr>
            <a:r>
              <a:rPr lang="cs-CZ" sz="1300" dirty="0" err="1" smtClean="0"/>
              <a:t>Female</a:t>
            </a:r>
            <a:r>
              <a:rPr lang="cs-CZ" sz="1300" dirty="0" smtClean="0"/>
              <a:t> </a:t>
            </a:r>
            <a:r>
              <a:rPr lang="cs-CZ" sz="1300" dirty="0" err="1" smtClean="0"/>
              <a:t>Libellula</a:t>
            </a:r>
            <a:r>
              <a:rPr lang="cs-CZ" sz="1300" dirty="0" smtClean="0"/>
              <a:t> </a:t>
            </a:r>
            <a:r>
              <a:rPr lang="cs-CZ" sz="1300" dirty="0" err="1" smtClean="0"/>
              <a:t>depressa</a:t>
            </a:r>
            <a:r>
              <a:rPr lang="cs-CZ" sz="1300" dirty="0" smtClean="0"/>
              <a:t> </a:t>
            </a:r>
            <a:r>
              <a:rPr lang="cs-CZ" sz="1300" dirty="0" err="1" smtClean="0"/>
              <a:t>bgiu.jpg</a:t>
            </a:r>
            <a:r>
              <a:rPr lang="cs-CZ" sz="1300" dirty="0" smtClean="0"/>
              <a:t>. In: </a:t>
            </a:r>
            <a:r>
              <a:rPr lang="cs-CZ" sz="1300" i="1" dirty="0" err="1" smtClean="0"/>
              <a:t>Wikipedia</a:t>
            </a:r>
            <a:r>
              <a:rPr lang="cs-CZ" sz="1300" i="1" dirty="0" smtClean="0"/>
              <a:t>: </a:t>
            </a:r>
            <a:r>
              <a:rPr lang="cs-CZ" sz="1300" i="1" dirty="0" err="1" smtClean="0"/>
              <a:t>the</a:t>
            </a:r>
            <a:r>
              <a:rPr lang="cs-CZ" sz="1300" i="1" dirty="0" smtClean="0"/>
              <a:t> free </a:t>
            </a:r>
            <a:r>
              <a:rPr lang="cs-CZ" sz="1300" i="1" dirty="0" err="1" smtClean="0"/>
              <a:t>encyclopedia</a:t>
            </a:r>
            <a:r>
              <a:rPr lang="cs-CZ" sz="1300" dirty="0" smtClean="0"/>
              <a:t> [online]. San </a:t>
            </a:r>
            <a:r>
              <a:rPr lang="cs-CZ" sz="1300" dirty="0" err="1" smtClean="0"/>
              <a:t>Francisco</a:t>
            </a:r>
            <a:r>
              <a:rPr lang="cs-CZ" sz="1300" dirty="0" smtClean="0"/>
              <a:t> (CA): </a:t>
            </a:r>
            <a:r>
              <a:rPr lang="cs-CZ" sz="1300" dirty="0" err="1" smtClean="0"/>
              <a:t>Wikimedia</a:t>
            </a:r>
            <a:r>
              <a:rPr lang="cs-CZ" sz="1300" dirty="0" smtClean="0"/>
              <a:t> </a:t>
            </a:r>
            <a:r>
              <a:rPr lang="cs-CZ" sz="1300" dirty="0" err="1" smtClean="0"/>
              <a:t>Foundation</a:t>
            </a:r>
            <a:r>
              <a:rPr lang="cs-CZ" sz="1300" dirty="0" smtClean="0"/>
              <a:t>, 2001-, 3.5.2006 [cit. 2013-04-05]. Dostupné z: http://cs.wikipedia.org/wiki/Soubor:Female_Libellula_depressa_bgiu.jpg </a:t>
            </a:r>
          </a:p>
          <a:p>
            <a:pPr>
              <a:buFont typeface="Wingdings" pitchFamily="2" charset="2"/>
              <a:buChar char="q"/>
            </a:pPr>
            <a:r>
              <a:rPr lang="cs-CZ" sz="1300" dirty="0" err="1" smtClean="0"/>
              <a:t>Aedes</a:t>
            </a:r>
            <a:r>
              <a:rPr lang="cs-CZ" sz="1300" dirty="0" smtClean="0"/>
              <a:t> </a:t>
            </a:r>
            <a:r>
              <a:rPr lang="cs-CZ" sz="1300" dirty="0" err="1" smtClean="0"/>
              <a:t>albopictus</a:t>
            </a:r>
            <a:r>
              <a:rPr lang="cs-CZ" sz="1300" dirty="0" smtClean="0"/>
              <a:t> on </a:t>
            </a:r>
            <a:r>
              <a:rPr lang="cs-CZ" sz="1300" dirty="0" err="1" smtClean="0"/>
              <a:t>human</a:t>
            </a:r>
            <a:r>
              <a:rPr lang="cs-CZ" sz="1300" dirty="0" smtClean="0"/>
              <a:t> skin.</a:t>
            </a:r>
            <a:r>
              <a:rPr lang="cs-CZ" sz="1300" dirty="0" err="1" smtClean="0"/>
              <a:t>jpg</a:t>
            </a:r>
            <a:r>
              <a:rPr lang="cs-CZ" sz="1300" dirty="0" smtClean="0"/>
              <a:t>. In: </a:t>
            </a:r>
            <a:r>
              <a:rPr lang="cs-CZ" sz="1300" i="1" dirty="0" err="1" smtClean="0"/>
              <a:t>Wikipedia</a:t>
            </a:r>
            <a:r>
              <a:rPr lang="cs-CZ" sz="1300" i="1" dirty="0" smtClean="0"/>
              <a:t>: </a:t>
            </a:r>
            <a:r>
              <a:rPr lang="cs-CZ" sz="1300" i="1" dirty="0" err="1" smtClean="0"/>
              <a:t>the</a:t>
            </a:r>
            <a:r>
              <a:rPr lang="cs-CZ" sz="1300" i="1" dirty="0" smtClean="0"/>
              <a:t> free </a:t>
            </a:r>
            <a:r>
              <a:rPr lang="cs-CZ" sz="1300" i="1" dirty="0" err="1" smtClean="0"/>
              <a:t>encyclopedia</a:t>
            </a:r>
            <a:r>
              <a:rPr lang="cs-CZ" sz="1300" dirty="0" smtClean="0"/>
              <a:t> [online]. San </a:t>
            </a:r>
            <a:r>
              <a:rPr lang="cs-CZ" sz="1300" dirty="0" err="1" smtClean="0"/>
              <a:t>Francisco</a:t>
            </a:r>
            <a:r>
              <a:rPr lang="cs-CZ" sz="1300" dirty="0" smtClean="0"/>
              <a:t> (CA): </a:t>
            </a:r>
            <a:r>
              <a:rPr lang="cs-CZ" sz="1300" dirty="0" err="1" smtClean="0"/>
              <a:t>Wikimedia</a:t>
            </a:r>
            <a:r>
              <a:rPr lang="cs-CZ" sz="1300" dirty="0" smtClean="0"/>
              <a:t> </a:t>
            </a:r>
            <a:r>
              <a:rPr lang="cs-CZ" sz="1300" dirty="0" err="1" smtClean="0"/>
              <a:t>Foundation</a:t>
            </a:r>
            <a:r>
              <a:rPr lang="cs-CZ" sz="1300" dirty="0" smtClean="0"/>
              <a:t>, 2001- [cit. 2013-04-05]. Dostupné z: http://cs.wikipedia.org/wiki/Soubor:Aedes_albopictus_on_human_skin.jpg </a:t>
            </a:r>
          </a:p>
          <a:p>
            <a:pPr>
              <a:buFont typeface="Wingdings" pitchFamily="2" charset="2"/>
              <a:buChar char="q"/>
            </a:pPr>
            <a:endParaRPr lang="cs-CZ" sz="1300" dirty="0" smtClean="0"/>
          </a:p>
        </p:txBody>
      </p:sp>
      <p:pic>
        <p:nvPicPr>
          <p:cNvPr id="16388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010400" cy="836613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FF0000"/>
                </a:solidFill>
              </a:rPr>
              <a:t>DĚLENÍ VOD: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idx="1"/>
          </p:nvPr>
        </p:nvSpPr>
        <p:spPr>
          <a:xfrm>
            <a:off x="1524000" y="1371600"/>
            <a:ext cx="6781800" cy="37338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cs-CZ" sz="2000" b="1" dirty="0" smtClean="0">
                <a:solidFill>
                  <a:srgbClr val="00B0F0"/>
                </a:solidFill>
              </a:rPr>
              <a:t>Stojaté vody</a:t>
            </a:r>
            <a:r>
              <a:rPr lang="cs-CZ" sz="2000" dirty="0" smtClean="0"/>
              <a:t>: </a:t>
            </a:r>
            <a:r>
              <a:rPr lang="cs-CZ" sz="2000" b="1" dirty="0" smtClean="0"/>
              <a:t>rybníky, jezera, přehrady.</a:t>
            </a:r>
          </a:p>
          <a:p>
            <a:pPr>
              <a:lnSpc>
                <a:spcPct val="90000"/>
              </a:lnSpc>
              <a:buNone/>
            </a:pPr>
            <a:endParaRPr lang="cs-CZ" sz="2000" dirty="0" smtClean="0"/>
          </a:p>
          <a:p>
            <a:pPr>
              <a:lnSpc>
                <a:spcPct val="90000"/>
              </a:lnSpc>
              <a:buNone/>
            </a:pPr>
            <a:r>
              <a:rPr lang="cs-CZ" sz="2000" b="1" dirty="0" smtClean="0">
                <a:solidFill>
                  <a:srgbClr val="00B0F0"/>
                </a:solidFill>
              </a:rPr>
              <a:t>Tekoucí vody</a:t>
            </a:r>
            <a:r>
              <a:rPr lang="cs-CZ" sz="2000" dirty="0" smtClean="0"/>
              <a:t>: </a:t>
            </a:r>
            <a:r>
              <a:rPr lang="cs-CZ" sz="2000" b="1" dirty="0" smtClean="0"/>
              <a:t>potoky a řeky.</a:t>
            </a:r>
          </a:p>
          <a:p>
            <a:pPr>
              <a:lnSpc>
                <a:spcPct val="90000"/>
              </a:lnSpc>
              <a:buNone/>
            </a:pPr>
            <a:endParaRPr lang="cs-CZ" sz="2000" b="1" dirty="0"/>
          </a:p>
          <a:p>
            <a:pPr marL="0" indent="0">
              <a:lnSpc>
                <a:spcPct val="90000"/>
              </a:lnSpc>
              <a:buNone/>
            </a:pPr>
            <a:r>
              <a:rPr lang="cs-CZ" sz="2000" b="1" dirty="0" smtClean="0"/>
              <a:t>U vody můžeme pozorovat typické rostliny a živočichy. </a:t>
            </a:r>
          </a:p>
          <a:p>
            <a:pPr>
              <a:lnSpc>
                <a:spcPct val="90000"/>
              </a:lnSpc>
              <a:buNone/>
            </a:pPr>
            <a:r>
              <a:rPr lang="cs-CZ" sz="2000" b="1" dirty="0" smtClean="0"/>
              <a:t>Vzpomeneš si na některé? Vyjmenuj. </a:t>
            </a:r>
          </a:p>
        </p:txBody>
      </p:sp>
      <p:pic>
        <p:nvPicPr>
          <p:cNvPr id="6148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normal_fish_happy_fis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3886200"/>
            <a:ext cx="2880321" cy="2160240"/>
          </a:xfrm>
          <a:prstGeom prst="rect">
            <a:avLst/>
          </a:prstGeom>
        </p:spPr>
      </p:pic>
      <p:pic>
        <p:nvPicPr>
          <p:cNvPr id="7" name="Obrázek 6" descr="normal_dragonfly_libellule_tanguy_jacq_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1143000"/>
            <a:ext cx="2021750" cy="1405094"/>
          </a:xfrm>
          <a:prstGeom prst="rect">
            <a:avLst/>
          </a:prstGeom>
        </p:spPr>
      </p:pic>
      <p:pic>
        <p:nvPicPr>
          <p:cNvPr id="8" name="Obrázek 7" descr="water_lilly_and_lillypa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7400" y="3810000"/>
            <a:ext cx="1938103" cy="1472958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/>
          <a:lstStyle/>
          <a:p>
            <a:pPr eaLnBrk="1" hangingPunct="1"/>
            <a:r>
              <a:rPr lang="cs-CZ" b="1" dirty="0" smtClean="0"/>
              <a:t>POUŽITÉ ZDROJE: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981200"/>
            <a:ext cx="6781800" cy="2286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=4</a:t>
            </a:r>
          </a:p>
          <a:p>
            <a:pPr>
              <a:buFont typeface="Wingdings" pitchFamily="2" charset="2"/>
              <a:buChar char="q"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=31</a:t>
            </a:r>
          </a:p>
          <a:p>
            <a:pPr>
              <a:buFont typeface="Wingdings" pitchFamily="2" charset="2"/>
              <a:buChar char="q"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=60</a:t>
            </a:r>
          </a:p>
          <a:p>
            <a:pPr>
              <a:buFont typeface="Wingdings" pitchFamily="2" charset="2"/>
              <a:buChar char="q"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=166</a:t>
            </a:r>
          </a:p>
          <a:p>
            <a:pPr>
              <a:buFont typeface="Wingdings" pitchFamily="2" charset="2"/>
              <a:buChar char="q"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=35</a:t>
            </a:r>
          </a:p>
          <a:p>
            <a:pPr>
              <a:buFont typeface="Wingdings" pitchFamily="2" charset="2"/>
              <a:buChar char="q"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=2</a:t>
            </a:r>
          </a:p>
          <a:p>
            <a:pPr>
              <a:buFont typeface="Wingdings" pitchFamily="2" charset="2"/>
              <a:buChar char="q"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=59</a:t>
            </a:r>
          </a:p>
          <a:p>
            <a:pPr>
              <a:buFont typeface="Wingdings" pitchFamily="2" charset="2"/>
              <a:buChar char="q"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=15</a:t>
            </a:r>
          </a:p>
          <a:p>
            <a:pPr>
              <a:buFont typeface="Wingdings" pitchFamily="2" charset="2"/>
              <a:buChar char="q"/>
            </a:pPr>
            <a:endParaRPr lang="cs-CZ" sz="1400" dirty="0" smtClean="0"/>
          </a:p>
        </p:txBody>
      </p:sp>
      <p:pic>
        <p:nvPicPr>
          <p:cNvPr id="16388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010400" cy="836613"/>
          </a:xfrm>
        </p:spPr>
        <p:txBody>
          <a:bodyPr/>
          <a:lstStyle/>
          <a:p>
            <a:pPr algn="ctr" eaLnBrk="1" hangingPunct="1"/>
            <a:r>
              <a:rPr lang="cs-CZ" b="1" dirty="0" smtClean="0">
                <a:solidFill>
                  <a:srgbClr val="FF0000"/>
                </a:solidFill>
              </a:rPr>
              <a:t>VRBA BÍLÁ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idx="1"/>
          </p:nvPr>
        </p:nvSpPr>
        <p:spPr>
          <a:xfrm>
            <a:off x="1524000" y="1371600"/>
            <a:ext cx="41910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Nejčastěji roste na březích vod.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Její kořeny zpevňují vodní břehy. 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Proutí z vrby se používá na pletení košíků.</a:t>
            </a:r>
          </a:p>
        </p:txBody>
      </p:sp>
      <p:pic>
        <p:nvPicPr>
          <p:cNvPr id="717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450px-Vrba_Plumlo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1752600"/>
            <a:ext cx="3023220" cy="4030960"/>
          </a:xfrm>
          <a:prstGeom prst="rect">
            <a:avLst/>
          </a:prstGeom>
        </p:spPr>
      </p:pic>
      <p:pic>
        <p:nvPicPr>
          <p:cNvPr id="7" name="Obrázek 6" descr="wedding_basket_with_flow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3276600"/>
            <a:ext cx="1785841" cy="1920259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010400" cy="836613"/>
          </a:xfrm>
        </p:spPr>
        <p:txBody>
          <a:bodyPr/>
          <a:lstStyle/>
          <a:p>
            <a:pPr algn="ctr" eaLnBrk="1" hangingPunct="1"/>
            <a:r>
              <a:rPr lang="cs-CZ" b="1" dirty="0" smtClean="0">
                <a:solidFill>
                  <a:srgbClr val="FF0000"/>
                </a:solidFill>
              </a:rPr>
              <a:t>RÁKOS OBECNÝ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idx="1"/>
          </p:nvPr>
        </p:nvSpPr>
        <p:spPr>
          <a:xfrm>
            <a:off x="1524000" y="1371600"/>
            <a:ext cx="3505200" cy="3733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Je nejhojnější rostlinou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na březích rybníků.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Je to naše nejvyšší tráva.</a:t>
            </a:r>
          </a:p>
        </p:txBody>
      </p:sp>
      <p:pic>
        <p:nvPicPr>
          <p:cNvPr id="819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346px-Illustration_Phragmites_australis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412776"/>
            <a:ext cx="2812118" cy="4876504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010400" cy="836613"/>
          </a:xfrm>
        </p:spPr>
        <p:txBody>
          <a:bodyPr/>
          <a:lstStyle/>
          <a:p>
            <a:pPr algn="ctr" eaLnBrk="1" hangingPunct="1"/>
            <a:r>
              <a:rPr lang="cs-CZ" b="1" dirty="0" smtClean="0">
                <a:solidFill>
                  <a:srgbClr val="FF0000"/>
                </a:solidFill>
              </a:rPr>
              <a:t/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 smtClean="0">
                <a:solidFill>
                  <a:srgbClr val="FF0000"/>
                </a:solidFill>
              </a:rPr>
              <a:t>LEKNÍN BÍLÝ</a:t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b="1" dirty="0" smtClean="0">
                <a:solidFill>
                  <a:srgbClr val="FF0000"/>
                </a:solidFill>
              </a:rPr>
              <a:t/>
            </a:r>
            <a:br>
              <a:rPr lang="cs-CZ" b="1" dirty="0" smtClean="0">
                <a:solidFill>
                  <a:srgbClr val="FF0000"/>
                </a:solidFill>
              </a:rPr>
            </a:br>
            <a:endParaRPr lang="cs-CZ" b="1" dirty="0" smtClean="0">
              <a:solidFill>
                <a:srgbClr val="FF0000"/>
              </a:solidFill>
            </a:endParaRPr>
          </a:p>
        </p:txBody>
      </p:sp>
      <p:sp>
        <p:nvSpPr>
          <p:cNvPr id="48133" name="Rectangle 5"/>
          <p:cNvSpPr>
            <a:spLocks noGrp="1" noChangeArrowheads="1"/>
          </p:cNvSpPr>
          <p:nvPr>
            <p:ph idx="1"/>
          </p:nvPr>
        </p:nvSpPr>
        <p:spPr>
          <a:xfrm>
            <a:off x="1524000" y="1371600"/>
            <a:ext cx="3352800" cy="37338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None/>
            </a:pPr>
            <a:endParaRPr lang="cs-CZ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cs-CZ" sz="2000" b="1" dirty="0" smtClean="0"/>
              <a:t>Má široké listy a velké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cs-CZ" sz="2000" b="1" dirty="0" smtClean="0"/>
              <a:t>bílé květy. 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cs-CZ" sz="2000" b="1" dirty="0" smtClean="0"/>
              <a:t>Je to rostlina plovoucí 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cs-CZ" sz="2000" b="1" dirty="0" smtClean="0"/>
              <a:t>na hladině. 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cs-CZ" sz="2000" b="1" dirty="0" smtClean="0"/>
              <a:t>Je to chráněná rostlina 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cs-CZ" sz="2000" b="1" dirty="0" smtClean="0"/>
              <a:t>a zároveň naše největší 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cs-CZ" sz="2000" b="1" dirty="0" smtClean="0"/>
              <a:t>vodní rostlina.</a:t>
            </a:r>
          </a:p>
        </p:txBody>
      </p:sp>
      <p:pic>
        <p:nvPicPr>
          <p:cNvPr id="9220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Water_Lil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980728"/>
            <a:ext cx="1791405" cy="1970546"/>
          </a:xfrm>
          <a:prstGeom prst="rect">
            <a:avLst/>
          </a:prstGeom>
        </p:spPr>
      </p:pic>
      <p:pic>
        <p:nvPicPr>
          <p:cNvPr id="7" name="Obrázek 6" descr="225px-Nymphaea_alb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212976"/>
            <a:ext cx="3600400" cy="270430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8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010400" cy="836613"/>
          </a:xfrm>
        </p:spPr>
        <p:txBody>
          <a:bodyPr/>
          <a:lstStyle/>
          <a:p>
            <a:pPr algn="ctr" eaLnBrk="1" hangingPunct="1"/>
            <a:r>
              <a:rPr lang="cs-CZ" b="1" dirty="0" smtClean="0">
                <a:solidFill>
                  <a:srgbClr val="FF0000"/>
                </a:solidFill>
              </a:rPr>
              <a:t/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 smtClean="0">
                <a:solidFill>
                  <a:srgbClr val="FF0000"/>
                </a:solidFill>
              </a:rPr>
              <a:t>POMNĚNKA BAHENNÍ</a:t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b="1" dirty="0" smtClean="0">
                <a:solidFill>
                  <a:srgbClr val="FF0000"/>
                </a:solidFill>
              </a:rPr>
              <a:t/>
            </a:r>
            <a:br>
              <a:rPr lang="cs-CZ" b="1" dirty="0" smtClean="0">
                <a:solidFill>
                  <a:srgbClr val="FF0000"/>
                </a:solidFill>
              </a:rPr>
            </a:br>
            <a:endParaRPr lang="cs-CZ" b="1" dirty="0" smtClean="0">
              <a:solidFill>
                <a:srgbClr val="FF0000"/>
              </a:solidFill>
            </a:endParaRPr>
          </a:p>
        </p:txBody>
      </p:sp>
      <p:sp>
        <p:nvSpPr>
          <p:cNvPr id="48133" name="Rectangle 5"/>
          <p:cNvSpPr>
            <a:spLocks noGrp="1" noChangeArrowheads="1"/>
          </p:cNvSpPr>
          <p:nvPr>
            <p:ph idx="1"/>
          </p:nvPr>
        </p:nvSpPr>
        <p:spPr>
          <a:xfrm>
            <a:off x="1524000" y="1371600"/>
            <a:ext cx="2819400" cy="37338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None/>
            </a:pPr>
            <a:endParaRPr lang="cs-CZ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cs-CZ" sz="2000" b="1" dirty="0" smtClean="0"/>
              <a:t>Roste v břehovém 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cs-CZ" sz="2000" b="1" dirty="0" smtClean="0"/>
              <a:t>porostu potoků a řek.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cs-CZ" sz="2000" b="1" dirty="0" smtClean="0"/>
              <a:t>Má drobné květy, 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cs-CZ" sz="2000" b="1" dirty="0" smtClean="0"/>
              <a:t>kvete modře.</a:t>
            </a:r>
          </a:p>
        </p:txBody>
      </p:sp>
      <p:pic>
        <p:nvPicPr>
          <p:cNvPr id="9220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 descr="300px-Myosotis_scorpioides_Sturm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1371600"/>
            <a:ext cx="3049488" cy="4543737"/>
          </a:xfrm>
          <a:prstGeom prst="rect">
            <a:avLst/>
          </a:prstGeom>
        </p:spPr>
      </p:pic>
      <p:pic>
        <p:nvPicPr>
          <p:cNvPr id="9" name="Obrázek 8" descr="450px-Forget-me-not_close_6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3600" y="3124200"/>
            <a:ext cx="1596777" cy="2129036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b="1" dirty="0" smtClean="0">
                <a:solidFill>
                  <a:srgbClr val="FF0000"/>
                </a:solidFill>
              </a:rPr>
              <a:t>KAPR OBECNÝ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dirty="0" smtClean="0"/>
              <a:t>	</a:t>
            </a:r>
            <a:r>
              <a:rPr lang="cs-CZ" sz="2000" b="1" dirty="0" smtClean="0"/>
              <a:t>Je všežravec. Chová se pro chutné maso. Je u nás nejčastěji chovanou rybou.</a:t>
            </a:r>
            <a:endParaRPr lang="cs-CZ" b="1" dirty="0"/>
          </a:p>
        </p:txBody>
      </p:sp>
      <p:pic>
        <p:nvPicPr>
          <p:cNvPr id="12291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800px-Common_car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2895600"/>
            <a:ext cx="5466928" cy="2357613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b="1" dirty="0" smtClean="0">
                <a:solidFill>
                  <a:srgbClr val="FF0000"/>
                </a:solidFill>
              </a:rPr>
              <a:t>ŠTIKA OBECNÁ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cs-CZ" sz="2000" b="1" dirty="0" smtClean="0"/>
              <a:t>	Vyskytuje se v rybnících i řekách. Má ostré zuby. Je to masožravá ryba.</a:t>
            </a:r>
            <a:endParaRPr lang="cs-CZ" sz="2000" b="1" dirty="0"/>
          </a:p>
        </p:txBody>
      </p:sp>
      <p:pic>
        <p:nvPicPr>
          <p:cNvPr id="1331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800px-Esox_lucius_Prague_Vltava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2590800"/>
            <a:ext cx="5661992" cy="2661136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zvěna">
  <a:themeElements>
    <a:clrScheme name="Ozvěna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Ozvěn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zvěna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věna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věna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věna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věna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věna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věna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zvěna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zvěna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zvěna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628</TotalTime>
  <Words>1426</Words>
  <Application>Microsoft Office PowerPoint</Application>
  <PresentationFormat>Předvádění na obrazovce (4:3)</PresentationFormat>
  <Paragraphs>153</Paragraphs>
  <Slides>30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30</vt:i4>
      </vt:variant>
    </vt:vector>
  </HeadingPairs>
  <TitlesOfParts>
    <vt:vector size="32" baseType="lpstr">
      <vt:lpstr>Výchozí návrh</vt:lpstr>
      <vt:lpstr>Ozvěna</vt:lpstr>
      <vt:lpstr>Společenstva vod</vt:lpstr>
      <vt:lpstr>Anotace:</vt:lpstr>
      <vt:lpstr>DĚLENÍ VOD:</vt:lpstr>
      <vt:lpstr>VRBA BÍLÁ</vt:lpstr>
      <vt:lpstr>RÁKOS OBECNÝ</vt:lpstr>
      <vt:lpstr>  LEKNÍN BÍLÝ  </vt:lpstr>
      <vt:lpstr>  POMNĚNKA BAHENNÍ  </vt:lpstr>
      <vt:lpstr>KAPR OBECNÝ</vt:lpstr>
      <vt:lpstr>ŠTIKA OBECNÁ</vt:lpstr>
      <vt:lpstr>OKOUN ŘÍČNÍ</vt:lpstr>
      <vt:lpstr>PSTRUH POTOČNÍ</vt:lpstr>
      <vt:lpstr>SKOKAN ZELENÝ</vt:lpstr>
      <vt:lpstr>UŽOVKA OBOJKOVÁ</vt:lpstr>
      <vt:lpstr>KACHNA DIVOKÁ</vt:lpstr>
      <vt:lpstr>LYSKA ČERNÁ</vt:lpstr>
      <vt:lpstr>LABUŤ VELKÁ</vt:lpstr>
      <vt:lpstr>LEDŇÁČEK ŘÍČNÍ</vt:lpstr>
      <vt:lpstr>BOBR EVROPSKÝ</vt:lpstr>
      <vt:lpstr>VYDRA ŘÍČNÍ</vt:lpstr>
      <vt:lpstr>HMYZ U VODY</vt:lpstr>
      <vt:lpstr>JAK ČASTO JÍST RYBY?</vt:lpstr>
      <vt:lpstr> KAPR A VÁNOCE</vt:lpstr>
      <vt:lpstr>RYBAŘENÍ</vt:lpstr>
      <vt:lpstr>OPAKOVÁNÍ</vt:lpstr>
      <vt:lpstr>POUŽITÉ ZDROJE:</vt:lpstr>
      <vt:lpstr>POUŽITÉ ZDROJE:</vt:lpstr>
      <vt:lpstr>POUŽITÉ ZDROJE:</vt:lpstr>
      <vt:lpstr>POUŽITÉ ZDROJE:</vt:lpstr>
      <vt:lpstr>POUŽITÉ ZDROJE: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Dlabaja</dc:creator>
  <cp:lastModifiedBy>ucitel</cp:lastModifiedBy>
  <cp:revision>111</cp:revision>
  <cp:lastPrinted>1601-01-01T00:00:00Z</cp:lastPrinted>
  <dcterms:created xsi:type="dcterms:W3CDTF">1601-01-01T00:00:00Z</dcterms:created>
  <dcterms:modified xsi:type="dcterms:W3CDTF">2013-08-22T13:05:10Z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