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sldIdLst>
    <p:sldId id="256" r:id="rId3"/>
    <p:sldId id="259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B5EE6-8312-4A1D-9885-510B6FE7FC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86AF-349B-4745-8896-3578E862A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1C22-D3CB-4250-9C41-E87F5B3158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03A3-F024-4867-9F9B-EC7EA0810E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17C68-97BB-4BEF-9FB5-28A133F829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ED0D1-AC36-436F-82B2-953EE1E271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05D3E-7336-400A-A80A-12E9843588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394CE-510B-41D9-80EA-7AF218B2FE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1F81B-579A-4784-AADC-02BEB26ABC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8A9E1-E9FE-4349-A9A3-BC4CF21A1B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2E9B-5F8A-440B-9784-4CF02EF12D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AB091-CB25-43CB-AD0D-CF45583448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A2483-1393-48AE-AF96-731206F06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0BBE1-A8B9-430E-9E1B-388D0BD8BA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60118-437F-4308-A586-44318E79A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A0E4C-9494-4822-84C3-6CD38D9F2E7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122B2-EEF8-4B42-80EF-6228067FA7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4DA6-47B0-462F-9C95-74699888E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28DA-CD38-4466-98C8-BDE8B9A8C5B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175A8-CE45-4D86-A59C-654F19AC07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78B6A-7FAB-47A1-A3F5-FC9540E204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EAC17-175D-4B66-982C-C1CFBCF3E9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A7C7C7-9283-4161-A86D-0B274C3ECB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5EC75E3A-531F-4258-A0E9-45FA97EC70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Přezimující živočichové</a:t>
            </a:r>
          </a:p>
        </p:txBody>
      </p:sp>
      <p:pic>
        <p:nvPicPr>
          <p:cNvPr id="4099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Pří_043_Rozmanitost přírody_Přezimující živočichové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Jana Koutná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7030A0"/>
                </a:solidFill>
              </a:rPr>
              <a:t>ptáci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Hmyzožraví ptáci odlétají za potravou na jih.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331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blue_bird_01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988840"/>
            <a:ext cx="3384376" cy="3119971"/>
          </a:xfrm>
          <a:prstGeom prst="rect">
            <a:avLst/>
          </a:prstGeom>
        </p:spPr>
      </p:pic>
      <p:pic>
        <p:nvPicPr>
          <p:cNvPr id="7" name="Obrázek 6" descr="normal_bird_of_pea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564904"/>
            <a:ext cx="3761978" cy="302433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7030A0"/>
                </a:solidFill>
              </a:rPr>
              <a:t>savci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Ježci jsou schouleni do klubíčka z trávy a listí.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2000" b="1" dirty="0" smtClean="0"/>
              <a:t>Netopýři prospí zimu v jeskyních zavěšeni hlavou dolů.</a:t>
            </a:r>
          </a:p>
          <a:p>
            <a:pPr>
              <a:lnSpc>
                <a:spcPct val="90000"/>
              </a:lnSpc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434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800px-Erinaceus_europaeus_LC01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3802632" cy="2847221"/>
          </a:xfrm>
          <a:prstGeom prst="rect">
            <a:avLst/>
          </a:prstGeom>
        </p:spPr>
      </p:pic>
      <p:pic>
        <p:nvPicPr>
          <p:cNvPr id="7" name="Obrázek 6" descr="bat_w_yellow_ey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636912"/>
            <a:ext cx="3902880" cy="2347826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Jsem savec. Jsem aktivní celou zimu. Studené zimní období trávím v podzemí, kde ve svých chodbách nalézám zásoby. Mám černou barvu a dlouhé drápky.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Kdo se přihlásí jako první?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Hádanka č. 1</a:t>
            </a:r>
          </a:p>
        </p:txBody>
      </p:sp>
      <p:pic>
        <p:nvPicPr>
          <p:cNvPr id="8" name="Obrázek 7" descr="Mo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2852936"/>
            <a:ext cx="5489930" cy="2433869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Patříme mezi savce. Můžeš nás pozorovat ve volné přírodě i v zimě. Možná poznáš i otisky našich tlapek či kopýtek ve sněhu.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Hádanka č. </a:t>
            </a:r>
            <a:r>
              <a:rPr lang="cs-CZ" b="1" dirty="0">
                <a:solidFill>
                  <a:srgbClr val="7030A0"/>
                </a:solidFill>
              </a:rPr>
              <a:t>2</a:t>
            </a:r>
            <a:endParaRPr lang="cs-CZ" b="1" dirty="0" smtClean="0">
              <a:solidFill>
                <a:srgbClr val="7030A0"/>
              </a:solidFill>
            </a:endParaRPr>
          </a:p>
        </p:txBody>
      </p:sp>
      <p:pic>
        <p:nvPicPr>
          <p:cNvPr id="7" name="Obrázek 6" descr="deer_fawn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276872"/>
            <a:ext cx="3197623" cy="3149659"/>
          </a:xfrm>
          <a:prstGeom prst="rect">
            <a:avLst/>
          </a:prstGeom>
        </p:spPr>
      </p:pic>
      <p:pic>
        <p:nvPicPr>
          <p:cNvPr id="8" name="Obrázek 7" descr="rabbit_Brown_Har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212976"/>
            <a:ext cx="3424657" cy="2614155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70866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1) </a:t>
            </a:r>
            <a:r>
              <a:rPr lang="cs-CZ" sz="2000" b="1" dirty="0" smtClean="0"/>
              <a:t>Ryby		</a:t>
            </a:r>
            <a:r>
              <a:rPr lang="cs-CZ" sz="2000" b="1" dirty="0" smtClean="0">
                <a:solidFill>
                  <a:srgbClr val="00B0F0"/>
                </a:solidFill>
              </a:rPr>
              <a:t>a) </a:t>
            </a:r>
            <a:r>
              <a:rPr lang="cs-CZ" sz="2000" b="1" dirty="0" smtClean="0"/>
              <a:t>spí v klubíčku.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2) </a:t>
            </a:r>
            <a:r>
              <a:rPr lang="cs-CZ" sz="2000" b="1" dirty="0" smtClean="0"/>
              <a:t>Ropucha		</a:t>
            </a:r>
            <a:r>
              <a:rPr lang="cs-CZ" sz="2000" b="1" dirty="0" smtClean="0">
                <a:solidFill>
                  <a:srgbClr val="00B0F0"/>
                </a:solidFill>
              </a:rPr>
              <a:t>b) </a:t>
            </a:r>
            <a:r>
              <a:rPr lang="cs-CZ" sz="2000" b="1" dirty="0" smtClean="0"/>
              <a:t>většinou na podzim zahyne.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3) </a:t>
            </a:r>
            <a:r>
              <a:rPr lang="cs-CZ" sz="2000" b="1" dirty="0" smtClean="0"/>
              <a:t>Plazi			</a:t>
            </a:r>
            <a:r>
              <a:rPr lang="cs-CZ" sz="2000" b="1" dirty="0" smtClean="0">
                <a:solidFill>
                  <a:srgbClr val="00B0F0"/>
                </a:solidFill>
              </a:rPr>
              <a:t>c) </a:t>
            </a:r>
            <a:r>
              <a:rPr lang="cs-CZ" sz="2000" b="1" dirty="0" smtClean="0"/>
              <a:t>odlétají za potravou na jih.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4) </a:t>
            </a:r>
            <a:r>
              <a:rPr lang="cs-CZ" sz="2000" b="1" dirty="0" smtClean="0"/>
              <a:t>Hmyz		</a:t>
            </a:r>
            <a:r>
              <a:rPr lang="cs-CZ" sz="2000" b="1" dirty="0" smtClean="0">
                <a:solidFill>
                  <a:srgbClr val="00B0F0"/>
                </a:solidFill>
              </a:rPr>
              <a:t>d) </a:t>
            </a:r>
            <a:r>
              <a:rPr lang="cs-CZ" sz="2000" b="1" dirty="0" smtClean="0"/>
              <a:t>vyhledává úkryt na souši.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5) </a:t>
            </a:r>
            <a:r>
              <a:rPr lang="cs-CZ" sz="2000" b="1" dirty="0" smtClean="0"/>
              <a:t>Hmyzožraví ptáci	</a:t>
            </a:r>
            <a:r>
              <a:rPr lang="cs-CZ" sz="2000" b="1" dirty="0" smtClean="0">
                <a:solidFill>
                  <a:srgbClr val="00B0F0"/>
                </a:solidFill>
              </a:rPr>
              <a:t>e) </a:t>
            </a:r>
            <a:r>
              <a:rPr lang="cs-CZ" sz="2000" b="1" dirty="0" smtClean="0"/>
              <a:t>tráví zimu ve stavu strnulosti.</a:t>
            </a:r>
          </a:p>
          <a:p>
            <a:pPr>
              <a:lnSpc>
                <a:spcPct val="90000"/>
              </a:lnSpc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6) </a:t>
            </a:r>
            <a:r>
              <a:rPr lang="cs-CZ" sz="2000" b="1" dirty="0" smtClean="0"/>
              <a:t>Ježek		</a:t>
            </a:r>
            <a:r>
              <a:rPr lang="cs-CZ" sz="2000" b="1" dirty="0" smtClean="0">
                <a:solidFill>
                  <a:srgbClr val="00B0F0"/>
                </a:solidFill>
              </a:rPr>
              <a:t>f) </a:t>
            </a:r>
            <a:r>
              <a:rPr lang="cs-CZ" sz="2000" b="1" dirty="0" smtClean="0"/>
              <a:t>je aktivní celou zimu. 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7) </a:t>
            </a:r>
            <a:r>
              <a:rPr lang="cs-CZ" sz="2000" b="1" dirty="0" smtClean="0"/>
              <a:t>Netopýři		</a:t>
            </a:r>
            <a:r>
              <a:rPr lang="cs-CZ" sz="2000" b="1" dirty="0" smtClean="0">
                <a:solidFill>
                  <a:srgbClr val="00B0F0"/>
                </a:solidFill>
              </a:rPr>
              <a:t>g) </a:t>
            </a:r>
            <a:r>
              <a:rPr lang="cs-CZ" sz="2000" b="1" dirty="0" smtClean="0"/>
              <a:t>tráví zimu v hloubkách.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8) </a:t>
            </a:r>
            <a:r>
              <a:rPr lang="cs-CZ" sz="2000" b="1" dirty="0" smtClean="0"/>
              <a:t>Krtek		</a:t>
            </a:r>
            <a:r>
              <a:rPr lang="cs-CZ" sz="2000" b="1" dirty="0" smtClean="0">
                <a:solidFill>
                  <a:srgbClr val="00B0F0"/>
                </a:solidFill>
              </a:rPr>
              <a:t>h) </a:t>
            </a:r>
            <a:r>
              <a:rPr lang="cs-CZ" sz="2000" b="1" dirty="0" smtClean="0"/>
              <a:t>spí hlavou dolů.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FF0000"/>
                </a:solidFill>
              </a:rPr>
              <a:t>1g, 2d, 3e, 4b, 5c, 6a, 7h, 8f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Přiřaď, co k sobě patří:</a:t>
            </a:r>
          </a:p>
        </p:txBody>
      </p:sp>
      <p:pic>
        <p:nvPicPr>
          <p:cNvPr id="8" name="Obrázek 7" descr="smiley_face_simple_gree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10400" y="4876800"/>
            <a:ext cx="1524562" cy="152456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8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Vytvořte skupiny po čtyřech žácích.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Připravte si papír a tužku.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Vaším úkolem je napsat název zvířete na každé písmeno abecedy.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7030A0"/>
                </a:solidFill>
              </a:rPr>
              <a:t>3,2,1 ... začínáme.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Hra "Zvířecí abeceda"</a:t>
            </a:r>
          </a:p>
        </p:txBody>
      </p:sp>
      <p:pic>
        <p:nvPicPr>
          <p:cNvPr id="6" name="Obrázek 5" descr="note_with_pin_nicu_bucul_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356992"/>
            <a:ext cx="1869602" cy="1818798"/>
          </a:xfrm>
          <a:prstGeom prst="rect">
            <a:avLst/>
          </a:prstGeom>
        </p:spPr>
      </p:pic>
      <p:pic>
        <p:nvPicPr>
          <p:cNvPr id="7" name="Obrázek 6" descr="puntine_architetto_franc_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4288" y="476672"/>
            <a:ext cx="1512168" cy="1494786"/>
          </a:xfrm>
          <a:prstGeom prst="rect">
            <a:avLst/>
          </a:prstGeom>
        </p:spPr>
      </p:pic>
      <p:pic>
        <p:nvPicPr>
          <p:cNvPr id="8" name="Obrázek 7" descr="stubby_penc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717032"/>
            <a:ext cx="2485987" cy="248598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81200"/>
            <a:ext cx="6781800" cy="22860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endParaRPr lang="cs-CZ" sz="1800" dirty="0" smtClean="0"/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=124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=57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=2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=0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=21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=47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=14</a:t>
            </a:r>
          </a:p>
          <a:p>
            <a:pPr>
              <a:buFont typeface="Wingdings" pitchFamily="2" charset="2"/>
              <a:buChar char="q"/>
            </a:pPr>
            <a:r>
              <a:rPr lang="cs-CZ" sz="2000" dirty="0" smtClean="0"/>
              <a:t>http://www.</a:t>
            </a:r>
            <a:r>
              <a:rPr lang="cs-CZ" sz="2000" dirty="0" err="1" smtClean="0"/>
              <a:t>pdclipart.org</a:t>
            </a:r>
            <a:r>
              <a:rPr lang="cs-CZ" sz="2000" dirty="0" smtClean="0"/>
              <a:t>/</a:t>
            </a:r>
            <a:r>
              <a:rPr lang="cs-CZ" sz="2000" dirty="0" err="1" smtClean="0"/>
              <a:t>displayimage.php</a:t>
            </a:r>
            <a:r>
              <a:rPr lang="cs-CZ" sz="2000" dirty="0" smtClean="0"/>
              <a:t>?album=</a:t>
            </a:r>
            <a:r>
              <a:rPr lang="cs-CZ" sz="2000" dirty="0" err="1" smtClean="0"/>
              <a:t>search</a:t>
            </a:r>
            <a:r>
              <a:rPr lang="cs-CZ" sz="2000" dirty="0" smtClean="0"/>
              <a:t>&amp;</a:t>
            </a:r>
            <a:r>
              <a:rPr lang="cs-CZ" sz="2000" dirty="0" err="1" smtClean="0"/>
              <a:t>cat</a:t>
            </a:r>
            <a:r>
              <a:rPr lang="cs-CZ" sz="2000" dirty="0" smtClean="0"/>
              <a:t>=0&amp;</a:t>
            </a:r>
            <a:r>
              <a:rPr lang="cs-CZ" sz="2000" dirty="0" err="1" smtClean="0"/>
              <a:t>pos</a:t>
            </a:r>
            <a:r>
              <a:rPr lang="cs-CZ" sz="2000" dirty="0" smtClean="0"/>
              <a:t>=7</a:t>
            </a:r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  <a:p>
            <a:pPr>
              <a:buFont typeface="Wingdings" pitchFamily="2" charset="2"/>
              <a:buChar char="q"/>
            </a:pPr>
            <a:endParaRPr lang="cs-CZ" sz="2000" dirty="0" smtClean="0"/>
          </a:p>
        </p:txBody>
      </p:sp>
      <p:pic>
        <p:nvPicPr>
          <p:cNvPr id="16388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828800"/>
            <a:ext cx="6781800" cy="3733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=19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=32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=53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=14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=15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=50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=8</a:t>
            </a:r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6781800" cy="37338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=13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err="1" smtClean="0"/>
              <a:t>Erinaceus</a:t>
            </a:r>
            <a:r>
              <a:rPr lang="cs-CZ" sz="1400" dirty="0" smtClean="0"/>
              <a:t> </a:t>
            </a:r>
            <a:r>
              <a:rPr lang="cs-CZ" sz="1400" dirty="0" err="1" smtClean="0"/>
              <a:t>europaeus</a:t>
            </a:r>
            <a:r>
              <a:rPr lang="cs-CZ" sz="1400" dirty="0" smtClean="0"/>
              <a:t> LC0119.jpg.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14.10.2007 [cit. 2013-04-08]. Dostupné z: http://cs.wikipedia.org/wiki/Soubor:Erinaceus_europaeus_LC0119.jpg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=33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=0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=105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?album=29&amp;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=263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</a:t>
            </a:r>
            <a:r>
              <a:rPr lang="cs-CZ" sz="1400" dirty="0" err="1" smtClean="0"/>
              <a:t>search</a:t>
            </a:r>
            <a:r>
              <a:rPr lang="cs-CZ" sz="1400" dirty="0" smtClean="0"/>
              <a:t>&amp;</a:t>
            </a:r>
            <a:r>
              <a:rPr lang="cs-CZ" sz="1400" dirty="0" err="1" smtClean="0"/>
              <a:t>cat</a:t>
            </a:r>
            <a:r>
              <a:rPr lang="cs-CZ" sz="1400" dirty="0" smtClean="0"/>
              <a:t>=0&amp;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=87</a:t>
            </a:r>
          </a:p>
          <a:p>
            <a:pPr>
              <a:lnSpc>
                <a:spcPct val="90000"/>
              </a:lnSpc>
              <a:buNone/>
            </a:pPr>
            <a:r>
              <a:rPr lang="cs-CZ" sz="1400" dirty="0" smtClean="0"/>
              <a:t>http://www.</a:t>
            </a:r>
            <a:r>
              <a:rPr lang="cs-CZ" sz="1400" dirty="0" err="1" smtClean="0"/>
              <a:t>pdclipart.org</a:t>
            </a:r>
            <a:r>
              <a:rPr lang="cs-CZ" sz="1400" dirty="0" smtClean="0"/>
              <a:t>/</a:t>
            </a:r>
            <a:r>
              <a:rPr lang="cs-CZ" sz="1400" dirty="0" err="1" smtClean="0"/>
              <a:t>displayimage.php</a:t>
            </a:r>
            <a:r>
              <a:rPr lang="cs-CZ" sz="1400" dirty="0" smtClean="0"/>
              <a:t>?album=29&amp;</a:t>
            </a:r>
            <a:r>
              <a:rPr lang="cs-CZ" sz="1400" dirty="0" err="1" smtClean="0"/>
              <a:t>pos</a:t>
            </a:r>
            <a:r>
              <a:rPr lang="cs-CZ" sz="1400" dirty="0" smtClean="0"/>
              <a:t>=310</a:t>
            </a:r>
          </a:p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  <a:p>
            <a:pPr marL="0" indent="0">
              <a:lnSpc>
                <a:spcPct val="90000"/>
              </a:lnSpc>
              <a:buNone/>
            </a:pPr>
            <a:endParaRPr lang="cs-CZ" sz="1400" dirty="0" smtClean="0"/>
          </a:p>
        </p:txBody>
      </p:sp>
      <p:pic>
        <p:nvPicPr>
          <p:cNvPr id="1536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881063"/>
            <a:ext cx="7010400" cy="836612"/>
          </a:xfrm>
        </p:spPr>
        <p:txBody>
          <a:bodyPr/>
          <a:lstStyle/>
          <a:p>
            <a:pPr eaLnBrk="1" hangingPunct="1"/>
            <a:r>
              <a:rPr lang="cs-CZ" b="1" dirty="0" smtClean="0"/>
              <a:t>Použité zdroje: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5123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k seznámení žáků s přezimujícími  </a:t>
            </a:r>
          </a:p>
          <a:p>
            <a:r>
              <a:rPr lang="cs-CZ" dirty="0" smtClean="0"/>
              <a:t>    živočichy.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rozvíjí zájem žáků o přezimující živočichy a podmínky, ve kterých </a:t>
            </a:r>
          </a:p>
          <a:p>
            <a:r>
              <a:rPr lang="cs-CZ" dirty="0" smtClean="0"/>
              <a:t>    žijí.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Je určen pro </a:t>
            </a:r>
            <a:r>
              <a:rPr lang="cs-CZ" smtClean="0"/>
              <a:t>předmět </a:t>
            </a:r>
            <a:r>
              <a:rPr lang="cs-CZ" smtClean="0"/>
              <a:t>přírodověda </a:t>
            </a:r>
            <a:r>
              <a:rPr lang="cs-CZ" dirty="0" smtClean="0"/>
              <a:t>4. ročník.</a:t>
            </a:r>
          </a:p>
          <a:p>
            <a:pPr indent="177800">
              <a:buFont typeface="Wingdings" pitchFamily="2" charset="2"/>
              <a:buChar char="q"/>
              <a:defRPr/>
            </a:pPr>
            <a:r>
              <a:rPr lang="cs-CZ" dirty="0" smtClean="0"/>
              <a:t>Tento materiál vznikl ze zápisů autora jako doplňující materiál k učebnici:</a:t>
            </a:r>
          </a:p>
          <a:p>
            <a:pPr indent="177800">
              <a:defRPr/>
            </a:pPr>
            <a:r>
              <a:rPr lang="cs-CZ" dirty="0" smtClean="0"/>
              <a:t> ŠTIKOVÁ, Věra. Člověk a jeho svět: přírodověda pro 4. ročník. Ilustrace.</a:t>
            </a:r>
          </a:p>
          <a:p>
            <a:pPr indent="177800">
              <a:defRPr/>
            </a:pPr>
            <a:r>
              <a:rPr lang="cs-CZ" dirty="0" smtClean="0"/>
              <a:t> Hana Berková, Alena </a:t>
            </a:r>
            <a:r>
              <a:rPr lang="cs-CZ" dirty="0" err="1" smtClean="0"/>
              <a:t>Baisová</a:t>
            </a:r>
            <a:r>
              <a:rPr lang="cs-CZ" dirty="0" smtClean="0"/>
              <a:t>. Brno: Nová škola, 2010, 2. sv. Duhová</a:t>
            </a:r>
          </a:p>
          <a:p>
            <a:pPr indent="177800">
              <a:defRPr/>
            </a:pPr>
            <a:r>
              <a:rPr lang="cs-CZ" dirty="0" smtClean="0"/>
              <a:t> řada. ISBN 978-80-7289-212-9.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FF0000"/>
                </a:solidFill>
              </a:rPr>
              <a:t>PŘEZIMUJÍCÍ ŽIVOČICHOVÉ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Základní dělení: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studenokrevní živočichové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teplokrevní živočichové</a:t>
            </a: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 smtClean="0"/>
              <a:t> </a:t>
            </a:r>
          </a:p>
        </p:txBody>
      </p:sp>
      <p:pic>
        <p:nvPicPr>
          <p:cNvPr id="614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snow_snow_flake_shadow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140968"/>
            <a:ext cx="1562696" cy="1692921"/>
          </a:xfrm>
          <a:prstGeom prst="rect">
            <a:avLst/>
          </a:prstGeom>
        </p:spPr>
      </p:pic>
      <p:pic>
        <p:nvPicPr>
          <p:cNvPr id="8" name="Obrázek 7" descr="christmas_Snowmen_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708920"/>
            <a:ext cx="2611760" cy="351583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sz="3200" b="1" cap="all" dirty="0" smtClean="0">
                <a:solidFill>
                  <a:srgbClr val="FF0000"/>
                </a:solidFill>
              </a:rPr>
              <a:t>Studenokrevní živočichové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Přečkávají zimu ukryti ve skrýších.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Přežívají ve stavu strnulosti.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Teplota jejich těla kolísá podle teploty okolního prostředí.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Patří sem: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- ryby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- obojživelníci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- plazi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>
                <a:solidFill>
                  <a:srgbClr val="00B0F0"/>
                </a:solidFill>
              </a:rPr>
              <a:t>- hmyz</a:t>
            </a:r>
          </a:p>
        </p:txBody>
      </p:sp>
      <p:pic>
        <p:nvPicPr>
          <p:cNvPr id="717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winter_cap_r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492896"/>
            <a:ext cx="2603477" cy="2222852"/>
          </a:xfrm>
          <a:prstGeom prst="rect">
            <a:avLst/>
          </a:prstGeom>
        </p:spPr>
      </p:pic>
      <p:pic>
        <p:nvPicPr>
          <p:cNvPr id="7" name="Obrázek 6" descr="scar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924944"/>
            <a:ext cx="2238702" cy="231589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RYBY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Tráví zimu v klidu ve větších hloubkách, kde voda nezamrzá. Jejich příjem potravy je omezený.</a:t>
            </a:r>
          </a:p>
        </p:txBody>
      </p:sp>
      <p:pic>
        <p:nvPicPr>
          <p:cNvPr id="819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generic_fis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2276872"/>
            <a:ext cx="3902880" cy="2164879"/>
          </a:xfrm>
          <a:prstGeom prst="rect">
            <a:avLst/>
          </a:prstGeom>
        </p:spPr>
      </p:pic>
      <p:pic>
        <p:nvPicPr>
          <p:cNvPr id="7" name="Obrázek 6" descr="fish_striped_tropic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140968"/>
            <a:ext cx="3110792" cy="235739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7030A0"/>
                </a:solidFill>
              </a:rPr>
              <a:t>obojživelníci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Nejsou v zimě aktivní,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nepřijímají potravu.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Skokan skřehotavý se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zahrabává do bahna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na dně vody.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Ropucha obecná vyhledává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raději úkryt na souši.</a:t>
            </a:r>
          </a:p>
        </p:txBody>
      </p:sp>
      <p:pic>
        <p:nvPicPr>
          <p:cNvPr id="9220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frog_frog1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6052" y="1412776"/>
            <a:ext cx="3123548" cy="439248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8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7030A0"/>
                </a:solidFill>
              </a:rPr>
              <a:t>plazi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Přes zimu se nepohybují, nepřijímají potravu. Přezimují v půdě pod kameny, v puklinách skal nebo pod pařezy ve stavu strnulosti.</a:t>
            </a: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Eastern_Indigo_Snak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895600"/>
            <a:ext cx="4809528" cy="1348758"/>
          </a:xfrm>
          <a:prstGeom prst="rect">
            <a:avLst/>
          </a:prstGeom>
        </p:spPr>
      </p:pic>
      <p:pic>
        <p:nvPicPr>
          <p:cNvPr id="8" name="Obrázek 7" descr="snake_simpl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077072"/>
            <a:ext cx="2611691" cy="169107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7010400" cy="836613"/>
          </a:xfrm>
        </p:spPr>
        <p:txBody>
          <a:bodyPr/>
          <a:lstStyle/>
          <a:p>
            <a:pPr eaLnBrk="1" hangingPunct="1"/>
            <a:r>
              <a:rPr lang="cs-CZ" b="1" cap="all" dirty="0" smtClean="0">
                <a:solidFill>
                  <a:srgbClr val="7030A0"/>
                </a:solidFill>
              </a:rPr>
              <a:t>hmyz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Některé mouchy, komáři, brouci a motýli přečkají zimu ve skulinách kůry stromů, v dutinách, v půdě nebo ve sklepech domů. U většiny druhů však dospělí jedinci na podzim zahynou a zimu přečkají jen jejich vajíčka, larvy či kukly.</a:t>
            </a:r>
          </a:p>
        </p:txBody>
      </p:sp>
      <p:pic>
        <p:nvPicPr>
          <p:cNvPr id="1126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butterfly_1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068960"/>
            <a:ext cx="1787958" cy="1875891"/>
          </a:xfrm>
          <a:prstGeom prst="rect">
            <a:avLst/>
          </a:prstGeom>
        </p:spPr>
      </p:pic>
      <p:pic>
        <p:nvPicPr>
          <p:cNvPr id="8" name="Obrázek 7" descr="fly_B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852936"/>
            <a:ext cx="1944216" cy="1251182"/>
          </a:xfrm>
          <a:prstGeom prst="rect">
            <a:avLst/>
          </a:prstGeom>
        </p:spPr>
      </p:pic>
      <p:pic>
        <p:nvPicPr>
          <p:cNvPr id="9" name="Obrázek 8" descr="beetle_happy_litt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797152"/>
            <a:ext cx="2597429" cy="1465217"/>
          </a:xfrm>
          <a:prstGeom prst="rect">
            <a:avLst/>
          </a:prstGeom>
        </p:spPr>
      </p:pic>
      <p:pic>
        <p:nvPicPr>
          <p:cNvPr id="10" name="Obrázek 9" descr="beetle_ho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2852936"/>
            <a:ext cx="1669842" cy="166349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0" y="1371600"/>
            <a:ext cx="67818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Jsou schopni si udržovat stálou tělesnou teplotu.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Patří sem: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ptáci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b="1" dirty="0" smtClean="0"/>
              <a:t>- savci</a:t>
            </a:r>
            <a:endParaRPr lang="cs-CZ" sz="2000" b="1" dirty="0"/>
          </a:p>
        </p:txBody>
      </p:sp>
      <p:pic>
        <p:nvPicPr>
          <p:cNvPr id="12291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438775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Nadpis 5"/>
          <p:cNvSpPr>
            <a:spLocks noGrp="1"/>
          </p:cNvSpPr>
          <p:nvPr>
            <p:ph type="title"/>
          </p:nvPr>
        </p:nvSpPr>
        <p:spPr>
          <a:xfrm>
            <a:off x="1371600" y="332656"/>
            <a:ext cx="7541568" cy="1143000"/>
          </a:xfrm>
        </p:spPr>
        <p:txBody>
          <a:bodyPr/>
          <a:lstStyle/>
          <a:p>
            <a:pPr eaLnBrk="1" hangingPunct="1"/>
            <a:r>
              <a:rPr lang="cs-CZ" sz="4000" b="1" cap="all" dirty="0" smtClean="0">
                <a:solidFill>
                  <a:srgbClr val="FF0000"/>
                </a:solidFill>
              </a:rPr>
              <a:t>teplokrevní živočichové</a:t>
            </a:r>
          </a:p>
        </p:txBody>
      </p:sp>
      <p:pic>
        <p:nvPicPr>
          <p:cNvPr id="7" name="Obrázek 6" descr="normal_christmas_winter_scen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181432" cy="4720835"/>
          </a:xfrm>
          <a:prstGeom prst="rect">
            <a:avLst/>
          </a:prstGeom>
        </p:spPr>
      </p:pic>
      <p:pic>
        <p:nvPicPr>
          <p:cNvPr id="9" name="Obrázek 8" descr="weather_icon_blue_heavy_snow_show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068960"/>
            <a:ext cx="1884602" cy="1884602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8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587</Words>
  <Application>Microsoft Office PowerPoint</Application>
  <PresentationFormat>Předvádění na obrazovce (4:3)</PresentationFormat>
  <Paragraphs>120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Ozvěna</vt:lpstr>
      <vt:lpstr>Přezimující živočichové</vt:lpstr>
      <vt:lpstr>Anotace:</vt:lpstr>
      <vt:lpstr>PŘEZIMUJÍCÍ ŽIVOČICHOVÉ</vt:lpstr>
      <vt:lpstr>Studenokrevní živočichové</vt:lpstr>
      <vt:lpstr>RYBY</vt:lpstr>
      <vt:lpstr>obojživelníci</vt:lpstr>
      <vt:lpstr>plazi</vt:lpstr>
      <vt:lpstr>hmyz</vt:lpstr>
      <vt:lpstr>teplokrevní živočichové</vt:lpstr>
      <vt:lpstr>ptáci</vt:lpstr>
      <vt:lpstr>savci</vt:lpstr>
      <vt:lpstr>Hádanka č. 1</vt:lpstr>
      <vt:lpstr>Hádanka č. 2</vt:lpstr>
      <vt:lpstr>Přiřaď, co k sobě patří:</vt:lpstr>
      <vt:lpstr>Hra "Zvířecí abeceda"</vt:lpstr>
      <vt:lpstr>Použité zdroje:</vt:lpstr>
      <vt:lpstr>Použité zdroje: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Dlabaja</dc:creator>
  <cp:lastModifiedBy>ucitel</cp:lastModifiedBy>
  <cp:revision>114</cp:revision>
  <cp:lastPrinted>1601-01-01T00:00:00Z</cp:lastPrinted>
  <dcterms:created xsi:type="dcterms:W3CDTF">1601-01-01T00:00:00Z</dcterms:created>
  <dcterms:modified xsi:type="dcterms:W3CDTF">2013-08-22T13:06:09Z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