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notesMasterIdLst>
    <p:notesMasterId r:id="rId33"/>
  </p:notesMasterIdLst>
  <p:sldIdLst>
    <p:sldId id="256" r:id="rId3"/>
    <p:sldId id="259" r:id="rId4"/>
    <p:sldId id="273" r:id="rId5"/>
    <p:sldId id="274" r:id="rId6"/>
    <p:sldId id="275" r:id="rId7"/>
    <p:sldId id="257" r:id="rId8"/>
    <p:sldId id="260" r:id="rId9"/>
    <p:sldId id="261" r:id="rId10"/>
    <p:sldId id="262" r:id="rId11"/>
    <p:sldId id="272" r:id="rId12"/>
    <p:sldId id="276" r:id="rId13"/>
    <p:sldId id="293" r:id="rId14"/>
    <p:sldId id="297" r:id="rId15"/>
    <p:sldId id="294" r:id="rId16"/>
    <p:sldId id="277" r:id="rId17"/>
    <p:sldId id="279" r:id="rId18"/>
    <p:sldId id="280" r:id="rId19"/>
    <p:sldId id="281" r:id="rId20"/>
    <p:sldId id="282" r:id="rId21"/>
    <p:sldId id="295" r:id="rId22"/>
    <p:sldId id="283" r:id="rId23"/>
    <p:sldId id="284" r:id="rId24"/>
    <p:sldId id="278" r:id="rId25"/>
    <p:sldId id="286" r:id="rId26"/>
    <p:sldId id="290" r:id="rId27"/>
    <p:sldId id="287" r:id="rId28"/>
    <p:sldId id="288" r:id="rId29"/>
    <p:sldId id="291" r:id="rId30"/>
    <p:sldId id="263" r:id="rId31"/>
    <p:sldId id="292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F3ACC-7A27-4937-B330-2CC3DD969992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3CD64-9BB3-4B38-8001-93AE4193EC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25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3CD64-9BB3-4B38-8001-93AE4193EC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AAE6F-9854-4A94-9891-0E6229341E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2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9994-0AEA-482E-98F1-CAAF0036A3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0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FF57-77DE-4AA7-82A2-3675D53606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0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CD5F-27D1-4C91-B965-632FF51CC80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4E06-8EE1-4E9F-861E-9EEA68210BF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BFF9-3BF2-43BD-9E06-F6E2DC5A1D7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E6E-1506-41FD-AD48-C7E068A8FD3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D619-3779-49F9-A3B4-7BEE456714B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7D68-5164-4950-AFFE-039F1018141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07B4-B3C2-4215-967D-4524DEAB882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F687-C3FD-4980-8BE5-314F0F9A05B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12DC-4845-492E-8C7A-D4EF53F594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7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DC53-2A37-4C67-A5F1-22CA254B3D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0747-4CA0-4360-8E54-1C2597C82EE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B8E1-F111-437D-9192-DFDB7072CC9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FC8B-558B-4199-BEDC-2E59B6ADB6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0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C22F-E946-4D82-9225-4BDF4E4BE2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2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8065-7413-4690-B684-296A7404C2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7A9A-DEA8-475E-9C43-5E696D886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F6FD5-8DA1-410D-A0C6-DD30BDEAE9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0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610F-96E9-4D90-B58A-D7759711F0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4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5211-0218-4235-92BC-CB5CB4CE2B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3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D8B2BC-228D-4D74-A922-DA546EA35C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04A1A2-9EE3-4F27-B5B3-8FB514B36B6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6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12" Type="http://schemas.openxmlformats.org/officeDocument/2006/relationships/audio" Target="../media/audio5.wav"/><Relationship Id="rId17" Type="http://schemas.openxmlformats.org/officeDocument/2006/relationships/image" Target="../media/image26.jpeg"/><Relationship Id="rId2" Type="http://schemas.openxmlformats.org/officeDocument/2006/relationships/image" Target="../media/image4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10" Type="http://schemas.openxmlformats.org/officeDocument/2006/relationships/audio" Target="../media/audio4.wav"/><Relationship Id="rId19" Type="http://schemas.openxmlformats.org/officeDocument/2006/relationships/image" Target="../media/image28.jpeg"/><Relationship Id="rId4" Type="http://schemas.openxmlformats.org/officeDocument/2006/relationships/audio" Target="../media/audio1.wav"/><Relationship Id="rId9" Type="http://schemas.openxmlformats.org/officeDocument/2006/relationships/image" Target="../media/image21.jpeg"/><Relationship Id="rId1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audio" Target="../media/audio7.wav"/><Relationship Id="rId1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17" Type="http://schemas.openxmlformats.org/officeDocument/2006/relationships/image" Target="../media/image29.jpeg"/><Relationship Id="rId2" Type="http://schemas.openxmlformats.org/officeDocument/2006/relationships/image" Target="../media/image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4.jpeg"/><Relationship Id="rId18" Type="http://schemas.openxmlformats.org/officeDocument/2006/relationships/image" Target="../media/image27.jpeg"/><Relationship Id="rId3" Type="http://schemas.openxmlformats.org/officeDocument/2006/relationships/image" Target="../media/image3.png"/><Relationship Id="rId21" Type="http://schemas.openxmlformats.org/officeDocument/2006/relationships/image" Target="../media/image14.jpeg"/><Relationship Id="rId7" Type="http://schemas.openxmlformats.org/officeDocument/2006/relationships/image" Target="../media/image21.jpeg"/><Relationship Id="rId12" Type="http://schemas.openxmlformats.org/officeDocument/2006/relationships/audio" Target="../media/audio8.wav"/><Relationship Id="rId17" Type="http://schemas.openxmlformats.org/officeDocument/2006/relationships/image" Target="../media/image26.jpeg"/><Relationship Id="rId2" Type="http://schemas.openxmlformats.org/officeDocument/2006/relationships/image" Target="../media/image4.jpeg"/><Relationship Id="rId16" Type="http://schemas.openxmlformats.org/officeDocument/2006/relationships/audio" Target="../media/audio7.wav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5.jpeg"/><Relationship Id="rId23" Type="http://schemas.openxmlformats.org/officeDocument/2006/relationships/image" Target="../media/image17.jpeg"/><Relationship Id="rId10" Type="http://schemas.openxmlformats.org/officeDocument/2006/relationships/audio" Target="../media/audio5.wav"/><Relationship Id="rId19" Type="http://schemas.openxmlformats.org/officeDocument/2006/relationships/image" Target="../media/image28.jpeg"/><Relationship Id="rId4" Type="http://schemas.openxmlformats.org/officeDocument/2006/relationships/audio" Target="../media/audio6.wav"/><Relationship Id="rId9" Type="http://schemas.openxmlformats.org/officeDocument/2006/relationships/image" Target="../media/image22.jpeg"/><Relationship Id="rId14" Type="http://schemas.openxmlformats.org/officeDocument/2006/relationships/audio" Target="../media/audio2.wav"/><Relationship Id="rId2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32.jpeg"/><Relationship Id="rId18" Type="http://schemas.openxmlformats.org/officeDocument/2006/relationships/image" Target="../media/image36.jpeg"/><Relationship Id="rId26" Type="http://schemas.openxmlformats.org/officeDocument/2006/relationships/audio" Target="../media/audio11.wav"/><Relationship Id="rId3" Type="http://schemas.openxmlformats.org/officeDocument/2006/relationships/image" Target="../media/image3.png"/><Relationship Id="rId21" Type="http://schemas.openxmlformats.org/officeDocument/2006/relationships/audio" Target="../media/audio5.wav"/><Relationship Id="rId7" Type="http://schemas.openxmlformats.org/officeDocument/2006/relationships/image" Target="../media/image41.jpeg"/><Relationship Id="rId12" Type="http://schemas.openxmlformats.org/officeDocument/2006/relationships/audio" Target="../media/audio8.wav"/><Relationship Id="rId17" Type="http://schemas.openxmlformats.org/officeDocument/2006/relationships/image" Target="../media/image34.jpeg"/><Relationship Id="rId25" Type="http://schemas.openxmlformats.org/officeDocument/2006/relationships/image" Target="../media/image46.jpeg"/><Relationship Id="rId2" Type="http://schemas.openxmlformats.org/officeDocument/2006/relationships/image" Target="../media/image4.jpeg"/><Relationship Id="rId16" Type="http://schemas.openxmlformats.org/officeDocument/2006/relationships/audio" Target="../media/audio3.wav"/><Relationship Id="rId20" Type="http://schemas.openxmlformats.org/officeDocument/2006/relationships/image" Target="../media/image38.jpeg"/><Relationship Id="rId29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9.wav"/><Relationship Id="rId11" Type="http://schemas.openxmlformats.org/officeDocument/2006/relationships/image" Target="../media/image44.jpeg"/><Relationship Id="rId24" Type="http://schemas.openxmlformats.org/officeDocument/2006/relationships/image" Target="../media/image45.jpeg"/><Relationship Id="rId5" Type="http://schemas.openxmlformats.org/officeDocument/2006/relationships/image" Target="../media/image40.jpeg"/><Relationship Id="rId15" Type="http://schemas.openxmlformats.org/officeDocument/2006/relationships/image" Target="../media/image33.jpeg"/><Relationship Id="rId23" Type="http://schemas.openxmlformats.org/officeDocument/2006/relationships/audio" Target="../media/audio7.wav"/><Relationship Id="rId28" Type="http://schemas.openxmlformats.org/officeDocument/2006/relationships/image" Target="../media/image48.jpeg"/><Relationship Id="rId10" Type="http://schemas.openxmlformats.org/officeDocument/2006/relationships/audio" Target="../media/audio4.wav"/><Relationship Id="rId19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43.jpeg"/><Relationship Id="rId14" Type="http://schemas.openxmlformats.org/officeDocument/2006/relationships/audio" Target="../media/audio2.wav"/><Relationship Id="rId22" Type="http://schemas.openxmlformats.org/officeDocument/2006/relationships/image" Target="../media/image39.jpeg"/><Relationship Id="rId27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10.wav"/><Relationship Id="rId18" Type="http://schemas.openxmlformats.org/officeDocument/2006/relationships/image" Target="../media/image47.jpeg"/><Relationship Id="rId26" Type="http://schemas.openxmlformats.org/officeDocument/2006/relationships/image" Target="../media/image46.jpeg"/><Relationship Id="rId3" Type="http://schemas.openxmlformats.org/officeDocument/2006/relationships/image" Target="../media/image3.png"/><Relationship Id="rId21" Type="http://schemas.openxmlformats.org/officeDocument/2006/relationships/audio" Target="../media/audio4.wav"/><Relationship Id="rId7" Type="http://schemas.openxmlformats.org/officeDocument/2006/relationships/image" Target="../media/image41.jpeg"/><Relationship Id="rId12" Type="http://schemas.openxmlformats.org/officeDocument/2006/relationships/image" Target="../media/image36.jpeg"/><Relationship Id="rId17" Type="http://schemas.openxmlformats.org/officeDocument/2006/relationships/audio" Target="../media/audio11.wav"/><Relationship Id="rId25" Type="http://schemas.openxmlformats.org/officeDocument/2006/relationships/image" Target="../media/image32.jpeg"/><Relationship Id="rId2" Type="http://schemas.openxmlformats.org/officeDocument/2006/relationships/image" Target="../media/image4.jpeg"/><Relationship Id="rId16" Type="http://schemas.openxmlformats.org/officeDocument/2006/relationships/image" Target="../media/image45.jpeg"/><Relationship Id="rId20" Type="http://schemas.openxmlformats.org/officeDocument/2006/relationships/image" Target="../media/image50.jpeg"/><Relationship Id="rId29" Type="http://schemas.openxmlformats.org/officeDocument/2006/relationships/image" Target="../media/image54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9.wav"/><Relationship Id="rId11" Type="http://schemas.openxmlformats.org/officeDocument/2006/relationships/image" Target="../media/image34.jpeg"/><Relationship Id="rId24" Type="http://schemas.openxmlformats.org/officeDocument/2006/relationships/image" Target="../media/image52.jpeg"/><Relationship Id="rId5" Type="http://schemas.openxmlformats.org/officeDocument/2006/relationships/image" Target="../media/image49.jpeg"/><Relationship Id="rId15" Type="http://schemas.openxmlformats.org/officeDocument/2006/relationships/audio" Target="../media/audio7.wav"/><Relationship Id="rId23" Type="http://schemas.openxmlformats.org/officeDocument/2006/relationships/audio" Target="../media/audio8.wav"/><Relationship Id="rId28" Type="http://schemas.openxmlformats.org/officeDocument/2006/relationships/image" Target="../media/image39.jpeg"/><Relationship Id="rId10" Type="http://schemas.openxmlformats.org/officeDocument/2006/relationships/audio" Target="../media/audio3.wav"/><Relationship Id="rId19" Type="http://schemas.openxmlformats.org/officeDocument/2006/relationships/image" Target="../media/image48.jpeg"/><Relationship Id="rId4" Type="http://schemas.openxmlformats.org/officeDocument/2006/relationships/audio" Target="../media/audio6.wav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51.jpeg"/><Relationship Id="rId27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audio" Target="../media/audio10.wav"/><Relationship Id="rId18" Type="http://schemas.openxmlformats.org/officeDocument/2006/relationships/image" Target="../media/image50.jpeg"/><Relationship Id="rId26" Type="http://schemas.openxmlformats.org/officeDocument/2006/relationships/image" Target="../media/image53.jpeg"/><Relationship Id="rId3" Type="http://schemas.openxmlformats.org/officeDocument/2006/relationships/image" Target="../media/image3.png"/><Relationship Id="rId21" Type="http://schemas.openxmlformats.org/officeDocument/2006/relationships/image" Target="../media/image43.jpeg"/><Relationship Id="rId7" Type="http://schemas.openxmlformats.org/officeDocument/2006/relationships/image" Target="../media/image57.jpeg"/><Relationship Id="rId12" Type="http://schemas.openxmlformats.org/officeDocument/2006/relationships/image" Target="../media/image33.jpeg"/><Relationship Id="rId17" Type="http://schemas.openxmlformats.org/officeDocument/2006/relationships/audio" Target="../media/audio8.wav"/><Relationship Id="rId25" Type="http://schemas.openxmlformats.org/officeDocument/2006/relationships/image" Target="../media/image41.jpeg"/><Relationship Id="rId2" Type="http://schemas.openxmlformats.org/officeDocument/2006/relationships/image" Target="../media/image4.jpeg"/><Relationship Id="rId16" Type="http://schemas.openxmlformats.org/officeDocument/2006/relationships/image" Target="../media/image48.jpeg"/><Relationship Id="rId20" Type="http://schemas.openxmlformats.org/officeDocument/2006/relationships/audio" Target="../media/audio9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11" Type="http://schemas.openxmlformats.org/officeDocument/2006/relationships/audio" Target="../media/audio2.wav"/><Relationship Id="rId24" Type="http://schemas.openxmlformats.org/officeDocument/2006/relationships/image" Target="../media/image39.jpeg"/><Relationship Id="rId5" Type="http://schemas.openxmlformats.org/officeDocument/2006/relationships/image" Target="../media/image55.jpeg"/><Relationship Id="rId15" Type="http://schemas.openxmlformats.org/officeDocument/2006/relationships/audio" Target="../media/audio1.wav"/><Relationship Id="rId23" Type="http://schemas.openxmlformats.org/officeDocument/2006/relationships/audio" Target="../media/audio5.wav"/><Relationship Id="rId28" Type="http://schemas.openxmlformats.org/officeDocument/2006/relationships/image" Target="../media/image59.jpeg"/><Relationship Id="rId10" Type="http://schemas.openxmlformats.org/officeDocument/2006/relationships/image" Target="../media/image49.jpeg"/><Relationship Id="rId19" Type="http://schemas.openxmlformats.org/officeDocument/2006/relationships/image" Target="../media/image32.jpeg"/><Relationship Id="rId4" Type="http://schemas.openxmlformats.org/officeDocument/2006/relationships/audio" Target="../media/audio6.wav"/><Relationship Id="rId9" Type="http://schemas.openxmlformats.org/officeDocument/2006/relationships/audio" Target="../media/audio4.wav"/><Relationship Id="rId14" Type="http://schemas.openxmlformats.org/officeDocument/2006/relationships/image" Target="../media/image38.jpeg"/><Relationship Id="rId22" Type="http://schemas.openxmlformats.org/officeDocument/2006/relationships/image" Target="../media/image36.jpeg"/><Relationship Id="rId27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audio" Target="../media/audio4.wav"/><Relationship Id="rId18" Type="http://schemas.openxmlformats.org/officeDocument/2006/relationships/image" Target="../media/image38.jpeg"/><Relationship Id="rId3" Type="http://schemas.openxmlformats.org/officeDocument/2006/relationships/image" Target="../media/image3.png"/><Relationship Id="rId21" Type="http://schemas.openxmlformats.org/officeDocument/2006/relationships/image" Target="../media/image36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17" Type="http://schemas.openxmlformats.org/officeDocument/2006/relationships/audio" Target="../media/audio10.wav"/><Relationship Id="rId25" Type="http://schemas.openxmlformats.org/officeDocument/2006/relationships/image" Target="../media/image34.jpeg"/><Relationship Id="rId2" Type="http://schemas.openxmlformats.org/officeDocument/2006/relationships/image" Target="../media/image4.jpeg"/><Relationship Id="rId16" Type="http://schemas.openxmlformats.org/officeDocument/2006/relationships/image" Target="../media/image33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11" Type="http://schemas.openxmlformats.org/officeDocument/2006/relationships/audio" Target="../media/audio11.wav"/><Relationship Id="rId24" Type="http://schemas.openxmlformats.org/officeDocument/2006/relationships/image" Target="../media/image46.jpeg"/><Relationship Id="rId5" Type="http://schemas.openxmlformats.org/officeDocument/2006/relationships/image" Target="../media/image50.jpeg"/><Relationship Id="rId15" Type="http://schemas.openxmlformats.org/officeDocument/2006/relationships/audio" Target="../media/audio2.wav"/><Relationship Id="rId23" Type="http://schemas.openxmlformats.org/officeDocument/2006/relationships/audio" Target="../media/audio8.wav"/><Relationship Id="rId10" Type="http://schemas.openxmlformats.org/officeDocument/2006/relationships/image" Target="../media/image55.jpeg"/><Relationship Id="rId19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audio" Target="../media/audio5.wav"/><Relationship Id="rId14" Type="http://schemas.openxmlformats.org/officeDocument/2006/relationships/image" Target="../media/image49.jpeg"/><Relationship Id="rId22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audio" Target="../media/audio9.wav"/><Relationship Id="rId18" Type="http://schemas.openxmlformats.org/officeDocument/2006/relationships/audio" Target="../media/audio2.wav"/><Relationship Id="rId3" Type="http://schemas.openxmlformats.org/officeDocument/2006/relationships/image" Target="../media/image3.png"/><Relationship Id="rId21" Type="http://schemas.openxmlformats.org/officeDocument/2006/relationships/image" Target="../media/image52.jpeg"/><Relationship Id="rId7" Type="http://schemas.openxmlformats.org/officeDocument/2006/relationships/image" Target="../media/image60.jpeg"/><Relationship Id="rId12" Type="http://schemas.openxmlformats.org/officeDocument/2006/relationships/image" Target="../media/image55.jpeg"/><Relationship Id="rId17" Type="http://schemas.openxmlformats.org/officeDocument/2006/relationships/image" Target="../media/image53.jpeg"/><Relationship Id="rId2" Type="http://schemas.openxmlformats.org/officeDocument/2006/relationships/image" Target="../media/image4.jpeg"/><Relationship Id="rId16" Type="http://schemas.openxmlformats.org/officeDocument/2006/relationships/audio" Target="../media/audio4.wav"/><Relationship Id="rId20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11" Type="http://schemas.openxmlformats.org/officeDocument/2006/relationships/audio" Target="../media/audio8.wav"/><Relationship Id="rId5" Type="http://schemas.openxmlformats.org/officeDocument/2006/relationships/image" Target="../media/image38.jpeg"/><Relationship Id="rId15" Type="http://schemas.openxmlformats.org/officeDocument/2006/relationships/image" Target="../media/image41.jpeg"/><Relationship Id="rId10" Type="http://schemas.openxmlformats.org/officeDocument/2006/relationships/image" Target="../media/image54.jpeg"/><Relationship Id="rId19" Type="http://schemas.openxmlformats.org/officeDocument/2006/relationships/image" Target="../media/image33.jpeg"/><Relationship Id="rId4" Type="http://schemas.openxmlformats.org/officeDocument/2006/relationships/audio" Target="../media/audio6.wav"/><Relationship Id="rId9" Type="http://schemas.openxmlformats.org/officeDocument/2006/relationships/audio" Target="../media/audio7.wav"/><Relationship Id="rId14" Type="http://schemas.openxmlformats.org/officeDocument/2006/relationships/image" Target="../media/image57.jpeg"/><Relationship Id="rId2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50.jpeg"/><Relationship Id="rId18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image" Target="../media/image64.jpeg"/><Relationship Id="rId12" Type="http://schemas.openxmlformats.org/officeDocument/2006/relationships/audio" Target="../media/audio11.wav"/><Relationship Id="rId17" Type="http://schemas.openxmlformats.org/officeDocument/2006/relationships/image" Target="../media/image34.jpeg"/><Relationship Id="rId2" Type="http://schemas.openxmlformats.org/officeDocument/2006/relationships/image" Target="../media/image4.jpeg"/><Relationship Id="rId16" Type="http://schemas.openxmlformats.org/officeDocument/2006/relationships/image" Target="../media/image53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jpeg"/><Relationship Id="rId11" Type="http://schemas.openxmlformats.org/officeDocument/2006/relationships/image" Target="../media/image59.jpeg"/><Relationship Id="rId5" Type="http://schemas.openxmlformats.org/officeDocument/2006/relationships/image" Target="../media/image62.jpeg"/><Relationship Id="rId15" Type="http://schemas.openxmlformats.org/officeDocument/2006/relationships/image" Target="../media/image38.jpeg"/><Relationship Id="rId10" Type="http://schemas.openxmlformats.org/officeDocument/2006/relationships/audio" Target="../media/audio4.wav"/><Relationship Id="rId19" Type="http://schemas.openxmlformats.org/officeDocument/2006/relationships/image" Target="../media/image58.jpeg"/><Relationship Id="rId4" Type="http://schemas.openxmlformats.org/officeDocument/2006/relationships/audio" Target="../media/audio6.wav"/><Relationship Id="rId9" Type="http://schemas.openxmlformats.org/officeDocument/2006/relationships/image" Target="../media/image66.jpeg"/><Relationship Id="rId14" Type="http://schemas.openxmlformats.org/officeDocument/2006/relationships/audio" Target="../media/audio10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2/2a/Illustration_Fagus_sylvatica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hyperlink" Target="http://cs.wikipedia.org/wiki/Soubor:Illustration_Quercus_robur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Quercus_petraea_-_K%C3%B6hler%E2%80%93s_Medizinal-Pflanzen-11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7/Illustration_Aesculus_hippocastanum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Rostliny v létě - plody</a:t>
            </a:r>
          </a:p>
        </p:txBody>
      </p:sp>
      <p:pic>
        <p:nvPicPr>
          <p:cNvPr id="3075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dirty="0" smtClean="0"/>
              <a:t>Pří_045_Rozmanitost </a:t>
            </a:r>
            <a:r>
              <a:rPr lang="cs-CZ" sz="2400" b="1" dirty="0" err="1"/>
              <a:t>přírody_Rostliny</a:t>
            </a:r>
            <a:r>
              <a:rPr lang="cs-CZ" sz="2400" b="1" dirty="0"/>
              <a:t> v létě </a:t>
            </a:r>
            <a:r>
              <a:rPr lang="cs-CZ" sz="2400" b="1" dirty="0" smtClean="0"/>
              <a:t>– plody</a:t>
            </a:r>
          </a:p>
          <a:p>
            <a:pPr algn="ctr" eaLnBrk="1" hangingPunct="1"/>
            <a:endParaRPr lang="cs-CZ" b="1" dirty="0" smtClean="0"/>
          </a:p>
          <a:p>
            <a:pPr algn="ctr" eaLnBrk="1" hangingPunct="1"/>
            <a:r>
              <a:rPr lang="cs-CZ" b="1" dirty="0"/>
              <a:t>Autor: Mgr. Emilie Elšíková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 </a:t>
            </a: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Zobrazit podrob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3407420"/>
            <a:ext cx="2895600" cy="345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31" y="4197339"/>
            <a:ext cx="1693549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807663" y="2071328"/>
            <a:ext cx="1821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JAVOR KLEN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7401388" y="2574566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2" y="73043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áček 8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3962400" y="568927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dirty="0"/>
              <a:t>V létě dozrávají plody</a:t>
            </a:r>
          </a:p>
          <a:p>
            <a:pPr eaLnBrk="1" hangingPunct="1"/>
            <a:r>
              <a:rPr lang="cs-CZ" b="1" dirty="0" smtClean="0"/>
              <a:t>některých listnatých</a:t>
            </a:r>
          </a:p>
          <a:p>
            <a:pPr eaLnBrk="1" hangingPunct="1"/>
            <a:r>
              <a:rPr lang="cs-CZ" b="1" dirty="0" smtClean="0"/>
              <a:t>stromů </a:t>
            </a:r>
            <a:r>
              <a:rPr lang="cs-CZ" b="1" dirty="0"/>
              <a:t>a keřů.</a:t>
            </a:r>
          </a:p>
          <a:p>
            <a:pPr eaLnBrk="1" hangingPunct="1"/>
            <a:r>
              <a:rPr lang="cs-CZ" b="1" dirty="0" smtClean="0"/>
              <a:t>Poznáš </a:t>
            </a:r>
            <a:r>
              <a:rPr lang="cs-CZ" b="1" dirty="0"/>
              <a:t>je?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4615" y="3245970"/>
            <a:ext cx="41725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v</a:t>
            </a:r>
            <a:r>
              <a:rPr lang="cs-CZ" sz="2000" b="1" dirty="0" smtClean="0"/>
              <a:t>ysoký statný strom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l</a:t>
            </a:r>
            <a:r>
              <a:rPr lang="cs-CZ" sz="2000" b="1" dirty="0" smtClean="0"/>
              <a:t>isty „Kanada“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v</a:t>
            </a:r>
            <a:r>
              <a:rPr lang="cs-CZ" sz="2000" b="1" dirty="0" smtClean="0"/>
              <a:t>ýroba nábytku, strunných hudebních nástrojů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s</a:t>
            </a:r>
            <a:r>
              <a:rPr lang="cs-CZ" sz="2000" b="1" dirty="0" smtClean="0"/>
              <a:t>emínka ve „vrtulkách“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FF0000"/>
                </a:solidFill>
              </a:rPr>
              <a:t>plod nažka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000" b="1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1943655" y="4773290"/>
            <a:ext cx="3024585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94615" y="5784076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667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2" y="73043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962400" y="568927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V létě dozrávají plody</a:t>
            </a:r>
          </a:p>
          <a:p>
            <a:pPr algn="ctr" eaLnBrk="1" hangingPunct="1"/>
            <a:r>
              <a:rPr lang="cs-CZ" b="1" dirty="0" smtClean="0"/>
              <a:t>některých listnatých</a:t>
            </a:r>
          </a:p>
          <a:p>
            <a:pPr algn="ctr" eaLnBrk="1" hangingPunct="1"/>
            <a:r>
              <a:rPr lang="cs-CZ" b="1" dirty="0" smtClean="0"/>
              <a:t>stromů </a:t>
            </a:r>
            <a:r>
              <a:rPr lang="cs-CZ" b="1" dirty="0"/>
              <a:t>a keřů.</a:t>
            </a:r>
          </a:p>
          <a:p>
            <a:pPr algn="ctr" eaLnBrk="1" hangingPunct="1"/>
            <a:r>
              <a:rPr lang="cs-CZ" b="1" dirty="0" smtClean="0"/>
              <a:t>Poznáš </a:t>
            </a:r>
            <a:r>
              <a:rPr lang="cs-CZ" b="1" dirty="0"/>
              <a:t>je?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924738" y="730433"/>
            <a:ext cx="2219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BŘÍZA </a:t>
            </a:r>
          </a:p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BRADAVIČNATÁ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7580497" y="1504144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52399" y="3200400"/>
            <a:ext cx="5486401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kůra bílá – dříve se na ni psalo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š</a:t>
            </a:r>
            <a:r>
              <a:rPr lang="cs-CZ" sz="2000" b="1" dirty="0" smtClean="0"/>
              <a:t>tíhlý strom, vysoký</a:t>
            </a:r>
            <a:r>
              <a:rPr lang="cs-CZ" sz="2000" b="1" dirty="0"/>
              <a:t>;</a:t>
            </a:r>
            <a:r>
              <a:rPr lang="cs-CZ" sz="2000" b="1" dirty="0" smtClean="0"/>
              <a:t> dlouhé kořeny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k</a:t>
            </a:r>
            <a:r>
              <a:rPr lang="cs-CZ" sz="2000" b="1" dirty="0" smtClean="0"/>
              <a:t>věty - jehnědy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l</a:t>
            </a:r>
            <a:r>
              <a:rPr lang="cs-CZ" sz="2000" b="1" dirty="0" smtClean="0"/>
              <a:t>isty pilovité – léčivé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z</a:t>
            </a:r>
            <a:r>
              <a:rPr lang="cs-CZ" sz="2000" b="1" dirty="0" smtClean="0"/>
              <a:t> větví se vyráběla košťata, výroba nábytku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lody – nažky </a:t>
            </a:r>
            <a:r>
              <a:rPr lang="cs-CZ" sz="2000" b="1" dirty="0" smtClean="0"/>
              <a:t>– vytvářejí se ve válcovitém plodenství</a:t>
            </a:r>
            <a:endParaRPr lang="cs-CZ" sz="2000" b="1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3450842" y="3581400"/>
            <a:ext cx="4131058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916839" y="6477754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054024" cy="219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2949647" y="240515"/>
            <a:ext cx="3472237" cy="2325722"/>
          </a:xfrm>
          <a:prstGeom prst="cloudCallout">
            <a:avLst>
              <a:gd name="adj1" fmla="val -54097"/>
              <a:gd name="adj2" fmla="val 554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401615" y="372428"/>
            <a:ext cx="29991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úkol:</a:t>
            </a:r>
          </a:p>
          <a:p>
            <a:pPr eaLnBrk="1" hangingPunct="1"/>
            <a:r>
              <a:rPr lang="cs-CZ" b="1" dirty="0" smtClean="0"/>
              <a:t>Vytvořte si do sešitu přehlednou tabulku </a:t>
            </a:r>
          </a:p>
          <a:p>
            <a:pPr eaLnBrk="1" hangingPunct="1"/>
            <a:r>
              <a:rPr lang="cs-CZ" b="1" dirty="0" smtClean="0"/>
              <a:t>o </a:t>
            </a:r>
            <a:r>
              <a:rPr lang="cs-CZ" b="1" smtClean="0"/>
              <a:t>získaných informacích,</a:t>
            </a:r>
            <a:endParaRPr lang="cs-CZ" b="1" dirty="0" smtClean="0"/>
          </a:p>
          <a:p>
            <a:pPr eaLnBrk="1" hangingPunct="1"/>
            <a:r>
              <a:rPr lang="cs-CZ" b="1" dirty="0" smtClean="0"/>
              <a:t>případně vyhledej </a:t>
            </a:r>
          </a:p>
          <a:p>
            <a:pPr eaLnBrk="1" hangingPunct="1"/>
            <a:r>
              <a:rPr lang="cs-CZ" b="1" dirty="0" smtClean="0"/>
              <a:t>v encyklopedii.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99567"/>
              </p:ext>
            </p:extLst>
          </p:nvPr>
        </p:nvGraphicFramePr>
        <p:xfrm>
          <a:off x="1258454" y="3048000"/>
          <a:ext cx="7199746" cy="285053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65567"/>
                <a:gridCol w="1162179"/>
                <a:gridCol w="1219200"/>
                <a:gridCol w="1090670"/>
                <a:gridCol w="1042930"/>
                <a:gridCol w="1219200"/>
              </a:tblGrid>
              <a:tr h="503575">
                <a:tc>
                  <a:txBody>
                    <a:bodyPr/>
                    <a:lstStyle/>
                    <a:p>
                      <a:pPr algn="ctr"/>
                      <a:r>
                        <a:rPr lang="cs-CZ" sz="1400" smtClean="0"/>
                        <a:t>název</a:t>
                      </a:r>
                      <a:r>
                        <a:rPr lang="cs-CZ" sz="1400" baseline="0" smtClean="0"/>
                        <a:t> s</a:t>
                      </a:r>
                      <a:r>
                        <a:rPr lang="cs-CZ" sz="1400" smtClean="0"/>
                        <a:t>tromu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mtClean="0"/>
                        <a:t>kůra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listy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plody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dřevo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využití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1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Buk lesní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1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Dub letní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1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Dub zimní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1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Jírovec maďal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1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Javor Klen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1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Jasan ztepilý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75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Bříza bradavičnatá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2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6" y="533400"/>
            <a:ext cx="2971599" cy="317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áček 5"/>
          <p:cNvSpPr/>
          <p:nvPr/>
        </p:nvSpPr>
        <p:spPr>
          <a:xfrm rot="1944476">
            <a:off x="4815852" y="951643"/>
            <a:ext cx="3393600" cy="2799259"/>
          </a:xfrm>
          <a:prstGeom prst="cloudCallout">
            <a:avLst>
              <a:gd name="adj1" fmla="val -40330"/>
              <a:gd name="adj2" fmla="val 919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135880" y="1797563"/>
            <a:ext cx="28651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2. úkol:</a:t>
            </a:r>
          </a:p>
          <a:p>
            <a:pPr eaLnBrk="1" hangingPunct="1"/>
            <a:r>
              <a:rPr lang="cs-CZ" b="1" dirty="0" smtClean="0">
                <a:solidFill>
                  <a:prstClr val="black"/>
                </a:solidFill>
              </a:rPr>
              <a:t>Odpověz na dané otázky na další stránce.</a:t>
            </a:r>
          </a:p>
        </p:txBody>
      </p:sp>
      <p:sp>
        <p:nvSpPr>
          <p:cNvPr id="8" name="Veselý obličej 7"/>
          <p:cNvSpPr/>
          <p:nvPr/>
        </p:nvSpPr>
        <p:spPr>
          <a:xfrm>
            <a:off x="6063072" y="2720893"/>
            <a:ext cx="533400" cy="5557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ravoúhlá spojnice 9"/>
          <p:cNvCxnSpPr/>
          <p:nvPr/>
        </p:nvCxnSpPr>
        <p:spPr>
          <a:xfrm>
            <a:off x="6596472" y="4191000"/>
            <a:ext cx="2098833" cy="1870075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71364" y="512802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1. Jaké jsou listy dubu ?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3546" y="843558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2. Proč se dřevo buku a dubu využívá ve vodním stavitelství ?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3546" y="1558052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</a:t>
            </a:r>
            <a:r>
              <a:rPr lang="cs-CZ" b="1" dirty="0" smtClean="0"/>
              <a:t>. Jaké jsou plody dubu letního?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22416" y="1188720"/>
            <a:ext cx="1992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Ve vodě nehnije.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3546" y="192738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4</a:t>
            </a:r>
            <a:r>
              <a:rPr lang="cs-CZ" b="1" dirty="0" smtClean="0"/>
              <a:t>. Jaké jsou plody buku?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78458" y="4555572"/>
            <a:ext cx="399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11. Květ má tvar „svíčky“ - strom ?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73546" y="2306598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</a:t>
            </a:r>
            <a:r>
              <a:rPr lang="cs-CZ" b="1" dirty="0" smtClean="0"/>
              <a:t>. Z kterého keříku v lese máme rádi plody ?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73546" y="267593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6</a:t>
            </a:r>
            <a:r>
              <a:rPr lang="cs-CZ" b="1" dirty="0" smtClean="0"/>
              <a:t>. Bylina, která je silně jedovatá.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3546" y="302645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Dub zimní má žaludy ?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78458" y="4924904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12. Z kterého stromu se vyrábějí strunné nástroje ?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78458" y="5294236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13. Který je náš národní strom ?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73546" y="3399354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8</a:t>
            </a:r>
            <a:r>
              <a:rPr lang="cs-CZ" b="1" dirty="0" smtClean="0"/>
              <a:t>. Kůra bílá, květy jehnědy - strom ?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73546" y="3768686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9</a:t>
            </a:r>
            <a:r>
              <a:rPr lang="cs-CZ" b="1" dirty="0" smtClean="0"/>
              <a:t>. Listy má ve znaku Kanada - strom ?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78458" y="4190764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10. Ze dřeva se vyrábí tělocvičné nářadí - strom?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902553" y="1927384"/>
            <a:ext cx="10438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bukvice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86793" y="2306598"/>
            <a:ext cx="21082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</a:t>
            </a:r>
            <a:r>
              <a:rPr lang="cs-CZ" b="1" dirty="0" smtClean="0">
                <a:solidFill>
                  <a:srgbClr val="FF0000"/>
                </a:solidFill>
              </a:rPr>
              <a:t>orůvka brusnice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736114" y="2675930"/>
            <a:ext cx="18004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</a:t>
            </a:r>
            <a:r>
              <a:rPr lang="cs-CZ" b="1" dirty="0" smtClean="0">
                <a:solidFill>
                  <a:srgbClr val="FF0000"/>
                </a:solidFill>
              </a:rPr>
              <a:t>ulík zlomocný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902553" y="3026450"/>
            <a:ext cx="10695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přisedlé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118082" y="3399354"/>
            <a:ext cx="22108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</a:t>
            </a:r>
            <a:r>
              <a:rPr lang="cs-CZ" b="1" dirty="0" smtClean="0">
                <a:solidFill>
                  <a:srgbClr val="FF0000"/>
                </a:solidFill>
              </a:rPr>
              <a:t>říza bradavičnatá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316730" y="3768686"/>
            <a:ext cx="12618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</a:t>
            </a:r>
            <a:r>
              <a:rPr lang="cs-CZ" b="1" dirty="0" smtClean="0">
                <a:solidFill>
                  <a:srgbClr val="FF0000"/>
                </a:solidFill>
              </a:rPr>
              <a:t>avor klen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97918" y="4190764"/>
            <a:ext cx="15568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</a:t>
            </a:r>
            <a:r>
              <a:rPr lang="cs-CZ" b="1" dirty="0" smtClean="0">
                <a:solidFill>
                  <a:srgbClr val="FF0000"/>
                </a:solidFill>
              </a:rPr>
              <a:t>asan ztepilý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871924" y="4555572"/>
            <a:ext cx="16850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</a:t>
            </a:r>
            <a:r>
              <a:rPr lang="cs-CZ" b="1" dirty="0" smtClean="0">
                <a:solidFill>
                  <a:srgbClr val="FF0000"/>
                </a:solidFill>
              </a:rPr>
              <a:t>írovec maďal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646646" y="4924904"/>
            <a:ext cx="12618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</a:t>
            </a:r>
            <a:r>
              <a:rPr lang="cs-CZ" b="1" dirty="0" smtClean="0">
                <a:solidFill>
                  <a:srgbClr val="FF0000"/>
                </a:solidFill>
              </a:rPr>
              <a:t>avor klen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576906" y="5294236"/>
            <a:ext cx="1402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</a:t>
            </a:r>
            <a:r>
              <a:rPr lang="cs-CZ" b="1" dirty="0" smtClean="0">
                <a:solidFill>
                  <a:srgbClr val="FF0000"/>
                </a:solidFill>
              </a:rPr>
              <a:t>ípa srdčitá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875465" y="512802"/>
            <a:ext cx="11849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laločnaté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50063" y="1558052"/>
            <a:ext cx="19159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ž</a:t>
            </a:r>
            <a:r>
              <a:rPr lang="cs-CZ" b="1" dirty="0" smtClean="0">
                <a:solidFill>
                  <a:srgbClr val="FF0000"/>
                </a:solidFill>
              </a:rPr>
              <a:t>aludy stopkaté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929644" y="6492696"/>
            <a:ext cx="3076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Řešení se zobrazí kliknutím na otázku.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2" y="73043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875578" y="428148"/>
            <a:ext cx="265976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Máte rádi lesní plody?</a:t>
            </a:r>
          </a:p>
          <a:p>
            <a:pPr algn="ctr" eaLnBrk="1" hangingPunct="1"/>
            <a:r>
              <a:rPr lang="cs-CZ" b="1" dirty="0" smtClean="0"/>
              <a:t>Určitě ano.</a:t>
            </a:r>
          </a:p>
          <a:p>
            <a:pPr algn="ctr" eaLnBrk="1" hangingPunct="1"/>
            <a:r>
              <a:rPr lang="cs-CZ" b="1" dirty="0" smtClean="0"/>
              <a:t>Ale pozor, abyste si je </a:t>
            </a:r>
          </a:p>
          <a:p>
            <a:pPr algn="ctr" eaLnBrk="1" hangingPunct="1"/>
            <a:r>
              <a:rPr lang="cs-CZ" b="1" dirty="0" smtClean="0"/>
              <a:t>nespletli s těmi </a:t>
            </a:r>
          </a:p>
          <a:p>
            <a:pPr algn="ctr" eaLnBrk="1" hangingPunct="1"/>
            <a:r>
              <a:rPr lang="cs-CZ" b="1" dirty="0"/>
              <a:t>j</a:t>
            </a:r>
            <a:r>
              <a:rPr lang="cs-CZ" b="1" dirty="0" smtClean="0"/>
              <a:t>edovatými!</a:t>
            </a:r>
            <a:endParaRPr lang="cs-CZ" b="1" dirty="0"/>
          </a:p>
        </p:txBody>
      </p:sp>
      <p:pic>
        <p:nvPicPr>
          <p:cNvPr id="37890" name="Picture 2" descr="hmyz,jahody,jídlo,lesní plody,létání,léto,motýli,ovoce,příroda,prostředí,rostliny,zahrady,zvířat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3292273"/>
            <a:ext cx="1547812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Zobrazit podrobnost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44" y="1080973"/>
            <a:ext cx="1093585" cy="10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Zobrazit podrobnost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78" y="5091109"/>
            <a:ext cx="1277053" cy="127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Zobrazit podrobnost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73" y="5235758"/>
            <a:ext cx="1239019" cy="12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Zobrazit podrobnost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51" y="3292273"/>
            <a:ext cx="1053330" cy="105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http://upload.wikimedia.org/wikipedia/commons/thumb/1/1f/Atropa_bella-donna0.jpg/250px-Atropa_bella-donna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8423"/>
            <a:ext cx="172260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35345" y="2242864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b</a:t>
            </a:r>
            <a:r>
              <a:rPr lang="cs-CZ" sz="2000" b="1" dirty="0" smtClean="0"/>
              <a:t>rusnice borůvka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770466" y="4181197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malina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385667" y="6168107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brusinka</a:t>
            </a:r>
            <a:endParaRPr lang="cs-CZ" sz="20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49591" y="484008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ostružina</a:t>
            </a:r>
            <a:endParaRPr lang="cs-CZ" sz="20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742130" y="4891054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l</a:t>
            </a:r>
            <a:r>
              <a:rPr lang="cs-CZ" sz="2000" b="1" dirty="0" smtClean="0"/>
              <a:t>esní jahoda</a:t>
            </a:r>
            <a:endParaRPr lang="cs-CZ" sz="20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29288" y="3325121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r</a:t>
            </a:r>
            <a:r>
              <a:rPr lang="cs-CZ" sz="2000" b="1" dirty="0" smtClean="0">
                <a:solidFill>
                  <a:srgbClr val="FF0000"/>
                </a:solidFill>
              </a:rPr>
              <a:t>ulík zlomocný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916839" y="6477754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2"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94" y="1039781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5524115" y="309348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615493" y="696742"/>
            <a:ext cx="30481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 už jsme v sadu a </a:t>
            </a:r>
          </a:p>
          <a:p>
            <a:pPr algn="ctr" eaLnBrk="1" hangingPunct="1"/>
            <a:r>
              <a:rPr lang="cs-CZ" b="1" dirty="0" smtClean="0"/>
              <a:t>na zahradě. Voní to tu </a:t>
            </a:r>
          </a:p>
          <a:p>
            <a:pPr algn="ctr" eaLnBrk="1" hangingPunct="1"/>
            <a:r>
              <a:rPr lang="cs-CZ" b="1" dirty="0" smtClean="0"/>
              <a:t>prvními šťavnatými plody.</a:t>
            </a:r>
          </a:p>
          <a:p>
            <a:pPr algn="ctr" eaLnBrk="1" hangingPunct="1"/>
            <a:r>
              <a:rPr lang="cs-CZ" b="1" dirty="0" smtClean="0"/>
              <a:t>Které to asi jsou?</a:t>
            </a:r>
            <a:endParaRPr lang="cs-CZ" b="1" dirty="0"/>
          </a:p>
        </p:txBody>
      </p:sp>
      <p:sp>
        <p:nvSpPr>
          <p:cNvPr id="6" name="Obláček 5"/>
          <p:cNvSpPr/>
          <p:nvPr/>
        </p:nvSpPr>
        <p:spPr>
          <a:xfrm rot="20686183" flipH="1">
            <a:off x="381876" y="356419"/>
            <a:ext cx="3025509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2487" y="626298"/>
            <a:ext cx="2544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Ale nejdříve si je </a:t>
            </a:r>
          </a:p>
          <a:p>
            <a:r>
              <a:rPr lang="cs-CZ" b="1" dirty="0" smtClean="0"/>
              <a:t>rozdělíme do skupin. </a:t>
            </a:r>
          </a:p>
          <a:p>
            <a:r>
              <a:rPr lang="cs-CZ" b="1" dirty="0" smtClean="0"/>
              <a:t>Víte do kterých?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76375" y="1519116"/>
            <a:ext cx="239039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Malvice, peckovice, </a:t>
            </a:r>
          </a:p>
          <a:p>
            <a:r>
              <a:rPr lang="cs-CZ" b="1" dirty="0" smtClean="0"/>
              <a:t>bobule.</a:t>
            </a:r>
            <a:endParaRPr lang="cs-CZ" b="1" dirty="0"/>
          </a:p>
        </p:txBody>
      </p:sp>
      <p:sp>
        <p:nvSpPr>
          <p:cNvPr id="9" name="Obláček 8"/>
          <p:cNvSpPr/>
          <p:nvPr/>
        </p:nvSpPr>
        <p:spPr>
          <a:xfrm rot="7777032" flipH="1">
            <a:off x="6008689" y="2978579"/>
            <a:ext cx="2919495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0" name="Obláček 9"/>
          <p:cNvSpPr/>
          <p:nvPr/>
        </p:nvSpPr>
        <p:spPr>
          <a:xfrm rot="11026289">
            <a:off x="3231547" y="4198585"/>
            <a:ext cx="2814918" cy="206214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Obláček 10"/>
          <p:cNvSpPr/>
          <p:nvPr/>
        </p:nvSpPr>
        <p:spPr>
          <a:xfrm rot="13290938">
            <a:off x="410650" y="3238607"/>
            <a:ext cx="2842648" cy="207912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57200" y="3912407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Jak poznáš </a:t>
            </a:r>
            <a:r>
              <a:rPr lang="cs-CZ" b="1" dirty="0" smtClean="0">
                <a:solidFill>
                  <a:srgbClr val="C00000"/>
                </a:solidFill>
              </a:rPr>
              <a:t>malvice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03300" y="494573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Jak poznáš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peckovice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508693" y="351189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Jak poznáš </a:t>
            </a:r>
            <a:r>
              <a:rPr lang="cs-CZ" b="1" dirty="0" smtClean="0">
                <a:solidFill>
                  <a:srgbClr val="00B050"/>
                </a:solidFill>
              </a:rPr>
              <a:t>bobule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161095" y="4314197"/>
            <a:ext cx="1620957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Mají semena </a:t>
            </a:r>
          </a:p>
          <a:p>
            <a:r>
              <a:rPr lang="cs-CZ" b="1" dirty="0" smtClean="0"/>
              <a:t>v jadřinci.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283506" y="5352321"/>
            <a:ext cx="271099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Mají jen jedno semeno </a:t>
            </a:r>
          </a:p>
          <a:p>
            <a:r>
              <a:rPr lang="cs-CZ" b="1" dirty="0" smtClean="0"/>
              <a:t>v pecce.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273237" y="4027762"/>
            <a:ext cx="239039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Mají mnoho malých </a:t>
            </a:r>
          </a:p>
          <a:p>
            <a:r>
              <a:rPr lang="cs-CZ" b="1" dirty="0" smtClean="0"/>
              <a:t>semínek v dužině.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838912" y="6459537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63" y="68580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052811" y="23368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479998" y="533400"/>
            <a:ext cx="2348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/>
              <a:t>Které ovoce patří </a:t>
            </a:r>
          </a:p>
          <a:p>
            <a:pPr algn="ctr" eaLnBrk="1" hangingPunct="1"/>
            <a:r>
              <a:rPr lang="cs-CZ" sz="2000" b="1" dirty="0" smtClean="0"/>
              <a:t>do peckovic?</a:t>
            </a:r>
            <a:endParaRPr lang="cs-CZ" sz="2000" b="1" dirty="0"/>
          </a:p>
        </p:txBody>
      </p:sp>
      <p:pic>
        <p:nvPicPr>
          <p:cNvPr id="66562" name="Picture 2" descr="Zobrazit podrobnosti">
            <a:hlinkClick r:id="" action="ppaction://noaction">
              <a:snd r:embed="rId4" name="coin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78" y="28575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Zobrazit podrobnosti">
            <a:hlinkClick r:id="" action="ppaction://noaction">
              <a:snd r:embed="rId6" name="cashreg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67" y="410718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Zobrazit podrobnosti">
            <a:hlinkClick r:id="" action="ppaction://noaction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9" y="304799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78" y="5105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0" name="Picture 10" descr="Zobrazit podrobnosti">
            <a:hlinkClick r:id="" action="ppaction://noaction">
              <a:snd r:embed="rId12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96" y="4297679"/>
            <a:ext cx="114617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2" name="Picture 12" descr="Zobrazit podrobnosti">
            <a:hlinkClick r:id="" action="ppaction://noaction">
              <a:snd r:embed="rId1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58" y="569531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4" name="Picture 14" descr="Zobrazit podrobnosti">
            <a:hlinkClick r:id="" action="ppaction://noaction">
              <a:snd r:embed="rId1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18" y="355092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6" name="Picture 16" descr="Zobrazit podrobnosti">
            <a:hlinkClick r:id="" action="ppaction://noaction">
              <a:snd r:embed="rId1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47" y="3352957"/>
            <a:ext cx="1011873" cy="10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8" name="Picture 18" descr="Třešně se stopkou a listem">
            <a:hlinkClick r:id="" action="ppaction://noaction">
              <a:snd r:embed="rId1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70" y="4870766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2" name="Picture 22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89" y="2548253"/>
            <a:ext cx="1002667" cy="10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708786" y="6477754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16998" y="838200"/>
            <a:ext cx="2348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/>
              <a:t>Které ovoce patří </a:t>
            </a:r>
          </a:p>
          <a:p>
            <a:pPr algn="ctr" eaLnBrk="1" hangingPunct="1"/>
            <a:r>
              <a:rPr lang="cs-CZ" sz="2000" b="1" dirty="0" smtClean="0"/>
              <a:t>do malvic?</a:t>
            </a:r>
            <a:endParaRPr lang="cs-CZ" sz="2000" b="1" dirty="0"/>
          </a:p>
        </p:txBody>
      </p:sp>
      <p:pic>
        <p:nvPicPr>
          <p:cNvPr id="6" name="Picture 2" descr="Zobrazit podrobnosti">
            <a:hlinkClick r:id="" action="ppaction://noaction">
              <a:snd r:embed="rId4" name="coin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61" y="323468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obrazit podrobnosti">
            <a:hlinkClick r:id="" action="ppaction://noaction">
              <a:snd r:embed="rId6" name="cashreg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06" y="361188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obrazit podrobnosti">
            <a:hlinkClick r:id="" action="ppaction://noaction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" y="21504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Zobrazit podrobnosti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43" y="5465206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Zobrazit podrobnosti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0792"/>
            <a:ext cx="114617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Zobrazit podrobnosti">
            <a:hlinkClick r:id="" action="ppaction://noaction">
              <a:snd r:embed="rId13" name="bomb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61" y="516794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Zobrazit podrobnosti">
            <a:hlinkClick r:id="" action="ppaction://noaction">
              <a:snd r:embed="rId1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94" y="5169534"/>
            <a:ext cx="1002667" cy="10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Zobrazit podrobnosti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95" y="3747452"/>
            <a:ext cx="1059180" cy="10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Zobrazit podrobnosti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61" y="35144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544677" y="6511667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82389" y="846813"/>
            <a:ext cx="2348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/>
              <a:t>Které ovoce patří </a:t>
            </a:r>
          </a:p>
          <a:p>
            <a:pPr algn="ctr" eaLnBrk="1" hangingPunct="1"/>
            <a:r>
              <a:rPr lang="cs-CZ" sz="2000" b="1" dirty="0" smtClean="0"/>
              <a:t>do bobulí?</a:t>
            </a:r>
            <a:endParaRPr lang="cs-CZ" sz="2000" b="1" dirty="0"/>
          </a:p>
        </p:txBody>
      </p:sp>
      <p:pic>
        <p:nvPicPr>
          <p:cNvPr id="6" name="Picture 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61" y="520319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03106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9" y="304799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Zobrazit podrobnosti">
            <a:hlinkClick r:id="" action="ppaction://noaction">
              <a:snd r:embed="rId8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54" y="359954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Zobrazit podrobnosti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5" y="4732020"/>
            <a:ext cx="114617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Zobrazit podrobnosti">
            <a:hlinkClick r:id="" action="ppaction://noaction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68" y="480684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Zobrazit podrobnosti">
            <a:hlinkClick r:id="" action="ppaction://noaction">
              <a:snd r:embed="rId1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90" y="4666344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Zobrazit podrobnosti">
            <a:hlinkClick r:id="" action="ppaction://noaction">
              <a:snd r:embed="rId16" name="bomb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32" y="2525124"/>
            <a:ext cx="1011873" cy="10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Třešně se stopkou a listem">
            <a:hlinkClick r:id="" action="ppaction://noaction">
              <a:snd r:embed="rId8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3" y="1487486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59" y="2116928"/>
            <a:ext cx="1002667" cy="10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Trs zelených hroznů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61" y="3898796"/>
            <a:ext cx="908049" cy="90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54" y="5305242"/>
            <a:ext cx="670012" cy="6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48190"/>
            <a:ext cx="719205" cy="7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65" y="5684655"/>
            <a:ext cx="855210" cy="85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685154" y="6459537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409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638" y="3505200"/>
            <a:ext cx="9144000" cy="1754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2725" algn="l"/>
              </a:tabLst>
            </a:pPr>
            <a:r>
              <a:rPr lang="cs-CZ" dirty="0"/>
              <a:t>Digitální učební materiál je určen pro </a:t>
            </a:r>
            <a:r>
              <a:rPr lang="cs-CZ" dirty="0" smtClean="0"/>
              <a:t>upevňování </a:t>
            </a:r>
            <a:r>
              <a:rPr lang="cs-CZ" dirty="0"/>
              <a:t>a </a:t>
            </a:r>
            <a:r>
              <a:rPr lang="cs-CZ" dirty="0" smtClean="0"/>
              <a:t>rozšiřování</a:t>
            </a:r>
            <a:r>
              <a:rPr lang="cs-CZ" dirty="0"/>
              <a:t> </a:t>
            </a:r>
            <a:r>
              <a:rPr lang="cs-CZ" dirty="0" smtClean="0"/>
              <a:t>vědomostí 	daného učiva.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  <a:tabLst>
                <a:tab pos="212725" algn="l"/>
              </a:tabLst>
            </a:pPr>
            <a:r>
              <a:rPr lang="cs-CZ" dirty="0" smtClean="0"/>
              <a:t>Je </a:t>
            </a:r>
            <a:r>
              <a:rPr lang="cs-CZ" dirty="0"/>
              <a:t>určen pro </a:t>
            </a:r>
            <a:r>
              <a:rPr lang="cs-CZ"/>
              <a:t>předmět </a:t>
            </a:r>
            <a:r>
              <a:rPr lang="cs-CZ" smtClean="0"/>
              <a:t>přírodověda </a:t>
            </a:r>
            <a:r>
              <a:rPr lang="cs-CZ" dirty="0" smtClean="0"/>
              <a:t>4. ročník.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  <a:tabLst>
                <a:tab pos="212725" algn="l"/>
              </a:tabLst>
            </a:pPr>
            <a:r>
              <a:rPr lang="cs-CZ" dirty="0"/>
              <a:t>Tento materiál </a:t>
            </a:r>
            <a:r>
              <a:rPr lang="cs-CZ" dirty="0" smtClean="0"/>
              <a:t>vznikl ze zápisů autora </a:t>
            </a:r>
            <a:r>
              <a:rPr lang="cs-CZ" dirty="0"/>
              <a:t>jako doplňující materiál k učebnici</a:t>
            </a:r>
            <a:r>
              <a:rPr lang="cs-CZ" dirty="0" smtClean="0"/>
              <a:t>:   	Mgr. Věra Štiková, </a:t>
            </a:r>
            <a:r>
              <a:rPr lang="cs-CZ" i="1" dirty="0"/>
              <a:t>Přírodověda 4</a:t>
            </a:r>
            <a:r>
              <a:rPr lang="cs-CZ" dirty="0"/>
              <a:t>. Brno: NOVÁ ŠKOLA, s.r.o., 2003. </a:t>
            </a:r>
            <a:r>
              <a:rPr lang="cs-CZ" dirty="0" smtClean="0"/>
              <a:t>	ISBN </a:t>
            </a:r>
            <a:r>
              <a:rPr lang="cs-CZ" dirty="0"/>
              <a:t>80-7289-052-2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04" y="1008967"/>
            <a:ext cx="2978502" cy="3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27122" y="477310"/>
            <a:ext cx="4426620" cy="29892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571999" y="1019102"/>
            <a:ext cx="41301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3. úkol:</a:t>
            </a:r>
          </a:p>
          <a:p>
            <a:pPr algn="ctr" eaLnBrk="1" hangingPunct="1"/>
            <a:r>
              <a:rPr lang="cs-CZ" b="1" dirty="0" smtClean="0"/>
              <a:t>Vytvoř si do sešitu přehlednou </a:t>
            </a:r>
          </a:p>
          <a:p>
            <a:pPr algn="ctr" eaLnBrk="1" hangingPunct="1"/>
            <a:r>
              <a:rPr lang="cs-CZ" b="1" dirty="0" smtClean="0"/>
              <a:t>tabulku – druhy ovoce – a ke každé </a:t>
            </a:r>
          </a:p>
          <a:p>
            <a:pPr algn="ctr" eaLnBrk="1" hangingPunct="1"/>
            <a:r>
              <a:rPr lang="cs-CZ" b="1" dirty="0" smtClean="0"/>
              <a:t>skupině napiš nejméně </a:t>
            </a:r>
          </a:p>
          <a:p>
            <a:pPr algn="ctr" eaLnBrk="1" hangingPunct="1"/>
            <a:r>
              <a:rPr lang="cs-CZ" b="1" dirty="0" smtClean="0"/>
              <a:t>3 představitele.</a:t>
            </a:r>
            <a:endParaRPr lang="cs-CZ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059722"/>
              </p:ext>
            </p:extLst>
          </p:nvPr>
        </p:nvGraphicFramePr>
        <p:xfrm>
          <a:off x="4456299" y="4996497"/>
          <a:ext cx="3849501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3167"/>
                <a:gridCol w="1283167"/>
                <a:gridCol w="1283167"/>
              </a:tblGrid>
              <a:tr h="26614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Peckovice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Malvice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Bobule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45"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45">
                <a:tc>
                  <a:txBody>
                    <a:bodyPr/>
                    <a:lstStyle/>
                    <a:p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45">
                <a:tc>
                  <a:txBody>
                    <a:bodyPr/>
                    <a:lstStyle/>
                    <a:p>
                      <a:r>
                        <a:rPr lang="cs-CZ" dirty="0" smtClean="0"/>
                        <a:t>3.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8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46" y="859516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20453311" flipH="1">
            <a:off x="148302" y="244413"/>
            <a:ext cx="3428308" cy="1971190"/>
          </a:xfrm>
          <a:prstGeom prst="cloudCallout">
            <a:avLst>
              <a:gd name="adj1" fmla="val -43694"/>
              <a:gd name="adj2" fmla="val 705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0217" y="596835"/>
            <a:ext cx="29459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Hurá, další vitamíny. A je </a:t>
            </a:r>
          </a:p>
          <a:p>
            <a:pPr algn="ctr" eaLnBrk="1" hangingPunct="1"/>
            <a:r>
              <a:rPr lang="cs-CZ" b="1" dirty="0" smtClean="0"/>
              <a:t>tu na řadě </a:t>
            </a:r>
            <a:r>
              <a:rPr lang="cs-CZ" b="1" u="sng" dirty="0" smtClean="0"/>
              <a:t>zelenina. </a:t>
            </a:r>
            <a:r>
              <a:rPr lang="cs-CZ" b="1" dirty="0" smtClean="0"/>
              <a:t>Kdo </a:t>
            </a:r>
          </a:p>
          <a:p>
            <a:pPr algn="ctr" eaLnBrk="1" hangingPunct="1"/>
            <a:r>
              <a:rPr lang="cs-CZ" b="1" dirty="0" smtClean="0"/>
              <a:t>má rád zeleninu?</a:t>
            </a:r>
          </a:p>
        </p:txBody>
      </p:sp>
      <p:sp>
        <p:nvSpPr>
          <p:cNvPr id="6" name="Obláček 5"/>
          <p:cNvSpPr/>
          <p:nvPr/>
        </p:nvSpPr>
        <p:spPr>
          <a:xfrm rot="1262664">
            <a:off x="5517314" y="202857"/>
            <a:ext cx="3727405" cy="2449187"/>
          </a:xfrm>
          <a:prstGeom prst="cloudCallout">
            <a:avLst>
              <a:gd name="adj1" fmla="val -26768"/>
              <a:gd name="adj2" fmla="val 719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755789" y="769108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 víte, podle čeho ji dělíme?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89106" y="1230773"/>
            <a:ext cx="323678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Podle toho, pro kterou část </a:t>
            </a:r>
          </a:p>
          <a:p>
            <a:pPr algn="ctr"/>
            <a:r>
              <a:rPr lang="cs-CZ" b="1" dirty="0" smtClean="0"/>
              <a:t>zeleninu pěstujeme.</a:t>
            </a:r>
            <a:endParaRPr lang="cs-CZ" b="1" dirty="0"/>
          </a:p>
        </p:txBody>
      </p:sp>
      <p:pic>
        <p:nvPicPr>
          <p:cNvPr id="1026" name="Picture 2" descr="mrkev,plody,potraviny,zelenin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04" y="5233145"/>
            <a:ext cx="1200711" cy="120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razit podrobnost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69" y="471790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brazit podrobnost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94" y="5321468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obrazit podrobnost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69" y="359809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obrazit podrobnost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91" y="50977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obrazit podrobnost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28" y="3940997"/>
            <a:ext cx="1010211" cy="10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obrazit podrobnost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34837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obrazit podrobnost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17" y="3640847"/>
            <a:ext cx="828898" cy="8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08966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540392" y="390830"/>
            <a:ext cx="3496977" cy="220422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969301" y="1008966"/>
            <a:ext cx="30444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Kterou listovou zeleninu </a:t>
            </a:r>
          </a:p>
          <a:p>
            <a:pPr algn="ctr" eaLnBrk="1" hangingPunct="1"/>
            <a:r>
              <a:rPr lang="cs-CZ" b="1" dirty="0" smtClean="0"/>
              <a:t>máme v létě na zahrádce?</a:t>
            </a:r>
          </a:p>
          <a:p>
            <a:pPr algn="ctr" eaLnBrk="1" hangingPunct="1"/>
            <a:r>
              <a:rPr lang="cs-CZ" b="1" dirty="0" smtClean="0"/>
              <a:t>2x</a:t>
            </a:r>
            <a:endParaRPr lang="cs-CZ" b="1" dirty="0"/>
          </a:p>
        </p:txBody>
      </p:sp>
      <p:pic>
        <p:nvPicPr>
          <p:cNvPr id="2050" name="Picture 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469392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razit podrobnosti">
            <a:hlinkClick r:id="" action="ppaction://noaction">
              <a:snd r:embed="rId6" name="typ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63" y="5364114"/>
            <a:ext cx="1063085" cy="10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63" y="3850852"/>
            <a:ext cx="944880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obrazit podrobnosti">
            <a:hlinkClick r:id="" action="ppaction://noaction">
              <a:snd r:embed="rId6" name="typ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305938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14" y="5608320"/>
            <a:ext cx="705411" cy="70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rkev,plody,potraviny,zelenina">
            <a:hlinkClick r:id="" action="ppaction://noaction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04" y="3026211"/>
            <a:ext cx="1200711" cy="120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Zobrazit podrobnosti">
            <a:hlinkClick r:id="" action="ppaction://noaction">
              <a:snd r:embed="rId1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467645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Zobrazit podrobnosti">
            <a:hlinkClick r:id="" action="ppaction://noaction">
              <a:snd r:embed="rId16" name="push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80" y="4236417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18326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Zobrazit podrobnosti">
            <a:hlinkClick r:id="" action="ppaction://noaction">
              <a:snd r:embed="rId19" name="hammer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15693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Zobrazit podrobnosti">
            <a:hlinkClick r:id="" action="ppaction://noaction">
              <a:snd r:embed="rId21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03" y="4545588"/>
            <a:ext cx="828898" cy="8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Zobrazit podrobnosti">
            <a:hlinkClick r:id="" action="ppaction://noaction">
              <a:snd r:embed="rId23" name="bomb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89" y="5801311"/>
            <a:ext cx="627380" cy="6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česnek,jídlo,produkce,zelenina">
            <a:hlinkClick r:id="" action="ppaction://noaction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11" y="3240362"/>
            <a:ext cx="878467" cy="8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Zobrazit podrobnosti">
            <a:hlinkClick r:id="" action="ppaction://noaction">
              <a:snd r:embed="rId26" name="camera.wav"/>
            </a:hlinkClick>
          </p:cNvPr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EFFF8"/>
              </a:clrFrom>
              <a:clrTo>
                <a:srgbClr val="FE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0" y="2284959"/>
            <a:ext cx="643255" cy="6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Zobrazit podrobnosti">
            <a:hlinkClick r:id="" action="ppaction://noaction">
              <a:snd r:embed="rId1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66" y="1008966"/>
            <a:ext cx="778827" cy="7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Červená a zelená paprika">
            <a:hlinkClick r:id="" action="ppaction://noaction">
              <a:snd r:embed="rId21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36" y="2266574"/>
            <a:ext cx="792807" cy="79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677744" y="6496427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pic>
        <p:nvPicPr>
          <p:cNvPr id="3074" name="Picture 2" descr="Červená a zelená paprika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648200" y="816650"/>
            <a:ext cx="2557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Kterou plodovou </a:t>
            </a:r>
          </a:p>
          <a:p>
            <a:pPr algn="ctr" eaLnBrk="1" hangingPunct="1"/>
            <a:r>
              <a:rPr lang="cs-CZ" b="1" dirty="0" smtClean="0"/>
              <a:t>zeleninu máme v létě </a:t>
            </a:r>
          </a:p>
          <a:p>
            <a:pPr algn="ctr" eaLnBrk="1" hangingPunct="1"/>
            <a:r>
              <a:rPr lang="cs-CZ" b="1" dirty="0" smtClean="0"/>
              <a:t>na zahrádce?</a:t>
            </a:r>
          </a:p>
          <a:p>
            <a:pPr algn="ctr" eaLnBrk="1" hangingPunct="1"/>
            <a:r>
              <a:rPr lang="cs-CZ" b="1" dirty="0" smtClean="0"/>
              <a:t>6x</a:t>
            </a:r>
            <a:endParaRPr lang="cs-CZ" b="1" dirty="0"/>
          </a:p>
        </p:txBody>
      </p:sp>
      <p:pic>
        <p:nvPicPr>
          <p:cNvPr id="8" name="Picture 4" descr="Zobrazit podrobnosti">
            <a:hlinkClick r:id="" action="ppaction://noaction">
              <a:snd r:embed="rId6" name="typ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63" y="5364114"/>
            <a:ext cx="1063085" cy="10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obrazit podrobnosti">
            <a:hlinkClick r:id="" action="ppaction://noaction">
              <a:snd r:embed="rId8" name="cashreg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88" y="5561597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obrazit podrobnosti">
            <a:hlinkClick r:id="" action="ppaction://noaction">
              <a:snd r:embed="rId10" name="push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04" y="3906371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4953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Zobrazit podrobnosti">
            <a:hlinkClick r:id="" action="ppaction://noaction">
              <a:snd r:embed="rId13" name="hammer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348443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Zobrazit podrobnosti">
            <a:hlinkClick r:id="" action="ppaction://noaction">
              <a:snd r:embed="rId15" name="bomb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371" y="5705107"/>
            <a:ext cx="627380" cy="6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Zobrazit podrobnosti">
            <a:hlinkClick r:id="" action="ppaction://noaction">
              <a:snd r:embed="rId17" name="camera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FF8"/>
              </a:clrFrom>
              <a:clrTo>
                <a:srgbClr val="FE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16" y="4531673"/>
            <a:ext cx="643255" cy="6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65" y="2602887"/>
            <a:ext cx="778827" cy="7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razit podrobnosti">
            <a:hlinkClick r:id="" action="ppaction://noaction">
              <a:snd r:embed="rId6" name="typ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" y="263522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brazit podrobnosti">
            <a:hlinkClick r:id="" action="ppaction://noaction">
              <a:snd r:embed="rId21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05" y="3881275"/>
            <a:ext cx="750495" cy="7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obrazit podrobnosti">
            <a:hlinkClick r:id="" action="ppaction://noaction">
              <a:snd r:embed="rId23" name="chimes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95" y="3168844"/>
            <a:ext cx="631190" cy="6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rkev,plody,potraviny,zelenina">
            <a:hlinkClick r:id="" action="ppaction://noaction">
              <a:snd r:embed="rId23" name="chimes.wav"/>
            </a:hlinkClick>
          </p:cNvPr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4" y="1139624"/>
            <a:ext cx="1200711" cy="120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česnek,jídlo,produkce,zelenina">
            <a:hlinkClick r:id="" action="ppaction://noaction">
              <a:snd r:embed="rId23" name="chimes.wav"/>
            </a:hlinkClick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88" y="3110389"/>
            <a:ext cx="878467" cy="8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05" y="4418438"/>
            <a:ext cx="1066959" cy="10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56" y="1332130"/>
            <a:ext cx="828898" cy="8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9" y="578541"/>
            <a:ext cx="753589" cy="7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6559541" y="6509911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48200" y="816650"/>
            <a:ext cx="2557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Kterou kořenovou </a:t>
            </a:r>
          </a:p>
          <a:p>
            <a:pPr algn="ctr" eaLnBrk="1" hangingPunct="1"/>
            <a:r>
              <a:rPr lang="cs-CZ" b="1" dirty="0" smtClean="0"/>
              <a:t>zeleninu máme v létě </a:t>
            </a:r>
          </a:p>
          <a:p>
            <a:pPr algn="ctr" eaLnBrk="1" hangingPunct="1"/>
            <a:r>
              <a:rPr lang="cs-CZ" b="1" dirty="0" smtClean="0"/>
              <a:t>na zahrádce?</a:t>
            </a:r>
          </a:p>
          <a:p>
            <a:pPr algn="ctr" eaLnBrk="1" hangingPunct="1"/>
            <a:r>
              <a:rPr lang="cs-CZ" b="1" dirty="0" smtClean="0"/>
              <a:t>7x</a:t>
            </a:r>
            <a:endParaRPr lang="cs-CZ" b="1" dirty="0"/>
          </a:p>
        </p:txBody>
      </p:sp>
      <p:pic>
        <p:nvPicPr>
          <p:cNvPr id="7170" name="Picture 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6" y="3581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rkev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21" y="5105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79" y="5334079"/>
            <a:ext cx="685642" cy="6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76" y="2819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Červená a zelená paprika">
            <a:hlinkClick r:id="" action="ppaction://noaction">
              <a:snd r:embed="rId9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8348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Zobrazit podrobnosti">
            <a:hlinkClick r:id="" action="ppaction://noaction">
              <a:snd r:embed="rId11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27" y="5561012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Zobrazit podrobnosti">
            <a:hlinkClick r:id="" action="ppaction://noaction">
              <a:snd r:embed="rId13" name="hammer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01" y="57454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Zobrazit podrobnosti">
            <a:hlinkClick r:id="" action="ppaction://noaction">
              <a:snd r:embed="rId15" name="coin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65" y="3793173"/>
            <a:ext cx="778827" cy="7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Zobrazit podrobnosti">
            <a:hlinkClick r:id="" action="ppaction://noaction">
              <a:snd r:embed="rId17" name="chimes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rkev,plody,potraviny,zelenina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44" y="2443786"/>
            <a:ext cx="1200711" cy="120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Zobrazit podrobnosti">
            <a:hlinkClick r:id="" action="ppaction://noaction">
              <a:snd r:embed="rId20" name="typ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6" y="1447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Zobrazit podrobnosti">
            <a:hlinkClick r:id="" action="ppaction://noaction">
              <a:snd r:embed="rId9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56" y="465896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Zobrazit podrobnosti">
            <a:hlinkClick r:id="" action="ppaction://noaction">
              <a:snd r:embed="rId2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78" y="3206812"/>
            <a:ext cx="828898" cy="8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Zobrazit podrobnosti">
            <a:hlinkClick r:id="" action="ppaction://noaction">
              <a:snd r:embed="rId20" name="typ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01" y="3733721"/>
            <a:ext cx="1063085" cy="10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Zobrazit podrobnosti">
            <a:hlinkClick r:id="" action="ppaction://noaction">
              <a:snd r:embed="rId9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4194142"/>
            <a:ext cx="1066959" cy="10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65" y="1447800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04" y="2819034"/>
            <a:ext cx="793452" cy="79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6574573" y="6477754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48200" y="816650"/>
            <a:ext cx="2557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Kterou luskovou </a:t>
            </a:r>
          </a:p>
          <a:p>
            <a:pPr algn="ctr" eaLnBrk="1" hangingPunct="1"/>
            <a:r>
              <a:rPr lang="cs-CZ" b="1" dirty="0" smtClean="0"/>
              <a:t>zeleninu máme v létě </a:t>
            </a:r>
          </a:p>
          <a:p>
            <a:pPr algn="ctr" eaLnBrk="1" hangingPunct="1"/>
            <a:r>
              <a:rPr lang="cs-CZ" b="1" dirty="0" smtClean="0"/>
              <a:t>na zahrádce?</a:t>
            </a:r>
          </a:p>
          <a:p>
            <a:pPr algn="ctr" eaLnBrk="1" hangingPunct="1"/>
            <a:r>
              <a:rPr lang="cs-CZ" b="1" dirty="0" smtClean="0"/>
              <a:t>4x</a:t>
            </a:r>
            <a:endParaRPr lang="cs-CZ" b="1" dirty="0"/>
          </a:p>
        </p:txBody>
      </p:sp>
      <p:pic>
        <p:nvPicPr>
          <p:cNvPr id="6" name="Picture 4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369755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2" y="206422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35" y="5657327"/>
            <a:ext cx="750495" cy="7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46605"/>
            <a:ext cx="631190" cy="6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obrazit podrobnosti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12" y="330708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rkev">
            <a:hlinkClick r:id="" action="ppaction://noaction">
              <a:snd r:embed="rId11" name="camera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21" y="5105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Červená a zelená paprika">
            <a:hlinkClick r:id="" action="ppaction://noaction">
              <a:snd r:embed="rId1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597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Zobrazit podrobnosti">
            <a:hlinkClick r:id="" action="ppaction://noaction">
              <a:snd r:embed="rId1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53" y="440772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Zobrazit podrobnosti">
            <a:hlinkClick r:id="" action="ppaction://noaction">
              <a:snd r:embed="rId17" name="hammer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2" y="52006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Zobrazit podrobnosti">
            <a:hlinkClick r:id="" action="ppaction://noaction">
              <a:snd r:embed="rId19" name="typ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15" y="3697557"/>
            <a:ext cx="1063085" cy="10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Zobrazit podrobnosti">
            <a:hlinkClick r:id="" action="ppaction://noaction">
              <a:snd r:embed="rId1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06" y="495795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Zobrazit podrobnosti">
            <a:hlinkClick r:id="" action="ppaction://noaction">
              <a:snd r:embed="rId11" name="camera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EFFF8"/>
              </a:clrFrom>
              <a:clrTo>
                <a:srgbClr val="FE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40" y="5279073"/>
            <a:ext cx="969327" cy="96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česnek,jídlo,produkce,zelenina">
            <a:hlinkClick r:id="" action="ppaction://noaction">
              <a:snd r:embed="rId23" name="chimes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70" y="4034664"/>
            <a:ext cx="878467" cy="8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Zobrazit podrobnosti">
            <a:hlinkClick r:id="" action="ppaction://noaction">
              <a:snd r:embed="rId1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35" y="2362200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613465" y="6477754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0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48200" y="816650"/>
            <a:ext cx="2557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Kterou cibulovou </a:t>
            </a:r>
          </a:p>
          <a:p>
            <a:pPr algn="ctr" eaLnBrk="1" hangingPunct="1"/>
            <a:r>
              <a:rPr lang="cs-CZ" b="1" dirty="0" smtClean="0"/>
              <a:t>zeleninu máme v létě </a:t>
            </a:r>
          </a:p>
          <a:p>
            <a:pPr algn="ctr" eaLnBrk="1" hangingPunct="1"/>
            <a:r>
              <a:rPr lang="cs-CZ" b="1" dirty="0" smtClean="0"/>
              <a:t>na zahrádce?</a:t>
            </a:r>
          </a:p>
          <a:p>
            <a:pPr algn="ctr" eaLnBrk="1" hangingPunct="1"/>
            <a:r>
              <a:rPr lang="cs-CZ" b="1" dirty="0" smtClean="0"/>
              <a:t>4x</a:t>
            </a:r>
            <a:endParaRPr lang="cs-CZ" b="1" dirty="0"/>
          </a:p>
        </p:txBody>
      </p:sp>
      <p:pic>
        <p:nvPicPr>
          <p:cNvPr id="6" name="Picture 14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80" y="45478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česnek,jídlo,produkce,zelenina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21" y="4355179"/>
            <a:ext cx="878467" cy="8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16" y="5233646"/>
            <a:ext cx="1068387" cy="10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622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Zobrazit podrobnosti">
            <a:hlinkClick r:id="" action="ppaction://noaction">
              <a:snd r:embed="rId9" name="bomb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0" y="3695771"/>
            <a:ext cx="753589" cy="7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obrazit podrobnosti">
            <a:hlinkClick r:id="" action="ppaction://noaction">
              <a:snd r:embed="rId11" name="chimes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0838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Zobrazit podrobnosti">
            <a:hlinkClick r:id="" action="ppaction://noaction">
              <a:snd r:embed="rId13" name="typ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7" y="5027838"/>
            <a:ext cx="685642" cy="6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Zobrazit podrobnosti">
            <a:hlinkClick r:id="" action="ppaction://noaction">
              <a:snd r:embed="rId13" name="typ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4753"/>
            <a:ext cx="1063085" cy="10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Zobrazit podrobnosti">
            <a:hlinkClick r:id="" action="ppaction://noaction">
              <a:snd r:embed="rId16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85" y="2033729"/>
            <a:ext cx="1066959" cy="10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Zobrazit podrobnosti">
            <a:hlinkClick r:id="" action="ppaction://noaction">
              <a:snd r:embed="rId18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319932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Zobrazit podrobnosti">
            <a:hlinkClick r:id="" action="ppaction://noaction">
              <a:snd r:embed="rId20" name="push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58" y="3233986"/>
            <a:ext cx="631190" cy="6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Zobrazit podrobnosti">
            <a:hlinkClick r:id="" action="ppaction://noaction">
              <a:snd r:embed="rId16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88" y="3395718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654911" y="6435348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48200" y="816650"/>
            <a:ext cx="2557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Kterou košťálovou </a:t>
            </a:r>
          </a:p>
          <a:p>
            <a:pPr algn="ctr" eaLnBrk="1" hangingPunct="1"/>
            <a:r>
              <a:rPr lang="cs-CZ" b="1" dirty="0" smtClean="0"/>
              <a:t>zeleninu máme v létě </a:t>
            </a:r>
          </a:p>
          <a:p>
            <a:pPr algn="ctr" eaLnBrk="1" hangingPunct="1"/>
            <a:r>
              <a:rPr lang="cs-CZ" b="1" dirty="0" smtClean="0"/>
              <a:t>na zahrádce?</a:t>
            </a:r>
          </a:p>
          <a:p>
            <a:pPr algn="ctr" eaLnBrk="1" hangingPunct="1"/>
            <a:r>
              <a:rPr lang="cs-CZ" b="1" dirty="0" smtClean="0"/>
              <a:t>5x</a:t>
            </a:r>
            <a:endParaRPr lang="cs-CZ" b="1" dirty="0"/>
          </a:p>
        </p:txBody>
      </p:sp>
      <p:pic>
        <p:nvPicPr>
          <p:cNvPr id="4098" name="Picture 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4987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52" y="4949581"/>
            <a:ext cx="1134894" cy="113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8" y="2606588"/>
            <a:ext cx="1454290" cy="14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64" y="32836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3938">
            <a:off x="4133867" y="5200836"/>
            <a:ext cx="1044369" cy="10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48" y="1629828"/>
            <a:ext cx="793452" cy="79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Zobrazit podrobnosti">
            <a:hlinkClick r:id="" action="ppaction://noaction">
              <a:snd r:embed="rId12" name="camera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547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Zobrazit podrobnosti">
            <a:hlinkClick r:id="" action="ppaction://noaction">
              <a:snd r:embed="rId14" name="hammer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047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8" y="4816316"/>
            <a:ext cx="1066959" cy="10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390" y="3781032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Zobrazit podrobnosti">
            <a:hlinkClick r:id="" action="ppaction://noaction">
              <a:snd r:embed="rId18" name="coin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343503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Zobrazit podrobnosti">
            <a:hlinkClick r:id="" action="ppaction://noaction">
              <a:snd r:embed="rId18" name="coin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11" y="4140274"/>
            <a:ext cx="778827" cy="7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6532798" y="6477753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5612"/>
            <a:ext cx="2979906" cy="318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áček 2"/>
          <p:cNvSpPr/>
          <p:nvPr/>
        </p:nvSpPr>
        <p:spPr>
          <a:xfrm rot="705433">
            <a:off x="3680347" y="387559"/>
            <a:ext cx="4395568" cy="2840049"/>
          </a:xfrm>
          <a:prstGeom prst="cloudCallout">
            <a:avLst>
              <a:gd name="adj1" fmla="val -39177"/>
              <a:gd name="adj2" fmla="val 656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125531" y="893577"/>
            <a:ext cx="350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>
                <a:solidFill>
                  <a:srgbClr val="FF0000"/>
                </a:solidFill>
              </a:rPr>
              <a:t>4</a:t>
            </a:r>
            <a:r>
              <a:rPr lang="cs-CZ" b="1" dirty="0" smtClean="0">
                <a:solidFill>
                  <a:srgbClr val="FF0000"/>
                </a:solidFill>
              </a:rPr>
              <a:t>. úkol:</a:t>
            </a:r>
          </a:p>
          <a:p>
            <a:pPr algn="ctr" eaLnBrk="1" hangingPunct="1"/>
            <a:r>
              <a:rPr lang="cs-CZ" b="1" dirty="0" smtClean="0"/>
              <a:t>Vytvoř si do sešitu přehlednou tabulku – druhy zeleniny – a ke každé skupině napiš aspoň dva představitele.</a:t>
            </a:r>
            <a:endParaRPr lang="cs-CZ" b="1" dirty="0"/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64162"/>
              </p:ext>
            </p:extLst>
          </p:nvPr>
        </p:nvGraphicFramePr>
        <p:xfrm>
          <a:off x="1713000" y="4495801"/>
          <a:ext cx="7126200" cy="1310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4868"/>
                <a:gridCol w="1096116"/>
                <a:gridCol w="1096116"/>
                <a:gridCol w="1023044"/>
                <a:gridCol w="949968"/>
                <a:gridCol w="1023044"/>
                <a:gridCol w="1023044"/>
              </a:tblGrid>
              <a:tr h="22859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zelenina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Listová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Plodová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Kořenová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Lusková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Cibulová </a:t>
                      </a:r>
                    </a:p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Košťálová</a:t>
                      </a:r>
                    </a:p>
                    <a:p>
                      <a:pPr algn="ctr"/>
                      <a:endParaRPr lang="cs-CZ" sz="1600" dirty="0"/>
                    </a:p>
                  </a:txBody>
                  <a:tcPr/>
                </a:tc>
              </a:tr>
              <a:tr h="35821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821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5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ovéPole 2"/>
          <p:cNvSpPr txBox="1">
            <a:spLocks noChangeArrowheads="1"/>
          </p:cNvSpPr>
          <p:nvPr/>
        </p:nvSpPr>
        <p:spPr bwMode="auto">
          <a:xfrm>
            <a:off x="963612" y="256540"/>
            <a:ext cx="159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600" b="1" dirty="0"/>
              <a:t>Zdroje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1000" y="922279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Anime</a:t>
            </a:r>
            <a:r>
              <a:rPr lang="cs-CZ" sz="1400" dirty="0"/>
              <a:t> Boy </a:t>
            </a:r>
            <a:r>
              <a:rPr lang="cs-CZ" sz="1400" dirty="0" err="1"/>
              <a:t>clip</a:t>
            </a:r>
            <a:r>
              <a:rPr lang="cs-CZ" sz="1400" dirty="0"/>
              <a:t> art. </a:t>
            </a:r>
            <a:r>
              <a:rPr lang="cs-CZ" sz="1400" i="1" dirty="0"/>
              <a:t>Www.Clker.com</a:t>
            </a:r>
            <a:r>
              <a:rPr lang="cs-CZ" sz="1400" dirty="0"/>
              <a:t> [online]. 2007 [cit. 2013-01-20]. Dostupné z: http://www.clker.com/clipart-15359.html</a:t>
            </a:r>
          </a:p>
        </p:txBody>
      </p:sp>
      <p:sp>
        <p:nvSpPr>
          <p:cNvPr id="3" name="Obdélník 2"/>
          <p:cNvSpPr/>
          <p:nvPr/>
        </p:nvSpPr>
        <p:spPr>
          <a:xfrm>
            <a:off x="381000" y="1445499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Fagus</a:t>
            </a:r>
            <a:r>
              <a:rPr lang="cs-CZ" sz="1400" dirty="0"/>
              <a:t> sylvatica0.jpg.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http://cs.wikipedia.org/wiki/Soubor:Illustration_Fagus_sylvatica0.jpg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2184163"/>
            <a:ext cx="85801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Quercus</a:t>
            </a:r>
            <a:r>
              <a:rPr lang="cs-CZ" sz="1400" dirty="0"/>
              <a:t> robur0.jpg.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http://cs.wikipedia.org/wiki/Soubor:Illustration_Quercus_robur0.jp</a:t>
            </a:r>
            <a:r>
              <a:rPr lang="cs-CZ" dirty="0"/>
              <a:t>g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1000" y="2987558"/>
            <a:ext cx="8580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Soubor:Quercus</a:t>
            </a:r>
            <a:r>
              <a:rPr lang="cs-CZ" sz="1400" dirty="0"/>
              <a:t> </a:t>
            </a:r>
            <a:r>
              <a:rPr lang="cs-CZ" sz="1400" dirty="0" err="1"/>
              <a:t>petraea</a:t>
            </a:r>
            <a:r>
              <a:rPr lang="cs-CZ" sz="1400" dirty="0"/>
              <a:t> - Köhler–s Medizinal-Pflanzen-118.jpg.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http://cs.wikipedia.org/wiki/Soubor:Quercus_petraea_-_K%C3%B6hler%E2%80%93s_Medizinal-Pflanzen-118.jpg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1000" y="3941665"/>
            <a:ext cx="8275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Aesculus</a:t>
            </a:r>
            <a:r>
              <a:rPr lang="cs-CZ" sz="1400" dirty="0"/>
              <a:t> hippocastanum0.jpg.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http://cs.wikipedia.org/wiki/Soubor:Illustration_Aesculus_hippocastanum0.jpg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000" y="4680329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Fraxinus</a:t>
            </a:r>
            <a:r>
              <a:rPr lang="cs-CZ" sz="1400" dirty="0"/>
              <a:t> excelsior0.jpg.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http://cs.wikipedia.org/wiki/Soubor:Illustration_Fraxinus_excelsior0.jpg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05000"/>
            <a:ext cx="2667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áček 2"/>
          <p:cNvSpPr/>
          <p:nvPr/>
        </p:nvSpPr>
        <p:spPr>
          <a:xfrm rot="313931">
            <a:off x="3319463" y="803275"/>
            <a:ext cx="5330825" cy="28495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124" name="TextovéPole 3"/>
          <p:cNvSpPr txBox="1">
            <a:spLocks noChangeArrowheads="1"/>
          </p:cNvSpPr>
          <p:nvPr/>
        </p:nvSpPr>
        <p:spPr bwMode="auto">
          <a:xfrm>
            <a:off x="3551238" y="1470025"/>
            <a:ext cx="4643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/>
              <a:t>Ahoj,</a:t>
            </a:r>
          </a:p>
          <a:p>
            <a:pPr algn="ctr" eaLnBrk="1" hangingPunct="1"/>
            <a:r>
              <a:rPr lang="cs-CZ" sz="2400" b="1"/>
              <a:t> jsem Honzík a budu vás provázet přírodou </a:t>
            </a:r>
          </a:p>
          <a:p>
            <a:pPr algn="ctr" eaLnBrk="1" hangingPunct="1"/>
            <a:r>
              <a:rPr lang="cs-CZ" sz="2400" b="1"/>
              <a:t> v létě a v zimě. </a:t>
            </a:r>
          </a:p>
        </p:txBody>
      </p:sp>
      <p:pic>
        <p:nvPicPr>
          <p:cNvPr id="5125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33400" y="762000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Soubor:Acer</a:t>
            </a:r>
            <a:r>
              <a:rPr lang="cs-CZ" sz="1400" dirty="0"/>
              <a:t> </a:t>
            </a:r>
            <a:r>
              <a:rPr lang="cs-CZ" sz="1400" dirty="0" err="1"/>
              <a:t>pseudoplatanus</a:t>
            </a:r>
            <a:r>
              <a:rPr lang="cs-CZ" sz="1400" dirty="0"/>
              <a:t> MHNT.BOT.2004.0.461.jpg.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http://cs.wikipedia.org/wiki/Soubor:Acer_pseudoplatanus_MHNT.BOT.2004.0.461.jpg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3400" y="1500664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Betula</a:t>
            </a:r>
            <a:r>
              <a:rPr lang="cs-CZ" sz="1400" dirty="0"/>
              <a:t> pendula0.jpg.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http://cs.wikipedia.org/wiki/Soubor:Illustration_Betula_pendula0.jpg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3400" y="2413338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Soubor:Atropa</a:t>
            </a:r>
            <a:r>
              <a:rPr lang="en-US" sz="1400" dirty="0"/>
              <a:t> bella-donna0.jpg. In: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2001- [cit. 2013-01-20]. </a:t>
            </a:r>
            <a:r>
              <a:rPr lang="en-US" sz="1400" dirty="0" err="1"/>
              <a:t>Dostupné</a:t>
            </a:r>
            <a:r>
              <a:rPr lang="en-US" sz="1400" dirty="0"/>
              <a:t> z: http://cs.wikipedia.org/wiki/Soubor:Atropa_bella-donna0.jpg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3400" y="3260469"/>
            <a:ext cx="2619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 smtClean="0"/>
              <a:t>Klipart:office.microsoft.com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638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16589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5708650" y="33338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965825" y="695325"/>
            <a:ext cx="27622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se tomuto dni říká?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6203950" y="1239838"/>
            <a:ext cx="2286000" cy="4619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/>
              <a:t>letní slunovrat</a:t>
            </a:r>
          </a:p>
        </p:txBody>
      </p:sp>
      <p:sp>
        <p:nvSpPr>
          <p:cNvPr id="10" name="Obláček 9"/>
          <p:cNvSpPr/>
          <p:nvPr/>
        </p:nvSpPr>
        <p:spPr>
          <a:xfrm rot="12687501">
            <a:off x="663575" y="3449638"/>
            <a:ext cx="3560763" cy="23320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Obláček 10"/>
          <p:cNvSpPr/>
          <p:nvPr/>
        </p:nvSpPr>
        <p:spPr>
          <a:xfrm rot="9207780" flipH="1">
            <a:off x="5634038" y="3629025"/>
            <a:ext cx="3425825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2" name="Obláček 11"/>
          <p:cNvSpPr/>
          <p:nvPr/>
        </p:nvSpPr>
        <p:spPr>
          <a:xfrm rot="20957633" flipH="1">
            <a:off x="503238" y="46038"/>
            <a:ext cx="3421062" cy="23320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438275" y="1277938"/>
            <a:ext cx="1692275" cy="4619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/>
              <a:t>21. června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55700" y="695325"/>
            <a:ext cx="2005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 začíná léto?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155700" y="3887788"/>
            <a:ext cx="19669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znamená?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200627" y="4456589"/>
            <a:ext cx="2430462" cy="64611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Je nejdelší </a:t>
            </a:r>
            <a:r>
              <a:rPr lang="cs-CZ" b="1" dirty="0" smtClean="0"/>
              <a:t>den</a:t>
            </a:r>
            <a:endParaRPr lang="cs-CZ" b="1" dirty="0"/>
          </a:p>
          <a:p>
            <a:pPr algn="ctr" eaLnBrk="1" hangingPunct="1"/>
            <a:r>
              <a:rPr lang="cs-CZ" b="1" dirty="0"/>
              <a:t>nejkratší </a:t>
            </a:r>
            <a:r>
              <a:rPr lang="cs-CZ" b="1" dirty="0" smtClean="0"/>
              <a:t>noc.</a:t>
            </a:r>
            <a:endParaRPr lang="cs-CZ" b="1" dirty="0"/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5786438" y="4795838"/>
            <a:ext cx="3148012" cy="4000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/>
              <a:t>Červen, červenec, srpen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121400" y="4287838"/>
            <a:ext cx="2762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jsou letní měsíce?</a:t>
            </a:r>
          </a:p>
        </p:txBody>
      </p:sp>
      <p:pic>
        <p:nvPicPr>
          <p:cNvPr id="615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3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6" grpId="0" animBg="1"/>
      <p:bldP spid="5" grpId="0"/>
      <p:bldP spid="13" grpId="0"/>
      <p:bldP spid="14" grpId="0" animBg="1"/>
      <p:bldP spid="15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18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173" name="TextovéPole 6"/>
          <p:cNvSpPr txBox="1">
            <a:spLocks noChangeArrowheads="1"/>
          </p:cNvSpPr>
          <p:nvPr/>
        </p:nvSpPr>
        <p:spPr bwMode="auto">
          <a:xfrm>
            <a:off x="3916839" y="576263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V létě dozrávají plody</a:t>
            </a:r>
          </a:p>
          <a:p>
            <a:pPr algn="ctr" eaLnBrk="1" hangingPunct="1"/>
            <a:r>
              <a:rPr lang="cs-CZ" b="1" dirty="0" smtClean="0"/>
              <a:t>některých listnatých </a:t>
            </a:r>
          </a:p>
          <a:p>
            <a:pPr algn="ctr" eaLnBrk="1" hangingPunct="1"/>
            <a:r>
              <a:rPr lang="cs-CZ" b="1" dirty="0" smtClean="0"/>
              <a:t>stromů </a:t>
            </a:r>
            <a:r>
              <a:rPr lang="cs-CZ" b="1" dirty="0"/>
              <a:t>a keřů.</a:t>
            </a:r>
          </a:p>
          <a:p>
            <a:pPr algn="ctr" eaLnBrk="1" hangingPunct="1"/>
            <a:r>
              <a:rPr lang="cs-CZ" b="1" dirty="0" smtClean="0"/>
              <a:t>Poznáš </a:t>
            </a:r>
            <a:r>
              <a:rPr lang="cs-CZ" b="1" dirty="0"/>
              <a:t>je?</a:t>
            </a:r>
          </a:p>
        </p:txBody>
      </p:sp>
      <p:pic>
        <p:nvPicPr>
          <p:cNvPr id="7174" name="Picture 2" descr="Soubor:Illustration Fagus sylvatica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2586038"/>
            <a:ext cx="26289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1600" y="3392488"/>
            <a:ext cx="635952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000" b="1" dirty="0"/>
              <a:t>kůra světle šedá, hladká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000" b="1" dirty="0"/>
              <a:t>listy vejčité, světle zelené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lod:</a:t>
            </a:r>
            <a:endParaRPr lang="cs-CZ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2000" b="1" dirty="0" smtClean="0"/>
              <a:t>             </a:t>
            </a:r>
            <a:r>
              <a:rPr lang="cs-CZ" sz="2000" b="1" dirty="0" smtClean="0">
                <a:solidFill>
                  <a:srgbClr val="FF0000"/>
                </a:solidFill>
              </a:rPr>
              <a:t>bukvice</a:t>
            </a:r>
            <a:r>
              <a:rPr lang="cs-CZ" sz="2000" b="1" dirty="0" smtClean="0"/>
              <a:t>(v kalíšku)- </a:t>
            </a:r>
            <a:r>
              <a:rPr lang="cs-CZ" sz="2000" b="1" dirty="0"/>
              <a:t>potrava pro lesní zvěř,</a:t>
            </a:r>
          </a:p>
          <a:p>
            <a:pPr>
              <a:defRPr/>
            </a:pPr>
            <a:r>
              <a:rPr lang="cs-CZ" sz="2000" b="1" dirty="0" smtClean="0"/>
              <a:t>                                              </a:t>
            </a:r>
            <a:r>
              <a:rPr lang="cs-CZ" sz="2000" b="1" dirty="0"/>
              <a:t>hlavně prase divoké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000" b="1" dirty="0" smtClean="0"/>
              <a:t>dřevo </a:t>
            </a:r>
            <a:r>
              <a:rPr lang="cs-CZ" sz="2000" b="1" dirty="0"/>
              <a:t>tvrdé, těžké       vodní stavby, </a:t>
            </a:r>
            <a:r>
              <a:rPr lang="cs-CZ" sz="2000" b="1" dirty="0" smtClean="0"/>
              <a:t>pražce,</a:t>
            </a:r>
          </a:p>
          <a:p>
            <a:pPr>
              <a:tabLst>
                <a:tab pos="3048000" algn="l"/>
              </a:tabLst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   	parkety</a:t>
            </a:r>
            <a:endParaRPr lang="cs-CZ" sz="2000" b="1" dirty="0"/>
          </a:p>
          <a:p>
            <a:pPr marL="342900" indent="-342900">
              <a:buFont typeface="Wingdings" pitchFamily="2" charset="2"/>
              <a:buChar char="Ø"/>
              <a:defRPr/>
            </a:pPr>
            <a:endParaRPr lang="cs-CZ" sz="2000" b="1" dirty="0"/>
          </a:p>
        </p:txBody>
      </p:sp>
      <p:sp>
        <p:nvSpPr>
          <p:cNvPr id="9" name="Šipka doprava 8"/>
          <p:cNvSpPr/>
          <p:nvPr/>
        </p:nvSpPr>
        <p:spPr>
          <a:xfrm>
            <a:off x="2777808" y="5052695"/>
            <a:ext cx="304800" cy="14763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7" name="TextovéPole 9"/>
          <p:cNvSpPr txBox="1">
            <a:spLocks noChangeArrowheads="1"/>
          </p:cNvSpPr>
          <p:nvPr/>
        </p:nvSpPr>
        <p:spPr bwMode="auto">
          <a:xfrm>
            <a:off x="7042150" y="1282700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FF0000"/>
                </a:solidFill>
              </a:rPr>
              <a:t>BUK LESNÍ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7635875" y="1785938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16839" y="6477754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6061075"/>
            <a:ext cx="3657601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18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áček 5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197" name="TextovéPole 6"/>
          <p:cNvSpPr txBox="1">
            <a:spLocks noChangeArrowheads="1"/>
          </p:cNvSpPr>
          <p:nvPr/>
        </p:nvSpPr>
        <p:spPr bwMode="auto">
          <a:xfrm>
            <a:off x="3920267" y="509648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V létě dozrávají plody</a:t>
            </a:r>
          </a:p>
          <a:p>
            <a:pPr algn="ctr" eaLnBrk="1" hangingPunct="1"/>
            <a:r>
              <a:rPr lang="cs-CZ" b="1" dirty="0"/>
              <a:t> některých </a:t>
            </a:r>
            <a:r>
              <a:rPr lang="cs-CZ" b="1" dirty="0" smtClean="0"/>
              <a:t>listnatých </a:t>
            </a:r>
          </a:p>
          <a:p>
            <a:pPr algn="ctr" eaLnBrk="1" hangingPunct="1"/>
            <a:r>
              <a:rPr lang="cs-CZ" b="1" dirty="0" smtClean="0"/>
              <a:t>stromů </a:t>
            </a:r>
            <a:r>
              <a:rPr lang="cs-CZ" b="1" dirty="0"/>
              <a:t>a keřů.</a:t>
            </a:r>
          </a:p>
          <a:p>
            <a:pPr algn="ctr" eaLnBrk="1" hangingPunct="1"/>
            <a:r>
              <a:rPr lang="cs-CZ" b="1" dirty="0"/>
              <a:t> Poznáš je?</a:t>
            </a:r>
          </a:p>
        </p:txBody>
      </p:sp>
      <p:pic>
        <p:nvPicPr>
          <p:cNvPr id="8198" name="Picture 5" descr="Dub letní">
            <a:hlinkClick r:id="rId4" tooltip="Dub letní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3" y="2642974"/>
            <a:ext cx="2626755" cy="421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9"/>
          <p:cNvSpPr txBox="1">
            <a:spLocks noChangeArrowheads="1"/>
          </p:cNvSpPr>
          <p:nvPr/>
        </p:nvSpPr>
        <p:spPr bwMode="auto">
          <a:xfrm>
            <a:off x="7042150" y="1282700"/>
            <a:ext cx="15552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FF0000"/>
                </a:solidFill>
              </a:rPr>
              <a:t>DUB LETNÍ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7635875" y="1785938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3468969"/>
            <a:ext cx="6248400" cy="1938992"/>
            <a:chOff x="-11113" y="3711235"/>
            <a:chExt cx="6248400" cy="1938992"/>
          </a:xfrm>
        </p:grpSpPr>
        <p:sp>
          <p:nvSpPr>
            <p:cNvPr id="2" name="TextovéPole 1"/>
            <p:cNvSpPr txBox="1"/>
            <p:nvPr/>
          </p:nvSpPr>
          <p:spPr>
            <a:xfrm>
              <a:off x="-11113" y="3711235"/>
              <a:ext cx="6248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cs-CZ" sz="2000" b="1" dirty="0"/>
                <a:t>t</a:t>
              </a:r>
              <a:r>
                <a:rPr lang="cs-CZ" sz="2000" b="1" dirty="0" smtClean="0"/>
                <a:t>mavě hnědá, drsná kůra – je léčivá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cs-CZ" sz="2000" b="1" dirty="0"/>
                <a:t>l</a:t>
              </a:r>
              <a:r>
                <a:rPr lang="cs-CZ" sz="2000" b="1" dirty="0" smtClean="0"/>
                <a:t>isty laločnaté, řapík krátký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cs-CZ" sz="2000" b="1" dirty="0">
                  <a:solidFill>
                    <a:srgbClr val="FF0000"/>
                  </a:solidFill>
                </a:rPr>
                <a:t>p</a:t>
              </a:r>
              <a:r>
                <a:rPr lang="cs-CZ" sz="2000" b="1" dirty="0" smtClean="0">
                  <a:solidFill>
                    <a:srgbClr val="FF0000"/>
                  </a:solidFill>
                </a:rPr>
                <a:t>lody žaludy stopkaté</a:t>
              </a:r>
            </a:p>
            <a:p>
              <a:r>
                <a:rPr lang="cs-CZ" sz="2000" b="1" dirty="0"/>
                <a:t> </a:t>
              </a:r>
              <a:r>
                <a:rPr lang="cs-CZ" sz="2000" b="1" dirty="0" smtClean="0"/>
                <a:t>  	 -  mají „čepičku“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cs-CZ" sz="2000" b="1" dirty="0"/>
                <a:t>d</a:t>
              </a:r>
              <a:r>
                <a:rPr lang="cs-CZ" sz="2000" b="1" dirty="0" smtClean="0"/>
                <a:t>řevo tvrdé, těžké, ve vodě  nehnije        vodní</a:t>
              </a:r>
            </a:p>
            <a:p>
              <a:r>
                <a:rPr lang="cs-CZ" sz="2000" b="1" dirty="0"/>
                <a:t> </a:t>
              </a:r>
              <a:r>
                <a:rPr lang="cs-CZ" sz="2000" b="1" dirty="0" smtClean="0"/>
                <a:t>    stavby, nábytek, topivo     </a:t>
              </a:r>
              <a:endParaRPr lang="cs-CZ" sz="2000" b="1" dirty="0"/>
            </a:p>
          </p:txBody>
        </p:sp>
        <p:sp>
          <p:nvSpPr>
            <p:cNvPr id="3" name="Šipka doprava 2"/>
            <p:cNvSpPr/>
            <p:nvPr/>
          </p:nvSpPr>
          <p:spPr>
            <a:xfrm>
              <a:off x="4843160" y="5058506"/>
              <a:ext cx="338137" cy="22859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" name="Přímá spojnice se šipkou 8"/>
          <p:cNvCxnSpPr/>
          <p:nvPr/>
        </p:nvCxnSpPr>
        <p:spPr>
          <a:xfrm>
            <a:off x="3810000" y="4038600"/>
            <a:ext cx="464820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124200" y="4284577"/>
            <a:ext cx="4892675" cy="13542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916839" y="6477754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dub zimní">
            <a:hlinkClick r:id="rId3" tooltip="dub zimní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2286000"/>
            <a:ext cx="33797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18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áček 4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3886200" y="549096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V létě dozrávají plody</a:t>
            </a:r>
          </a:p>
          <a:p>
            <a:pPr algn="ctr" eaLnBrk="1" hangingPunct="1"/>
            <a:r>
              <a:rPr lang="cs-CZ" b="1" dirty="0"/>
              <a:t> </a:t>
            </a:r>
            <a:r>
              <a:rPr lang="cs-CZ" b="1" dirty="0" smtClean="0"/>
              <a:t>některých listnatých</a:t>
            </a:r>
          </a:p>
          <a:p>
            <a:pPr algn="ctr" eaLnBrk="1" hangingPunct="1"/>
            <a:r>
              <a:rPr lang="cs-CZ" b="1" dirty="0" smtClean="0"/>
              <a:t> </a:t>
            </a:r>
            <a:r>
              <a:rPr lang="cs-CZ" b="1" dirty="0"/>
              <a:t>stromů a keřů.</a:t>
            </a:r>
          </a:p>
          <a:p>
            <a:pPr algn="ctr" eaLnBrk="1" hangingPunct="1"/>
            <a:r>
              <a:rPr lang="cs-CZ" b="1" dirty="0"/>
              <a:t> Poznáš je?</a:t>
            </a:r>
          </a:p>
        </p:txBody>
      </p:sp>
      <p:sp>
        <p:nvSpPr>
          <p:cNvPr id="7" name="TextovéPole 9"/>
          <p:cNvSpPr txBox="1">
            <a:spLocks noChangeArrowheads="1"/>
          </p:cNvSpPr>
          <p:nvPr/>
        </p:nvSpPr>
        <p:spPr bwMode="auto">
          <a:xfrm>
            <a:off x="7031233" y="1050169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 ZIMNÍ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7624958" y="1553407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0459" y="3657600"/>
            <a:ext cx="4942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o</a:t>
            </a:r>
            <a:r>
              <a:rPr lang="cs-CZ" sz="2000" b="1" dirty="0" smtClean="0"/>
              <a:t>d dubu letního </a:t>
            </a:r>
            <a:r>
              <a:rPr lang="cs-CZ" sz="2000" b="1" dirty="0" smtClean="0">
                <a:solidFill>
                  <a:srgbClr val="FF0000"/>
                </a:solidFill>
              </a:rPr>
              <a:t>se liší </a:t>
            </a:r>
            <a:r>
              <a:rPr lang="cs-CZ" sz="2000" b="1" dirty="0" smtClean="0"/>
              <a:t>těmito znaky: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l</a:t>
            </a:r>
            <a:r>
              <a:rPr lang="cs-CZ" sz="2000" b="1" dirty="0" smtClean="0"/>
              <a:t>isty mají řapík dlouhý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ž</a:t>
            </a:r>
            <a:r>
              <a:rPr lang="cs-CZ" sz="2000" b="1" dirty="0" smtClean="0"/>
              <a:t>aludy jsou přisedlé k větvi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000" b="1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3471863" y="4191000"/>
            <a:ext cx="3843337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886200" y="4572000"/>
            <a:ext cx="3567906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690303" y="6511667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Soubor:Illustration Aesculus hippocastanum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74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2" y="73043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áček 5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3856514" y="529138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V létě dozrávají plody</a:t>
            </a:r>
          </a:p>
          <a:p>
            <a:pPr algn="ctr" eaLnBrk="1" hangingPunct="1"/>
            <a:r>
              <a:rPr lang="cs-CZ" b="1" dirty="0"/>
              <a:t> některých </a:t>
            </a:r>
            <a:r>
              <a:rPr lang="cs-CZ" b="1" dirty="0" smtClean="0"/>
              <a:t>listnatých</a:t>
            </a:r>
          </a:p>
          <a:p>
            <a:pPr algn="ctr" eaLnBrk="1" hangingPunct="1"/>
            <a:r>
              <a:rPr lang="cs-CZ" b="1" dirty="0" smtClean="0"/>
              <a:t>stromů </a:t>
            </a:r>
            <a:r>
              <a:rPr lang="cs-CZ" b="1" dirty="0"/>
              <a:t>a keřů.</a:t>
            </a:r>
          </a:p>
          <a:p>
            <a:pPr algn="ctr" eaLnBrk="1" hangingPunct="1"/>
            <a:r>
              <a:rPr lang="cs-CZ" b="1" dirty="0"/>
              <a:t> Poznáš je?</a:t>
            </a:r>
          </a:p>
        </p:txBody>
      </p:sp>
      <p:sp>
        <p:nvSpPr>
          <p:cNvPr id="8" name="TextovéPole 9"/>
          <p:cNvSpPr txBox="1">
            <a:spLocks noChangeArrowheads="1"/>
          </p:cNvSpPr>
          <p:nvPr/>
        </p:nvSpPr>
        <p:spPr bwMode="auto">
          <a:xfrm>
            <a:off x="7159669" y="612814"/>
            <a:ext cx="1311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JÍROVEC</a:t>
            </a:r>
          </a:p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MAĎAL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7624958" y="1472106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37897" y="3410515"/>
            <a:ext cx="36776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kvete v červenci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lod</a:t>
            </a:r>
            <a:r>
              <a:rPr lang="cs-CZ" sz="2000" b="1" dirty="0" smtClean="0"/>
              <a:t> je </a:t>
            </a:r>
            <a:r>
              <a:rPr lang="cs-CZ" sz="2000" b="1" dirty="0" smtClean="0">
                <a:solidFill>
                  <a:srgbClr val="FF0000"/>
                </a:solidFill>
              </a:rPr>
              <a:t>kaštan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m</a:t>
            </a:r>
            <a:r>
              <a:rPr lang="cs-CZ" sz="2000" b="1" dirty="0" smtClean="0"/>
              <a:t>ohutný strom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k</a:t>
            </a:r>
            <a:r>
              <a:rPr lang="cs-CZ" sz="2000" b="1" dirty="0" smtClean="0"/>
              <a:t>vět bílý, tvar „svíčky“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v</a:t>
            </a:r>
            <a:r>
              <a:rPr lang="cs-CZ" sz="2000" b="1" dirty="0" smtClean="0"/>
              <a:t>ýroba nábytku, topivo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k</a:t>
            </a:r>
            <a:r>
              <a:rPr lang="cs-CZ" sz="2000" b="1" dirty="0" smtClean="0"/>
              <a:t>aštany – krmivo pro zvěř</a:t>
            </a:r>
          </a:p>
          <a:p>
            <a:r>
              <a:rPr lang="cs-CZ" sz="2000" b="1" dirty="0" smtClean="0"/>
              <a:t> </a:t>
            </a:r>
            <a:endParaRPr lang="cs-CZ" sz="2000" b="1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819400" y="3962400"/>
            <a:ext cx="4495800" cy="2209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916839" y="6477754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2" y="73043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962400" y="568927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V létě dozrávají plody</a:t>
            </a:r>
          </a:p>
          <a:p>
            <a:pPr algn="ctr" eaLnBrk="1" hangingPunct="1"/>
            <a:r>
              <a:rPr lang="cs-CZ" b="1" dirty="0" smtClean="0"/>
              <a:t>některých listnatých</a:t>
            </a:r>
          </a:p>
          <a:p>
            <a:pPr algn="ctr" eaLnBrk="1" hangingPunct="1"/>
            <a:r>
              <a:rPr lang="cs-CZ" b="1" dirty="0" smtClean="0"/>
              <a:t>stromů </a:t>
            </a:r>
            <a:r>
              <a:rPr lang="cs-CZ" b="1" dirty="0"/>
              <a:t>a keřů.</a:t>
            </a:r>
          </a:p>
          <a:p>
            <a:pPr algn="ctr" eaLnBrk="1" hangingPunct="1"/>
            <a:r>
              <a:rPr lang="cs-CZ" b="1" dirty="0" smtClean="0"/>
              <a:t>Poznáš </a:t>
            </a:r>
            <a:r>
              <a:rPr lang="cs-CZ" b="1" dirty="0"/>
              <a:t>je?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42975"/>
            <a:ext cx="2787869" cy="42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9"/>
          <p:cNvSpPr txBox="1">
            <a:spLocks noChangeArrowheads="1"/>
          </p:cNvSpPr>
          <p:nvPr/>
        </p:nvSpPr>
        <p:spPr bwMode="auto">
          <a:xfrm>
            <a:off x="7253245" y="1061370"/>
            <a:ext cx="1311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JASAN</a:t>
            </a:r>
          </a:p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ZTEPILÝ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7718534" y="1920662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1000" y="3733800"/>
            <a:ext cx="52293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d</a:t>
            </a:r>
            <a:r>
              <a:rPr lang="cs-CZ" sz="2000" b="1" dirty="0" smtClean="0"/>
              <a:t>řevo pevné, tvrdé, pružné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lod nažka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v</a:t>
            </a:r>
            <a:r>
              <a:rPr lang="cs-CZ" sz="2000" b="1" dirty="0" smtClean="0"/>
              <a:t>ýroba sáněk,(dříve lyží), tělocvičného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nářadí</a:t>
            </a:r>
            <a:endParaRPr lang="cs-CZ" sz="2000" b="1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2286000" y="4267200"/>
            <a:ext cx="6400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916839" y="6477754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1319</Words>
  <Application>Microsoft Office PowerPoint</Application>
  <PresentationFormat>Předvádění na obrazovce (4:3)</PresentationFormat>
  <Paragraphs>297</Paragraphs>
  <Slides>30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Výchozí návrh</vt:lpstr>
      <vt:lpstr>1_Motiv systému Office</vt:lpstr>
      <vt:lpstr>Rostliny v létě - plody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ucitel</cp:lastModifiedBy>
  <cp:revision>263</cp:revision>
  <cp:lastPrinted>1601-01-01T00:00:00Z</cp:lastPrinted>
  <dcterms:created xsi:type="dcterms:W3CDTF">1601-01-01T00:00:00Z</dcterms:created>
  <dcterms:modified xsi:type="dcterms:W3CDTF">2013-08-22T13:16:31Z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