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17" r:id="rId2"/>
  </p:sldMasterIdLst>
  <p:sldIdLst>
    <p:sldId id="280" r:id="rId3"/>
    <p:sldId id="281" r:id="rId4"/>
    <p:sldId id="257" r:id="rId5"/>
    <p:sldId id="260" r:id="rId6"/>
    <p:sldId id="261" r:id="rId7"/>
    <p:sldId id="262" r:id="rId8"/>
    <p:sldId id="272" r:id="rId9"/>
    <p:sldId id="263" r:id="rId10"/>
    <p:sldId id="273" r:id="rId11"/>
    <p:sldId id="274" r:id="rId12"/>
    <p:sldId id="275" r:id="rId13"/>
    <p:sldId id="276" r:id="rId14"/>
    <p:sldId id="282" r:id="rId15"/>
    <p:sldId id="283" r:id="rId16"/>
    <p:sldId id="284" r:id="rId17"/>
    <p:sldId id="294" r:id="rId18"/>
    <p:sldId id="295" r:id="rId19"/>
    <p:sldId id="285" r:id="rId20"/>
    <p:sldId id="286" r:id="rId21"/>
    <p:sldId id="287" r:id="rId22"/>
    <p:sldId id="288" r:id="rId23"/>
    <p:sldId id="289" r:id="rId24"/>
    <p:sldId id="290" r:id="rId25"/>
    <p:sldId id="258" r:id="rId26"/>
    <p:sldId id="277" r:id="rId27"/>
    <p:sldId id="291" r:id="rId28"/>
    <p:sldId id="293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660"/>
  </p:normalViewPr>
  <p:slideViewPr>
    <p:cSldViewPr>
      <p:cViewPr varScale="1">
        <p:scale>
          <a:sx n="85" d="100"/>
          <a:sy n="85" d="100"/>
        </p:scale>
        <p:origin x="-156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762C4-3F40-4B84-8F83-C76648F8B9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7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18B7B-DD24-451E-8A6F-C761779ABE2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52236-13B0-4C22-8298-863BB0405A1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6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C5A91-00F7-40FC-B50B-5A09388809DD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97585-1284-45C7-94BF-5B5410076C33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3736-B40B-4FC2-A44F-2420DBAFE398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2C41D-A0AB-48A2-8987-9484E5DF528B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B72D8-26A3-429A-9F4E-7A34EDD4E12C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30292-440A-4566-AA96-C0A559787C44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F8CC-9C62-4618-BF1E-12642E3C9779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41F2F-4026-426C-AAE0-08ECA7716166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69794-2F87-4E1C-B42D-4FC7D0BAB7C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2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61492-DEC3-40EF-A5F5-2A396B23463F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5192-F425-4B0B-9161-90EC57060844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3518-7C62-403E-A17E-6D0A0A03E663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7FAB5-9AC2-48DD-9C84-29FFAE80E5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3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32793-9C5E-4C2E-BB15-5F1C40F9FD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2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42CD4-00BF-4B1A-817F-674D292C91B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6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2DAB9-2031-4B3B-A4D7-CE2CDFADC8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3568D-1F46-4492-8DE1-D5EED19E7AC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9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A57D2-E1A4-41B1-A1EE-343991914C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9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D2CCF-9A0F-4C6D-AE75-E377E4CE86B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6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00"/>
            </a:gs>
            <a:gs pos="56000">
              <a:srgbClr val="FFEBFA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588AC3-927A-4CBD-ABBA-DA11BDB034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96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588AC3-927A-4CBD-ABBA-DA11BDB03468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3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27660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Živočichové v létě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>
              <a:solidFill>
                <a:srgbClr val="171A1B"/>
              </a:solidFill>
            </a:endParaRP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6312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/>
              <a:t>Pří_047_Rozmanitost </a:t>
            </a:r>
            <a:r>
              <a:rPr lang="cs-CZ" sz="2800" b="1" dirty="0" err="1"/>
              <a:t>přírody_Živočichové</a:t>
            </a:r>
            <a:r>
              <a:rPr lang="cs-CZ" sz="2800" b="1" dirty="0"/>
              <a:t> v </a:t>
            </a:r>
            <a:r>
              <a:rPr lang="cs-CZ" sz="2800" b="1" dirty="0" smtClean="0"/>
              <a:t>létě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>
                <a:solidFill>
                  <a:srgbClr val="171A1B"/>
                </a:solidFill>
              </a:rPr>
              <a:t>Autor: Mgr. Emilie Elšíková </a:t>
            </a:r>
          </a:p>
          <a:p>
            <a:pPr algn="ctr" eaLnBrk="1" hangingPunct="1"/>
            <a:endParaRPr lang="cs-CZ" dirty="0">
              <a:solidFill>
                <a:srgbClr val="171A1B"/>
              </a:solidFill>
            </a:endParaRPr>
          </a:p>
          <a:p>
            <a:pPr algn="ctr" eaLnBrk="1" hangingPunct="1"/>
            <a:r>
              <a:rPr lang="cs-CZ" dirty="0">
                <a:solidFill>
                  <a:srgbClr val="171A1B"/>
                </a:solidFill>
              </a:rPr>
              <a:t>Škola: Základní škola Slušovice, okres Zlín, příspěvková </a:t>
            </a:r>
            <a:r>
              <a:rPr lang="cs-CZ" dirty="0" smtClean="0">
                <a:solidFill>
                  <a:srgbClr val="171A1B"/>
                </a:solidFill>
              </a:rPr>
              <a:t>organizace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eaLnBrk="1" hangingPunct="1"/>
            <a:r>
              <a:rPr lang="cs-CZ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8287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6248400" y="1368221"/>
            <a:ext cx="1915909" cy="1416534"/>
            <a:chOff x="6433445" y="659954"/>
            <a:chExt cx="1915909" cy="141653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659954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6433445" y="1707156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Sýkora koňadra</a:t>
              </a:r>
              <a:endParaRPr lang="cs-CZ" b="1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324948" y="1170182"/>
            <a:ext cx="5736174" cy="1904006"/>
            <a:chOff x="324948" y="1170182"/>
            <a:chExt cx="5736174" cy="190400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21" y="1170182"/>
              <a:ext cx="1018045" cy="154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86820" y="1298648"/>
              <a:ext cx="44743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/>
                <a:t>p</a:t>
              </a:r>
              <a:r>
                <a:rPr lang="cs-CZ" b="1" dirty="0" smtClean="0"/>
                <a:t>ták šplhavec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/>
                <a:t>s</a:t>
              </a:r>
              <a:r>
                <a:rPr lang="cs-CZ" b="1" dirty="0" smtClean="0"/>
                <a:t>ilný žlutý zobák, červená čepička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>
                  <a:solidFill>
                    <a:srgbClr val="FF0000"/>
                  </a:solidFill>
                </a:rPr>
                <a:t>p</a:t>
              </a:r>
              <a:r>
                <a:rPr lang="cs-CZ" b="1" dirty="0" smtClean="0">
                  <a:solidFill>
                    <a:srgbClr val="FF0000"/>
                  </a:solidFill>
                </a:rPr>
                <a:t>otrava:</a:t>
              </a:r>
              <a:r>
                <a:rPr lang="cs-CZ" b="1" dirty="0" smtClean="0"/>
                <a:t> larvy dřevokazného hmyzu,</a:t>
              </a:r>
            </a:p>
            <a:p>
              <a:r>
                <a:rPr lang="cs-CZ" b="1" dirty="0" smtClean="0"/>
                <a:t>     mravenci, kukly</a:t>
              </a:r>
              <a:endParaRPr lang="cs-CZ" b="1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24948" y="2704856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Datel černý</a:t>
              </a:r>
              <a:endParaRPr lang="cs-CZ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2182449" y="3137338"/>
            <a:ext cx="1828800" cy="2198132"/>
            <a:chOff x="4419600" y="2881449"/>
            <a:chExt cx="1828800" cy="219813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881449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606878" y="4710249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/>
                <a:t>S</a:t>
              </a:r>
              <a:r>
                <a:rPr lang="cs-CZ" b="1" dirty="0" smtClean="0"/>
                <a:t>trakapoud</a:t>
              </a:r>
              <a:endParaRPr lang="cs-CZ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919263" y="3613666"/>
            <a:ext cx="2658274" cy="1828800"/>
            <a:chOff x="1608926" y="2336381"/>
            <a:chExt cx="2658274" cy="1828800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926" y="2336381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3184852" y="233638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Čáp bílý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692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70581" y="400844"/>
            <a:ext cx="296427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Ptáci nekrmiví</a:t>
            </a:r>
            <a:endParaRPr lang="cs-CZ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2493" y="1143000"/>
            <a:ext cx="818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o vylíhnutí jsou mláďata schopná běhat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r</a:t>
            </a:r>
            <a:r>
              <a:rPr lang="cs-CZ" b="1" dirty="0" smtClean="0"/>
              <a:t>odiče je nekrmí, samice je naučí sbírat a vyhrabávat potravu ze země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n</a:t>
            </a:r>
            <a:r>
              <a:rPr lang="cs-CZ" b="1" dirty="0" smtClean="0"/>
              <a:t>azýváme je </a:t>
            </a:r>
            <a:r>
              <a:rPr lang="cs-CZ" b="1" dirty="0" smtClean="0">
                <a:solidFill>
                  <a:srgbClr val="FF0000"/>
                </a:solidFill>
              </a:rPr>
              <a:t>ptáci hrabaví</a:t>
            </a:r>
            <a:endParaRPr lang="cs-CZ" b="1" dirty="0"/>
          </a:p>
        </p:txBody>
      </p:sp>
      <p:grpSp>
        <p:nvGrpSpPr>
          <p:cNvPr id="10" name="Skupina 9"/>
          <p:cNvGrpSpPr/>
          <p:nvPr/>
        </p:nvGrpSpPr>
        <p:grpSpPr>
          <a:xfrm>
            <a:off x="4191000" y="2650857"/>
            <a:ext cx="4807726" cy="3334278"/>
            <a:chOff x="4191000" y="2650857"/>
            <a:chExt cx="4807726" cy="3334278"/>
          </a:xfrm>
        </p:grpSpPr>
        <p:grpSp>
          <p:nvGrpSpPr>
            <p:cNvPr id="6" name="Skupina 5"/>
            <p:cNvGrpSpPr/>
            <p:nvPr/>
          </p:nvGrpSpPr>
          <p:grpSpPr>
            <a:xfrm>
              <a:off x="5174175" y="2650857"/>
              <a:ext cx="2867025" cy="1856950"/>
              <a:chOff x="5328745" y="1905000"/>
              <a:chExt cx="2867025" cy="1856950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745" y="1905000"/>
                <a:ext cx="2867025" cy="1856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ovéPole 4"/>
              <p:cNvSpPr txBox="1"/>
              <p:nvPr/>
            </p:nvSpPr>
            <p:spPr>
              <a:xfrm>
                <a:off x="5328745" y="1905000"/>
                <a:ext cx="181331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/>
                  <a:t>Koroptev polní</a:t>
                </a:r>
                <a:endParaRPr lang="cs-CZ" b="1" dirty="0"/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4191000" y="4507807"/>
              <a:ext cx="480772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/>
                <a:t>s</a:t>
              </a:r>
              <a:r>
                <a:rPr lang="cs-CZ" b="1" dirty="0" smtClean="0"/>
                <a:t>ilné hrabavé nohy s tupými drápy – 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/>
                <a:t>p</a:t>
              </a:r>
              <a:r>
                <a:rPr lang="cs-CZ" b="1" dirty="0" smtClean="0"/>
                <a:t>rohrabe se i v zimě k potravě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/>
                <a:t>b</a:t>
              </a:r>
              <a:r>
                <a:rPr lang="cs-CZ" b="1" dirty="0" smtClean="0"/>
                <a:t>arva peří = barva ornice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>
                  <a:solidFill>
                    <a:srgbClr val="FF0000"/>
                  </a:solidFill>
                </a:rPr>
                <a:t>u</a:t>
              </a:r>
              <a:r>
                <a:rPr lang="cs-CZ" b="1" dirty="0" smtClean="0">
                  <a:solidFill>
                    <a:srgbClr val="FF0000"/>
                  </a:solidFill>
                </a:rPr>
                <a:t>žitečná:</a:t>
              </a:r>
              <a:r>
                <a:rPr lang="cs-CZ" b="1" dirty="0" smtClean="0"/>
                <a:t> čistí pole od plevelů a škůdců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všežravec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694420" y="2429051"/>
            <a:ext cx="2274201" cy="1828800"/>
            <a:chOff x="1694420" y="2429051"/>
            <a:chExt cx="2274201" cy="1828800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420" y="2429051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2155304" y="381390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/>
                <a:t>B</a:t>
              </a:r>
              <a:r>
                <a:rPr lang="cs-CZ" b="1" dirty="0" smtClean="0"/>
                <a:t>ažant obecný</a:t>
              </a:r>
              <a:endParaRPr lang="cs-CZ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" y="4362114"/>
            <a:ext cx="1935200" cy="14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3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57400" y="400844"/>
            <a:ext cx="52854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Ptáci s plovacími blánami</a:t>
            </a:r>
            <a:endParaRPr lang="cs-CZ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72" y="3204202"/>
            <a:ext cx="15906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6034853" y="4452965"/>
            <a:ext cx="1944249" cy="1786427"/>
            <a:chOff x="6095999" y="3971457"/>
            <a:chExt cx="1944249" cy="178642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9" y="3971457"/>
              <a:ext cx="1944249" cy="137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6324169" y="5388552"/>
              <a:ext cx="1487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Labuť velká</a:t>
              </a:r>
              <a:endParaRPr lang="cs-CZ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445172" y="1424152"/>
            <a:ext cx="1828800" cy="1848036"/>
            <a:chOff x="1445172" y="1424152"/>
            <a:chExt cx="1828800" cy="1848036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172" y="1424152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1549093" y="2902856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/>
                <a:t>H</a:t>
              </a:r>
              <a:r>
                <a:rPr lang="cs-CZ" b="1" dirty="0" smtClean="0"/>
                <a:t>usa domácí</a:t>
              </a:r>
              <a:endParaRPr lang="cs-CZ" b="1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791200" y="1424152"/>
            <a:ext cx="1828800" cy="2130765"/>
            <a:chOff x="5791200" y="1424152"/>
            <a:chExt cx="1828800" cy="213076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424152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5806683" y="3185585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Kachna divoká</a:t>
              </a:r>
              <a:endParaRPr lang="cs-CZ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132123" y="3744418"/>
            <a:ext cx="1839677" cy="1971093"/>
            <a:chOff x="1132123" y="3744418"/>
            <a:chExt cx="1839677" cy="197109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744418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1132123" y="5346179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Kachna divoká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838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3" y="838199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áček 2"/>
          <p:cNvSpPr/>
          <p:nvPr/>
        </p:nvSpPr>
        <p:spPr>
          <a:xfrm>
            <a:off x="136340" y="230401"/>
            <a:ext cx="3276600" cy="2333625"/>
          </a:xfrm>
          <a:prstGeom prst="cloudCallout">
            <a:avLst>
              <a:gd name="adj1" fmla="val 68492"/>
              <a:gd name="adj2" fmla="val 670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10137" y="989937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Druhou skupinou budou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47417" y="1513537"/>
            <a:ext cx="125444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SAVCI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 rot="705433">
            <a:off x="5724707" y="192456"/>
            <a:ext cx="3276600" cy="2333625"/>
          </a:xfrm>
          <a:prstGeom prst="cloudCallout">
            <a:avLst>
              <a:gd name="adj1" fmla="val -41110"/>
              <a:gd name="adj2" fmla="val 815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7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26744" y="1144205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Proč se jim říká savci?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54865" y="3505200"/>
            <a:ext cx="3627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tělo je pokryto srstí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rodí živá mláďata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mláďata sají mateřské mléko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0" y="2835430"/>
            <a:ext cx="1376065" cy="13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10" y="3181868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5" y="2590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07" y="4877577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12" y="4500195"/>
            <a:ext cx="1153297" cy="115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83" y="5482899"/>
            <a:ext cx="1101282" cy="110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3" y="461964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7" y="4500195"/>
            <a:ext cx="1271404" cy="127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4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2057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4183" y="3164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Prase divoké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6197" y="2236912"/>
            <a:ext cx="4771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všežravec, </a:t>
            </a:r>
            <a:r>
              <a:rPr lang="cs-CZ" b="1" dirty="0" smtClean="0"/>
              <a:t>jemný čich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potrava: </a:t>
            </a:r>
            <a:r>
              <a:rPr lang="cs-CZ" b="1" dirty="0" smtClean="0"/>
              <a:t>lesní plody, kořínky, brambory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  </a:t>
            </a:r>
            <a:r>
              <a:rPr lang="cs-CZ" b="1" dirty="0" smtClean="0"/>
              <a:t> larvy, kukly hmyzu, myši, vajíčka ptáků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lovná zvěř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53" y="3286125"/>
            <a:ext cx="2057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75261" y="4429125"/>
            <a:ext cx="52864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býložravec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je menší jak jelen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parůžky jen samci, každou zimu shazují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potrava: </a:t>
            </a:r>
            <a:r>
              <a:rPr lang="cs-CZ" b="1" dirty="0" smtClean="0"/>
              <a:t>tráva, větvičky, pupeny, lesní plody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lovná zvěř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mláďat se nesmíme dotýkat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0920" y="387298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Srnec obecný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39" y="485632"/>
            <a:ext cx="1684788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09495" y="1794876"/>
            <a:ext cx="4162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šelma psovitá, samotářská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potrava: </a:t>
            </a:r>
            <a:r>
              <a:rPr lang="cs-CZ" b="1" dirty="0" smtClean="0"/>
              <a:t>myši, žáby, ptáci, brouci,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   </a:t>
            </a:r>
            <a:r>
              <a:rPr lang="cs-CZ" b="1" dirty="0" smtClean="0"/>
              <a:t>hraboši, zajíci, hmyz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POZOR! přenáší vzteklinu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770427" y="126406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Liška obecná</a:t>
            </a:r>
            <a:endParaRPr lang="cs-CZ" b="1" dirty="0">
              <a:solidFill>
                <a:srgbClr val="C0000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018534" y="4080563"/>
            <a:ext cx="1659429" cy="1746360"/>
            <a:chOff x="1018534" y="4080563"/>
            <a:chExt cx="1659429" cy="1746360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723" y="4283873"/>
              <a:ext cx="154305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018534" y="4080563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Jezevec lesní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0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1066800" y="433644"/>
            <a:ext cx="7446706" cy="1961078"/>
            <a:chOff x="609600" y="152400"/>
            <a:chExt cx="7446706" cy="1961078"/>
          </a:xfrm>
        </p:grpSpPr>
        <p:grpSp>
          <p:nvGrpSpPr>
            <p:cNvPr id="5" name="Skupina 4"/>
            <p:cNvGrpSpPr/>
            <p:nvPr/>
          </p:nvGrpSpPr>
          <p:grpSpPr>
            <a:xfrm>
              <a:off x="609600" y="152400"/>
              <a:ext cx="1928798" cy="1961078"/>
              <a:chOff x="152407" y="2563627"/>
              <a:chExt cx="1928798" cy="1961078"/>
            </a:xfrm>
          </p:grpSpPr>
          <p:pic>
            <p:nvPicPr>
              <p:cNvPr id="8193" name="Picture 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2748293"/>
                <a:ext cx="1776412" cy="1776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ovéPole 2"/>
              <p:cNvSpPr txBox="1"/>
              <p:nvPr/>
            </p:nvSpPr>
            <p:spPr>
              <a:xfrm>
                <a:off x="152407" y="2563627"/>
                <a:ext cx="1928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/>
                  <a:t>Veverka obecná</a:t>
                </a:r>
                <a:endParaRPr lang="cs-CZ" b="1" dirty="0"/>
              </a:p>
            </p:txBody>
          </p:sp>
        </p:grpSp>
        <p:sp>
          <p:nvSpPr>
            <p:cNvPr id="4" name="TextovéPole 3"/>
            <p:cNvSpPr txBox="1"/>
            <p:nvPr/>
          </p:nvSpPr>
          <p:spPr>
            <a:xfrm>
              <a:off x="2564674" y="306160"/>
              <a:ext cx="549163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hlodavec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zadní nohy delší, silnější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ocas dlouhý, huňatý, při skoku jako kormidlo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potrava:</a:t>
              </a:r>
              <a:r>
                <a:rPr lang="cs-CZ" b="1" dirty="0" smtClean="0"/>
                <a:t> žaludy, bukvice, </a:t>
              </a:r>
              <a:r>
                <a:rPr lang="cs-CZ" b="1" dirty="0" err="1" smtClean="0"/>
                <a:t>lísk</a:t>
              </a:r>
              <a:r>
                <a:rPr lang="cs-CZ" b="1" dirty="0" smtClean="0"/>
                <a:t>. oříšky, semena 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ze šišek, houby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267200" y="2845027"/>
            <a:ext cx="4615366" cy="2890859"/>
            <a:chOff x="4267200" y="2475695"/>
            <a:chExt cx="4615366" cy="289085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298" y="2845027"/>
              <a:ext cx="19431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5776022" y="2475695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Kuna lesní</a:t>
              </a:r>
              <a:endParaRPr lang="cs-CZ" b="1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267200" y="4166225"/>
              <a:ext cx="461536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ohraničená náprsenka – žlutá i bělavá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potrava: </a:t>
              </a:r>
              <a:r>
                <a:rPr lang="cs-CZ" b="1" dirty="0" smtClean="0"/>
                <a:t>veverky, myši, ptáky, 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bobule, hmyz, ovoce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CHRÁNĚNÁ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315199" y="2804999"/>
            <a:ext cx="2055971" cy="2330722"/>
            <a:chOff x="508703" y="2805000"/>
            <a:chExt cx="2055971" cy="233072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03" y="3191411"/>
              <a:ext cx="2055971" cy="1541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761792" y="2805000"/>
              <a:ext cx="1368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Vydra říční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9647" y="4766390"/>
              <a:ext cx="17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CHRÁNĚNÁ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951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114714" y="1105694"/>
            <a:ext cx="3002404" cy="1537472"/>
            <a:chOff x="2114714" y="1105694"/>
            <a:chExt cx="3002404" cy="15374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718" y="1105694"/>
              <a:ext cx="1676400" cy="1537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2114714" y="1105694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Zajíc polní</a:t>
              </a:r>
              <a:endParaRPr lang="cs-CZ" b="1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28600" y="2438400"/>
            <a:ext cx="55515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býložravec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rozpolcený horní pysk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bystré smysly – hlavně sluch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nápadně dlouhé zadní nohy – daleko skáče,</a:t>
            </a:r>
          </a:p>
          <a:p>
            <a:r>
              <a:rPr lang="cs-CZ" b="1" dirty="0" smtClean="0"/>
              <a:t>     při běhu kličkuje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potrava: </a:t>
            </a:r>
            <a:r>
              <a:rPr lang="cs-CZ" b="1" dirty="0" smtClean="0"/>
              <a:t>zelené části rostlin, dužnatá zelenina,</a:t>
            </a:r>
          </a:p>
          <a:p>
            <a:r>
              <a:rPr lang="cs-CZ" b="1" dirty="0" smtClean="0"/>
              <a:t>     zelí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škodlivý: </a:t>
            </a:r>
            <a:r>
              <a:rPr lang="cs-CZ" b="1" dirty="0" smtClean="0"/>
              <a:t>v zimě ohlodává kůru stromů, </a:t>
            </a:r>
          </a:p>
          <a:p>
            <a:r>
              <a:rPr lang="cs-CZ" b="1" dirty="0" smtClean="0"/>
              <a:t>     okusuje větvičky s pupeny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37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57400" y="400844"/>
            <a:ext cx="494237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 jste si zapamatovali?</a:t>
            </a:r>
            <a:endParaRPr lang="cs-CZ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8200" y="1447800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1. Prase divoké je:</a:t>
            </a:r>
            <a:endParaRPr lang="cs-CZ" sz="2000" b="1" dirty="0"/>
          </a:p>
        </p:txBody>
      </p:sp>
      <p:sp>
        <p:nvSpPr>
          <p:cNvPr id="5" name="TextovéPole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345436" y="144780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savec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43439" y="144780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býložravec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74810" y="144780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všežravec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185774" y="1447800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masožravec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8200" y="1447800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1. Prase divoké je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38200" y="1847910"/>
            <a:ext cx="3457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2. Jaká jsou jeho mláďata?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9622" y="2248020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3. Srnec obecný je:</a:t>
            </a:r>
            <a:endParaRPr lang="cs-CZ" sz="2000" b="1" dirty="0"/>
          </a:p>
        </p:txBody>
      </p:sp>
      <p:sp>
        <p:nvSpPr>
          <p:cNvPr id="12" name="TextovéPole 1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398195" y="224802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savec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262604" y="2248020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masožravec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915621" y="224802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všežravec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7294282" y="224802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býložravec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25194" y="2648130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4</a:t>
            </a:r>
            <a:r>
              <a:rPr lang="cs-CZ" sz="2000" b="1" dirty="0" smtClean="0"/>
              <a:t>. Srnec obecný je</a:t>
            </a:r>
            <a:endParaRPr lang="cs-CZ" sz="2000" b="1" dirty="0"/>
          </a:p>
        </p:txBody>
      </p:sp>
      <p:sp>
        <p:nvSpPr>
          <p:cNvPr id="17" name="TextovéPole 1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398195" y="2648130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menší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329362" y="2648130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nebo</a:t>
            </a:r>
            <a:endParaRPr lang="cs-CZ" sz="20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147462" y="2648130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větší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947152" y="2648130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než jelen?</a:t>
            </a:r>
            <a:endParaRPr lang="cs-CZ" sz="20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25194" y="3048240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5. Jakou nemoc přenáší liška?</a:t>
            </a:r>
            <a:endParaRPr lang="cs-CZ" sz="20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66190" y="3048240"/>
            <a:ext cx="128112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vzteklinu</a:t>
            </a:r>
            <a:endParaRPr lang="cs-CZ" sz="2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839622" y="3456950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6. Jezevec je: </a:t>
            </a:r>
            <a:endParaRPr lang="cs-CZ" sz="20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862456" y="3470805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denní zvíře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712797" y="3476777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noční zvíře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38200" y="3876887"/>
            <a:ext cx="187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7</a:t>
            </a:r>
            <a:r>
              <a:rPr lang="cs-CZ" sz="2000" b="1" dirty="0" smtClean="0"/>
              <a:t>. Veverka je: </a:t>
            </a:r>
            <a:endParaRPr lang="cs-CZ" sz="2000" b="1" dirty="0"/>
          </a:p>
        </p:txBody>
      </p:sp>
      <p:sp>
        <p:nvSpPr>
          <p:cNvPr id="27" name="TextovéPole 2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768995" y="385706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hlodavec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143251" y="3857060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přežvýkavec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915621" y="385706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dravec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853793" y="4248090"/>
            <a:ext cx="187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8. Veverka je: </a:t>
            </a:r>
            <a:endParaRPr lang="cs-CZ" sz="2000" b="1" dirty="0"/>
          </a:p>
        </p:txBody>
      </p:sp>
      <p:sp>
        <p:nvSpPr>
          <p:cNvPr id="31" name="TextovéPole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773024" y="4276997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denní zvíře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516376" y="4276997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noční zvíře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25194" y="4620013"/>
            <a:ext cx="394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9</a:t>
            </a:r>
            <a:r>
              <a:rPr lang="cs-CZ" sz="2000" b="1" dirty="0" smtClean="0"/>
              <a:t>. Který savec má náprsenku? </a:t>
            </a:r>
            <a:endParaRPr lang="cs-CZ" sz="20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418095" y="1848515"/>
            <a:ext cx="1497526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pruhovaná</a:t>
            </a:r>
            <a:endParaRPr lang="cs-CZ" sz="20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797757" y="4620013"/>
            <a:ext cx="1438214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kuna lesní</a:t>
            </a:r>
            <a:endParaRPr lang="cs-CZ" sz="2000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4687331" y="6432002"/>
            <a:ext cx="4456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se zobrazí při klinutí na slovo nebo otázku.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9401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29" y="801414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20802461" flipH="1">
            <a:off x="260489" y="164275"/>
            <a:ext cx="3036313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83446" y="837657"/>
            <a:ext cx="23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Třetí skupinou bude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46963" y="1360371"/>
            <a:ext cx="120257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HMYZ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 rot="705433">
            <a:off x="5664016" y="193616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45452" y="853192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Kteří živočichové sem patří?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44600" y="1268038"/>
            <a:ext cx="2515432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m</a:t>
            </a:r>
            <a:r>
              <a:rPr lang="cs-CZ" sz="2000" b="1" dirty="0" smtClean="0">
                <a:solidFill>
                  <a:srgbClr val="FF0000"/>
                </a:solidFill>
              </a:rPr>
              <a:t>otýli, blanokřídlí, 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brouci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8" y="3429000"/>
            <a:ext cx="1547812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99410"/>
            <a:ext cx="1136348" cy="113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92" y="5165203"/>
            <a:ext cx="1195388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37" y="4698588"/>
            <a:ext cx="1134816" cy="113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89" y="511914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63" y="3353104"/>
            <a:ext cx="1366505" cy="13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381000" y="184791"/>
            <a:ext cx="8076711" cy="1735382"/>
            <a:chOff x="381000" y="184791"/>
            <a:chExt cx="8076711" cy="1735382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91896"/>
              <a:ext cx="990600" cy="781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84791"/>
              <a:ext cx="1136348" cy="1136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463366" y="132113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Mšice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1441252" y="1273842"/>
              <a:ext cx="1454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C00000"/>
                  </a:solidFill>
                </a:rPr>
                <a:t>Slunéčko </a:t>
              </a:r>
            </a:p>
            <a:p>
              <a:pPr algn="ctr"/>
              <a:r>
                <a:rPr lang="cs-CZ" b="1" dirty="0" smtClean="0">
                  <a:solidFill>
                    <a:srgbClr val="C00000"/>
                  </a:solidFill>
                </a:rPr>
                <a:t>sedmitečné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3124200" y="399278"/>
              <a:ext cx="533351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dravý brouk = </a:t>
              </a:r>
              <a:r>
                <a:rPr lang="cs-CZ" b="1" dirty="0" smtClean="0">
                  <a:solidFill>
                    <a:srgbClr val="FF0000"/>
                  </a:solidFill>
                </a:rPr>
                <a:t>užitečný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ochrana proti nepřátelům – žlutá, hořká, 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páchnoucí tekutina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žlutá vajíčka – larvy – kukla – nové slunéčko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živí se mšicemi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022155" y="2817834"/>
            <a:ext cx="3435556" cy="2490926"/>
            <a:chOff x="3987603" y="2233042"/>
            <a:chExt cx="3435556" cy="2490926"/>
          </a:xfrm>
        </p:grpSpPr>
        <p:grpSp>
          <p:nvGrpSpPr>
            <p:cNvPr id="7" name="Skupina 6"/>
            <p:cNvGrpSpPr/>
            <p:nvPr/>
          </p:nvGrpSpPr>
          <p:grpSpPr>
            <a:xfrm>
              <a:off x="4555066" y="2233042"/>
              <a:ext cx="2300630" cy="1559957"/>
              <a:chOff x="3421101" y="2362200"/>
              <a:chExt cx="2300630" cy="1559957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7050" y="2362200"/>
                <a:ext cx="1788732" cy="1190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ovéPole 8"/>
              <p:cNvSpPr txBox="1"/>
              <p:nvPr/>
            </p:nvSpPr>
            <p:spPr>
              <a:xfrm>
                <a:off x="3421101" y="3552825"/>
                <a:ext cx="2300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Lýkožrout smrkový</a:t>
                </a:r>
                <a:endParaRPr lang="cs-CZ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3987603" y="3800638"/>
              <a:ext cx="34355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škůdce – larvy vyžírají lýko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napadá stromy oslabené, 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nemocné nebo poškozené</a:t>
              </a:r>
              <a:endParaRPr lang="cs-CZ" b="1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638308" y="2582016"/>
            <a:ext cx="3692560" cy="2149825"/>
            <a:chOff x="102394" y="1920173"/>
            <a:chExt cx="3692560" cy="2149825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4" y="1920173"/>
              <a:ext cx="1547812" cy="154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1600200" y="2509413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Mravenec lesní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28566" y="3146668"/>
              <a:ext cx="36663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dravý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významný – okolí mraveniště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vyčistí od škůdců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91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>
              <a:solidFill>
                <a:srgbClr val="171A1B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pro </a:t>
            </a:r>
            <a:r>
              <a:rPr lang="cs-CZ" dirty="0">
                <a:solidFill>
                  <a:srgbClr val="171A1B"/>
                </a:solidFill>
              </a:rPr>
              <a:t>upevňování a </a:t>
            </a:r>
            <a:r>
              <a:rPr lang="cs-CZ" dirty="0" smtClean="0">
                <a:solidFill>
                  <a:srgbClr val="171A1B"/>
                </a:solidFill>
              </a:rPr>
              <a:t>rozšiřování</a:t>
            </a:r>
            <a:r>
              <a:rPr lang="cs-CZ" dirty="0">
                <a:solidFill>
                  <a:srgbClr val="171A1B"/>
                </a:solidFill>
              </a:rPr>
              <a:t> </a:t>
            </a:r>
            <a:r>
              <a:rPr lang="cs-CZ" dirty="0" smtClean="0">
                <a:solidFill>
                  <a:srgbClr val="171A1B"/>
                </a:solidFill>
              </a:rPr>
              <a:t>daného    </a:t>
            </a:r>
          </a:p>
          <a:p>
            <a:pPr eaLnBrk="1" hangingPunct="1"/>
            <a:r>
              <a:rPr lang="cs-CZ" dirty="0" smtClean="0">
                <a:solidFill>
                  <a:srgbClr val="171A1B"/>
                </a:solidFill>
              </a:rPr>
              <a:t>   učiva.</a:t>
            </a:r>
            <a:endParaRPr lang="cs-CZ" dirty="0">
              <a:solidFill>
                <a:srgbClr val="171A1B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Je určen pro </a:t>
            </a:r>
            <a:r>
              <a:rPr lang="cs-CZ">
                <a:solidFill>
                  <a:srgbClr val="171A1B"/>
                </a:solidFill>
              </a:rPr>
              <a:t>předmět </a:t>
            </a:r>
            <a:r>
              <a:rPr lang="cs-CZ" smtClean="0">
                <a:solidFill>
                  <a:srgbClr val="171A1B"/>
                </a:solidFill>
              </a:rPr>
              <a:t> </a:t>
            </a:r>
            <a:r>
              <a:rPr lang="cs-CZ" smtClean="0">
                <a:solidFill>
                  <a:srgbClr val="171A1B"/>
                </a:solidFill>
              </a:rPr>
              <a:t>přírodověda </a:t>
            </a:r>
            <a:r>
              <a:rPr lang="cs-CZ" dirty="0" smtClean="0">
                <a:solidFill>
                  <a:srgbClr val="171A1B"/>
                </a:solidFill>
              </a:rPr>
              <a:t>4. ročník.</a:t>
            </a:r>
            <a:endParaRPr lang="cs-CZ" dirty="0">
              <a:solidFill>
                <a:srgbClr val="171A1B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Tento materiál </a:t>
            </a:r>
            <a:r>
              <a:rPr lang="cs-CZ" dirty="0" smtClean="0">
                <a:solidFill>
                  <a:srgbClr val="171A1B"/>
                </a:solidFill>
              </a:rPr>
              <a:t>vznikl ze zápisů autora </a:t>
            </a:r>
            <a:r>
              <a:rPr lang="cs-CZ" dirty="0">
                <a:solidFill>
                  <a:srgbClr val="171A1B"/>
                </a:solidFill>
              </a:rPr>
              <a:t>jako doplňující materiál k </a:t>
            </a:r>
            <a:r>
              <a:rPr lang="cs-CZ" dirty="0" err="1" smtClean="0">
                <a:solidFill>
                  <a:srgbClr val="171A1B"/>
                </a:solidFill>
              </a:rPr>
              <a:t>učebnici:Mgr</a:t>
            </a:r>
            <a:r>
              <a:rPr lang="cs-CZ" dirty="0" smtClean="0">
                <a:solidFill>
                  <a:srgbClr val="171A1B"/>
                </a:solidFill>
              </a:rPr>
              <a:t>. Věra Štiková, </a:t>
            </a:r>
            <a:r>
              <a:rPr lang="cs-CZ" i="1" dirty="0" smtClean="0">
                <a:solidFill>
                  <a:srgbClr val="171A1B"/>
                </a:solidFill>
              </a:rPr>
              <a:t>Přírodověda 4</a:t>
            </a:r>
            <a:r>
              <a:rPr lang="cs-CZ" dirty="0" smtClean="0">
                <a:solidFill>
                  <a:srgbClr val="171A1B"/>
                </a:solidFill>
              </a:rPr>
              <a:t>. Brno: NOVÁ ŠKOLA, s.r.o., 2003. 	ISBN 80-7289-052-2.</a:t>
            </a:r>
          </a:p>
        </p:txBody>
      </p:sp>
    </p:spTree>
    <p:extLst>
      <p:ext uri="{BB962C8B-B14F-4D97-AF65-F5344CB8AC3E}">
        <p14:creationId xmlns:p14="http://schemas.microsoft.com/office/powerpoint/2010/main" val="2526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5445069" y="526174"/>
            <a:ext cx="1851789" cy="1811100"/>
            <a:chOff x="1699409" y="541940"/>
            <a:chExt cx="1851789" cy="18111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464" y="541940"/>
              <a:ext cx="1627680" cy="1401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1699409" y="1983708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Kobylka zelená</a:t>
              </a:r>
              <a:endParaRPr lang="cs-CZ" b="1" dirty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017654" y="526174"/>
            <a:ext cx="2287806" cy="1811100"/>
            <a:chOff x="5372511" y="541940"/>
            <a:chExt cx="2287806" cy="1811100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014" y="541940"/>
              <a:ext cx="1828800" cy="144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5372511" y="1983708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Saranče čárkovaná</a:t>
              </a:r>
              <a:endParaRPr lang="cs-CZ" b="1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5226483" y="2649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70C0"/>
                </a:solidFill>
              </a:rPr>
              <a:t>dravá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26483" y="3018435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70C0"/>
                </a:solidFill>
              </a:rPr>
              <a:t>živí se hmyzem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260642" y="3398590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70C0"/>
                </a:solidFill>
              </a:rPr>
              <a:t>zvuky jemnější – v noci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76408" y="3767922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70C0"/>
                </a:solidFill>
              </a:rPr>
              <a:t>tykadla jemná – delší než tělo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65028" y="266700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býložravá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65028" y="3036332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ožírá polní plodiny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65028" y="3416487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ostré hlasité cvrkání ve dne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65028" y="3785819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tykadla krátká, tlustší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65028" y="4137254"/>
            <a:ext cx="406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„cvrkot“ vyluzuje třením zadních</a:t>
            </a:r>
          </a:p>
          <a:p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    nohou o křídla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2" grpId="0"/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1236468" y="233261"/>
            <a:ext cx="6754350" cy="2177111"/>
            <a:chOff x="1236468" y="233261"/>
            <a:chExt cx="6754350" cy="217711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050" y="581572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468" y="635993"/>
              <a:ext cx="1223563" cy="1223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635993"/>
              <a:ext cx="1285218" cy="1285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3518079" y="233261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Včela</a:t>
              </a:r>
              <a:r>
                <a:rPr lang="cs-CZ" b="1" dirty="0" smtClean="0"/>
                <a:t> </a:t>
              </a:r>
              <a:r>
                <a:rPr lang="cs-CZ" b="1" dirty="0" smtClean="0">
                  <a:solidFill>
                    <a:srgbClr val="C00000"/>
                  </a:solidFill>
                </a:rPr>
                <a:t>medonosná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96459" y="2133600"/>
            <a:ext cx="7494359" cy="3693319"/>
            <a:chOff x="496459" y="2133600"/>
            <a:chExt cx="7494359" cy="3693319"/>
          </a:xfrm>
        </p:grpSpPr>
        <p:sp>
          <p:nvSpPr>
            <p:cNvPr id="4" name="TextovéPole 3"/>
            <p:cNvSpPr txBox="1"/>
            <p:nvPr/>
          </p:nvSpPr>
          <p:spPr>
            <a:xfrm>
              <a:off x="496459" y="2133600"/>
              <a:ext cx="7494359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žijí v úlech a včelínech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1 úl – několik desítek až stovek tisíc dělnic – nektar, pyl z květů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                                                                         -  tvorba vosk. plástů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                                                                          - zásoby medu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královna      vajíčka      larvy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potrava rozhoduje o vylíhnutí dělnice nebo královny: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královna – mateří kašička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dělnice    - mateří kašička první 3 dny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trubci      - z neoplozených vajíček jako dělnice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královny a trubci – velké buňky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žihadlo – dělnice a královna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poskytují med, vosk, mateří kašičku, jed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důležitými opylovači rostlin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>
              <a:off x="1963864" y="3429000"/>
              <a:ext cx="1426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3105019" y="3423745"/>
              <a:ext cx="1426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37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29" y="801414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20802461" flipH="1">
            <a:off x="260489" y="164275"/>
            <a:ext cx="3036313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6204" y="83765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Čtvrtou skupinou budou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46963" y="1360371"/>
            <a:ext cx="116839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RYBY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 rot="705433">
            <a:off x="5664016" y="193616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67417" y="578508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V našich vodách </a:t>
            </a:r>
          </a:p>
          <a:p>
            <a:pPr algn="ctr"/>
            <a:r>
              <a:rPr lang="cs-CZ" b="1" dirty="0" smtClean="0"/>
              <a:t>jsou jaké ryby?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72652" y="1421926"/>
            <a:ext cx="245932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SLADKOVODNÍ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14" y="35052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29" y="401495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2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533400" y="468868"/>
            <a:ext cx="2926521" cy="1631394"/>
            <a:chOff x="533400" y="468868"/>
            <a:chExt cx="2926521" cy="163139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2926521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1025477" y="468868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Kapr obecný</a:t>
              </a:r>
              <a:endParaRPr lang="cs-CZ" b="1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572000" y="311991"/>
            <a:ext cx="2971800" cy="1766078"/>
            <a:chOff x="4572000" y="311991"/>
            <a:chExt cx="2971800" cy="1766078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81323"/>
              <a:ext cx="2971800" cy="1396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5266658" y="311991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Štika obecná</a:t>
              </a:r>
              <a:endParaRPr lang="cs-CZ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880660" y="4760853"/>
            <a:ext cx="2194891" cy="1409450"/>
            <a:chOff x="6248400" y="4019800"/>
            <a:chExt cx="2194891" cy="140945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19600"/>
              <a:ext cx="2194891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452010" y="4019800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Pstruh obecný</a:t>
              </a:r>
              <a:endParaRPr lang="cs-CZ" b="1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746222" y="2690221"/>
            <a:ext cx="3864451" cy="1565425"/>
            <a:chOff x="3743874" y="3213439"/>
            <a:chExt cx="3864451" cy="15654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874" y="3213439"/>
              <a:ext cx="2332105" cy="156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6141257" y="3306661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Okoun říční</a:t>
              </a:r>
              <a:endParaRPr lang="cs-CZ" b="1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6906322" y="4778864"/>
            <a:ext cx="2064723" cy="1653138"/>
            <a:chOff x="6906322" y="4778864"/>
            <a:chExt cx="2064723" cy="16531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6322" y="5169940"/>
              <a:ext cx="2064723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7315200" y="4778864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Cejn velký</a:t>
              </a:r>
              <a:endParaRPr lang="cs-CZ" b="1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981937" y="2690221"/>
            <a:ext cx="2029446" cy="1905550"/>
            <a:chOff x="4111811" y="4778864"/>
            <a:chExt cx="2029446" cy="19055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811" y="5169940"/>
              <a:ext cx="2029446" cy="1514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4405120" y="4778864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Lín obecný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361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5679" y="1672931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Soubor:Accipiter</a:t>
            </a:r>
            <a:r>
              <a:rPr lang="cs-CZ" sz="1400" dirty="0"/>
              <a:t> gentilisAAP045CA.jpg.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http://cs.wikipedia.org/wiki/Soubor:Accipiter_gentilisAAP045CA.jpg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7286" y="2411595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Soubor:Buteo</a:t>
            </a:r>
            <a:r>
              <a:rPr lang="cs-CZ" sz="1400" dirty="0"/>
              <a:t> </a:t>
            </a:r>
            <a:r>
              <a:rPr lang="cs-CZ" sz="1400" dirty="0" err="1"/>
              <a:t>buteo</a:t>
            </a:r>
            <a:r>
              <a:rPr lang="cs-CZ" sz="1400" dirty="0"/>
              <a:t> 2 (Marek </a:t>
            </a:r>
            <a:r>
              <a:rPr lang="cs-CZ" sz="1400" dirty="0" err="1"/>
              <a:t>Szczepanek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http://cs.wikipedia.org/wiki/Soubor:Buteo_buteo_2_(Marek_Szczepanek).jpg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245678" y="3133392"/>
            <a:ext cx="8592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Soubor:European</a:t>
            </a:r>
            <a:r>
              <a:rPr lang="cs-CZ" sz="1400" dirty="0"/>
              <a:t> </a:t>
            </a:r>
            <a:r>
              <a:rPr lang="cs-CZ" sz="1400" dirty="0" err="1"/>
              <a:t>Starling</a:t>
            </a:r>
            <a:r>
              <a:rPr lang="cs-CZ" sz="1400" dirty="0"/>
              <a:t> 2006.jpg.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http://cs.wikipedia.org/wiki/Soubor:European_Starling_2006.jpg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5679" y="3872056"/>
            <a:ext cx="8592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Soubor:Kuckuck</a:t>
            </a:r>
            <a:r>
              <a:rPr lang="cs-CZ" sz="1400" dirty="0"/>
              <a:t> (</a:t>
            </a:r>
            <a:r>
              <a:rPr lang="cs-CZ" sz="1400" dirty="0" err="1"/>
              <a:t>Cuculus</a:t>
            </a:r>
            <a:r>
              <a:rPr lang="cs-CZ" sz="1400" dirty="0"/>
              <a:t> </a:t>
            </a:r>
            <a:r>
              <a:rPr lang="cs-CZ" sz="1400" dirty="0" err="1"/>
              <a:t>canorus</a:t>
            </a:r>
            <a:r>
              <a:rPr lang="cs-CZ" sz="1400" dirty="0"/>
              <a:t>) by </a:t>
            </a:r>
            <a:r>
              <a:rPr lang="cs-CZ" sz="1400" dirty="0" err="1"/>
              <a:t>Tim</a:t>
            </a:r>
            <a:r>
              <a:rPr lang="cs-CZ" sz="1400" dirty="0"/>
              <a:t> Peukert.jpg.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http://cs.wikipedia.org/wiki/Soubor:Kuckuck_(Cuculus_canorus)_by_Tim_Peukert.jpg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245679" y="4610720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Soubor:Schwarzspecht.jpg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http://cs.wikipedia.org/wiki/Soubor:Schwarzspecht.jpg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208893" y="5322411"/>
            <a:ext cx="8592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Soubor:Perdix</a:t>
            </a:r>
            <a:r>
              <a:rPr lang="cs-CZ" sz="1400" dirty="0"/>
              <a:t> </a:t>
            </a:r>
            <a:r>
              <a:rPr lang="cs-CZ" sz="1400" dirty="0" err="1"/>
              <a:t>perdix</a:t>
            </a:r>
            <a:r>
              <a:rPr lang="cs-CZ" sz="1400" dirty="0"/>
              <a:t> (Marek </a:t>
            </a:r>
            <a:r>
              <a:rPr lang="cs-CZ" sz="1400" dirty="0" err="1"/>
              <a:t>Szczepanek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http://cs.wikipedia.org/wiki/Soubor:Perdix_perdix_(Marek_Szczepanek).jpg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04951" y="1149711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Anime</a:t>
            </a:r>
            <a:r>
              <a:rPr lang="cs-CZ" sz="1400" dirty="0"/>
              <a:t> Boy </a:t>
            </a:r>
            <a:r>
              <a:rPr lang="cs-CZ" sz="1400" dirty="0" err="1"/>
              <a:t>clip</a:t>
            </a:r>
            <a:r>
              <a:rPr lang="cs-CZ" sz="1400" dirty="0"/>
              <a:t> art. </a:t>
            </a:r>
            <a:r>
              <a:rPr lang="cs-CZ" sz="1400" i="1" dirty="0"/>
              <a:t>Www.Clker.com</a:t>
            </a:r>
            <a:r>
              <a:rPr lang="cs-CZ" sz="1400" dirty="0"/>
              <a:t> [online]. 2007 [cit. 2013-01-20]. Dostupné z: http://www.clker.com/clipart-15359.html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0717" y="381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Swimming</a:t>
            </a:r>
            <a:r>
              <a:rPr lang="cs-CZ" sz="1400" dirty="0"/>
              <a:t> </a:t>
            </a:r>
            <a:r>
              <a:rPr lang="cs-CZ" sz="1400" dirty="0" err="1"/>
              <a:t>Swan</a:t>
            </a:r>
            <a:r>
              <a:rPr lang="cs-CZ" sz="1400" dirty="0"/>
              <a:t> </a:t>
            </a:r>
            <a:r>
              <a:rPr lang="cs-CZ" sz="1400" dirty="0" err="1"/>
              <a:t>clip</a:t>
            </a:r>
            <a:r>
              <a:rPr lang="cs-CZ" sz="1400" dirty="0"/>
              <a:t> art.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http://www.clker.com/clipart-swimming-swan.html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0717" y="90422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Soubor:Frischlinge</a:t>
            </a:r>
            <a:r>
              <a:rPr lang="cs-CZ" sz="1400" dirty="0"/>
              <a:t> </a:t>
            </a:r>
            <a:r>
              <a:rPr lang="cs-CZ" sz="1400" dirty="0" err="1"/>
              <a:t>mit</a:t>
            </a:r>
            <a:r>
              <a:rPr lang="cs-CZ" sz="1400" dirty="0"/>
              <a:t> Bachen.jpg.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http://cs.wikipedia.org/wiki/Soubor:Frischlinge_mit_Bachen.jpg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0717" y="1610106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Soubor:Vulpes</a:t>
            </a:r>
            <a:r>
              <a:rPr lang="cs-CZ" sz="1400" dirty="0"/>
              <a:t> </a:t>
            </a:r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standing</a:t>
            </a:r>
            <a:r>
              <a:rPr lang="cs-CZ" sz="1400" dirty="0"/>
              <a:t> in snow.jpg.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http://cs.wikipedia.org/wiki/Soubor:Vulpes_vulpes_standing_in_snow.jpg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186558" y="234877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Soubor:Martes</a:t>
            </a:r>
            <a:r>
              <a:rPr lang="cs-CZ" sz="1400" dirty="0"/>
              <a:t> </a:t>
            </a:r>
            <a:r>
              <a:rPr lang="cs-CZ" sz="1400" dirty="0" err="1"/>
              <a:t>martes</a:t>
            </a:r>
            <a:r>
              <a:rPr lang="cs-CZ" sz="1400" dirty="0"/>
              <a:t> crop.jpg.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http://cs.wikipedia.org/wiki/Soubor:Martes_martes_crop.jpg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3420" y="3074608"/>
            <a:ext cx="8500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Soubor:Fischotter</a:t>
            </a:r>
            <a:r>
              <a:rPr lang="cs-CZ" sz="1400" dirty="0"/>
              <a:t> </a:t>
            </a:r>
            <a:r>
              <a:rPr lang="cs-CZ" sz="1400" dirty="0" err="1"/>
              <a:t>Lutra</a:t>
            </a:r>
            <a:r>
              <a:rPr lang="cs-CZ" sz="1400" dirty="0"/>
              <a:t> lutra1.jpg.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http://cs.wikipedia.org/wiki/Soubor:Fischotter_Lutra_lutra1.jpg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3420" y="3813272"/>
            <a:ext cx="8452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Soubor:Aphididae</a:t>
            </a:r>
            <a:r>
              <a:rPr lang="cs-CZ" sz="1400" dirty="0"/>
              <a:t> (</a:t>
            </a:r>
            <a:r>
              <a:rPr lang="cs-CZ" sz="1400" dirty="0" err="1"/>
              <a:t>aka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http://cs.wikipedia.org/wiki/Soubor:Aphididae_(aka).jpg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20717" y="4547115"/>
            <a:ext cx="8405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Soubor:Ips.typographus.jpg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http://cs.wikipedia.org/wiki/Soubor:Ips.typographus.jpg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03637" y="5285779"/>
            <a:ext cx="8500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Soubor:Stenobothrus</a:t>
            </a:r>
            <a:r>
              <a:rPr lang="cs-CZ" sz="1400" dirty="0"/>
              <a:t> </a:t>
            </a:r>
            <a:r>
              <a:rPr lang="cs-CZ" sz="1400" dirty="0" err="1"/>
              <a:t>lineatus</a:t>
            </a:r>
            <a:r>
              <a:rPr lang="cs-CZ" sz="1400" dirty="0"/>
              <a:t> m 2009 08190188.jpg.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http://cs.wikipedia.org/wiki/Soubor:Stenobothrus_lineatus_m_2009_08190188.jpg</a:t>
            </a:r>
          </a:p>
        </p:txBody>
      </p:sp>
    </p:spTree>
    <p:extLst>
      <p:ext uri="{BB962C8B-B14F-4D97-AF65-F5344CB8AC3E}">
        <p14:creationId xmlns:p14="http://schemas.microsoft.com/office/powerpoint/2010/main" val="24467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91662" y="30480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Soubor:Tettigonia</a:t>
            </a:r>
            <a:r>
              <a:rPr lang="cs-CZ" sz="1400" dirty="0"/>
              <a:t> </a:t>
            </a:r>
            <a:r>
              <a:rPr lang="cs-CZ" sz="1400" dirty="0" err="1"/>
              <a:t>viridissima</a:t>
            </a:r>
            <a:r>
              <a:rPr lang="cs-CZ" sz="1400" dirty="0"/>
              <a:t> AB.jpg.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http://cs.wikipedia.org/wiki/Soubor:Tettigonia_viridissima_AB.jpg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1662" y="1043464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Soubor:Common</a:t>
            </a:r>
            <a:r>
              <a:rPr lang="cs-CZ" sz="1400" dirty="0"/>
              <a:t> carp.jpg.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http://cs.wikipedia.org/wiki/Soubor:Common_carp.jpg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291662" y="1781027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Soubor:Esox</a:t>
            </a:r>
            <a:r>
              <a:rPr lang="cs-CZ" sz="1400" dirty="0"/>
              <a:t> </a:t>
            </a:r>
            <a:r>
              <a:rPr lang="cs-CZ" sz="1400" dirty="0" err="1"/>
              <a:t>lucius</a:t>
            </a:r>
            <a:r>
              <a:rPr lang="cs-CZ" sz="1400" dirty="0"/>
              <a:t> Prague Vltava 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http://cs.wikipedia.org/wiki/Soubor:Esox_lucius_Prague_Vltava_1.jpg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291662" y="2489107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Soubor:Bachforelle.jpg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http://cs.wikipedia.org/wiki/Soubor:Bachforelle.jpg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270641" y="3012327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Soubor:Perca</a:t>
            </a:r>
            <a:r>
              <a:rPr lang="cs-CZ" sz="1400" dirty="0"/>
              <a:t> </a:t>
            </a:r>
            <a:r>
              <a:rPr lang="cs-CZ" sz="1400" dirty="0" err="1"/>
              <a:t>fluviatilis</a:t>
            </a:r>
            <a:r>
              <a:rPr lang="cs-CZ" sz="1400" dirty="0"/>
              <a:t> Prague Vltava 3.jpg.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http://cs.wikipedia.org/wiki/Soubor:Perca_fluviatilis_Prague_Vltava_3.jpg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265386" y="3731708"/>
            <a:ext cx="8513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Soubor:Abramis</a:t>
            </a:r>
            <a:r>
              <a:rPr lang="cs-CZ" sz="1400" dirty="0"/>
              <a:t> brama Prague Vltava 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http://cs.wikipedia.org/wiki/Soubor:Abramis_brama_Prague_Vltava_1.jpg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265386" y="4470372"/>
            <a:ext cx="85081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Soubor:Tinca</a:t>
            </a:r>
            <a:r>
              <a:rPr lang="cs-CZ" sz="1400" dirty="0"/>
              <a:t> </a:t>
            </a:r>
            <a:r>
              <a:rPr lang="cs-CZ" sz="1400" dirty="0" err="1"/>
              <a:t>tinca</a:t>
            </a:r>
            <a:r>
              <a:rPr lang="cs-CZ" sz="1400" dirty="0"/>
              <a:t> Prague Vltava 3.jpg.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2013-01-26]. Dostupné z: http://cs.wikipedia.org/wiki/Soubor:Tinca_tinca_Prague_Vltava_3.jpg</a:t>
            </a:r>
          </a:p>
        </p:txBody>
      </p:sp>
    </p:spTree>
    <p:extLst>
      <p:ext uri="{BB962C8B-B14F-4D97-AF65-F5344CB8AC3E}">
        <p14:creationId xmlns:p14="http://schemas.microsoft.com/office/powerpoint/2010/main" val="23977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4800" y="457200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Soubor:01-sfel-08-009a - crop.jpg.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2013-01-27]. Dostupné z: http://cs.wikipedia.org/wiki/Soubor:01-sfel-08-009a_-_crop.jpg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304800" y="1195864"/>
            <a:ext cx="2619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400" dirty="0" err="1" smtClean="0"/>
              <a:t>Klipart:office.microsoft.com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146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4" y="1524000"/>
            <a:ext cx="2667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áček 7"/>
          <p:cNvSpPr/>
          <p:nvPr/>
        </p:nvSpPr>
        <p:spPr>
          <a:xfrm rot="313931">
            <a:off x="3796650" y="378023"/>
            <a:ext cx="5098285" cy="3282557"/>
          </a:xfrm>
          <a:prstGeom prst="cloudCallout">
            <a:avLst>
              <a:gd name="adj1" fmla="val -46111"/>
              <a:gd name="adj2" fmla="val 642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50230" y="895916"/>
            <a:ext cx="39519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Vyprávěli jsme si o stromech </a:t>
            </a:r>
          </a:p>
          <a:p>
            <a:pPr algn="ctr"/>
            <a:r>
              <a:rPr lang="cs-CZ" sz="2000" b="1" dirty="0" smtClean="0"/>
              <a:t>a jejich plodech, o zelenině, </a:t>
            </a:r>
          </a:p>
          <a:p>
            <a:pPr algn="ctr"/>
            <a:r>
              <a:rPr lang="cs-CZ" sz="2000" b="1" dirty="0" smtClean="0"/>
              <a:t>prošli jsme kolem pole.</a:t>
            </a:r>
          </a:p>
          <a:p>
            <a:pPr algn="ctr"/>
            <a:r>
              <a:rPr lang="cs-CZ" sz="2000" b="1" dirty="0" smtClean="0"/>
              <a:t>Na louce jsme poznávali trávy, </a:t>
            </a:r>
          </a:p>
          <a:p>
            <a:pPr algn="ctr"/>
            <a:r>
              <a:rPr lang="cs-CZ" sz="2000" b="1" dirty="0" smtClean="0"/>
              <a:t>byliny i léčivky.</a:t>
            </a:r>
          </a:p>
          <a:p>
            <a:pPr algn="ctr"/>
            <a:r>
              <a:rPr lang="cs-CZ" sz="2000" b="1" dirty="0" smtClean="0"/>
              <a:t>A co nás čeká teď?</a:t>
            </a:r>
          </a:p>
          <a:p>
            <a:pPr algn="ctr"/>
            <a:r>
              <a:rPr lang="cs-CZ" sz="2000" b="1" dirty="0" smtClean="0"/>
              <a:t>Zvířátka.</a:t>
            </a:r>
            <a:endParaRPr lang="cs-CZ" sz="20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73563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88" y="4591944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3000">
              <a:srgbClr val="FFFF00"/>
            </a:gs>
            <a:gs pos="56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521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2" y="97991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áček 8"/>
          <p:cNvSpPr/>
          <p:nvPr/>
        </p:nvSpPr>
        <p:spPr>
          <a:xfrm rot="705433">
            <a:off x="5702666" y="248080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Obláček 10"/>
          <p:cNvSpPr/>
          <p:nvPr/>
        </p:nvSpPr>
        <p:spPr>
          <a:xfrm rot="20860078" flipH="1">
            <a:off x="215473" y="317622"/>
            <a:ext cx="3230005" cy="2366701"/>
          </a:xfrm>
          <a:prstGeom prst="cloudCallout">
            <a:avLst>
              <a:gd name="adj1" fmla="val -46527"/>
              <a:gd name="adj2" fmla="val 769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86435" y="796503"/>
            <a:ext cx="32880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Kdo četl knížku nebo </a:t>
            </a:r>
          </a:p>
          <a:p>
            <a:pPr algn="ctr"/>
            <a:r>
              <a:rPr lang="cs-CZ" b="1" dirty="0" smtClean="0"/>
              <a:t>viděl film Mach, Šebestová </a:t>
            </a:r>
          </a:p>
          <a:p>
            <a:pPr algn="ctr"/>
            <a:r>
              <a:rPr lang="cs-CZ" b="1" dirty="0" smtClean="0"/>
              <a:t>a kouzelné sluchátko? </a:t>
            </a:r>
          </a:p>
          <a:p>
            <a:pPr algn="ctr"/>
            <a:r>
              <a:rPr lang="cs-CZ" b="1" dirty="0" smtClean="0"/>
              <a:t>Mach měl vyprávět ve škole </a:t>
            </a:r>
          </a:p>
          <a:p>
            <a:pPr algn="ctr"/>
            <a:r>
              <a:rPr lang="cs-CZ" b="1" dirty="0" smtClean="0"/>
              <a:t>o zajíci. Nic nevěděl. </a:t>
            </a:r>
          </a:p>
          <a:p>
            <a:pPr algn="ctr"/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99518" y="958359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Kdo ví, co stále opakoval?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99518" y="1464903"/>
            <a:ext cx="307007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Žije v lese, žije v lese,…</a:t>
            </a:r>
            <a:endParaRPr lang="cs-CZ" sz="2000" b="1" dirty="0"/>
          </a:p>
        </p:txBody>
      </p:sp>
      <p:sp>
        <p:nvSpPr>
          <p:cNvPr id="14" name="Obláček 13"/>
          <p:cNvSpPr/>
          <p:nvPr/>
        </p:nvSpPr>
        <p:spPr>
          <a:xfrm rot="1288732" flipH="1" flipV="1">
            <a:off x="925514" y="3460762"/>
            <a:ext cx="3029484" cy="2280696"/>
          </a:xfrm>
          <a:prstGeom prst="cloudCallout">
            <a:avLst>
              <a:gd name="adj1" fmla="val -46836"/>
              <a:gd name="adj2" fmla="val 789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02539" y="4139445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Nakonec se pomocí </a:t>
            </a:r>
          </a:p>
          <a:p>
            <a:pPr algn="ctr"/>
            <a:r>
              <a:rPr lang="cs-CZ" b="1" dirty="0" smtClean="0"/>
              <a:t>sluchátka s životem </a:t>
            </a:r>
          </a:p>
          <a:p>
            <a:pPr algn="ctr"/>
            <a:r>
              <a:rPr lang="cs-CZ" b="1" dirty="0" smtClean="0"/>
              <a:t>zvířátek v lese seznámil.</a:t>
            </a:r>
            <a:endParaRPr lang="cs-CZ" b="1" dirty="0"/>
          </a:p>
        </p:txBody>
      </p:sp>
      <p:sp>
        <p:nvSpPr>
          <p:cNvPr id="16" name="Obláček 15"/>
          <p:cNvSpPr/>
          <p:nvPr/>
        </p:nvSpPr>
        <p:spPr>
          <a:xfrm rot="20327286" flipV="1">
            <a:off x="5602910" y="3437111"/>
            <a:ext cx="2963745" cy="2353102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799518" y="4142448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My sice takové </a:t>
            </a:r>
          </a:p>
          <a:p>
            <a:pPr algn="ctr"/>
            <a:r>
              <a:rPr lang="cs-CZ" b="1" dirty="0" smtClean="0"/>
              <a:t>sluchátko nemáme, ale </a:t>
            </a:r>
          </a:p>
          <a:p>
            <a:pPr algn="ctr"/>
            <a:r>
              <a:rPr lang="cs-CZ" b="1" dirty="0"/>
              <a:t>o</a:t>
            </a:r>
            <a:r>
              <a:rPr lang="cs-CZ" b="1" dirty="0" smtClean="0"/>
              <a:t> zvířátkách si povídat </a:t>
            </a:r>
          </a:p>
          <a:p>
            <a:pPr algn="ctr"/>
            <a:r>
              <a:rPr lang="cs-CZ" b="1" dirty="0" smtClean="0"/>
              <a:t>budeme.</a:t>
            </a:r>
            <a:endParaRPr lang="cs-CZ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1073">
            <a:off x="4893879" y="1850577"/>
            <a:ext cx="1400503" cy="140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animBg="1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3000">
              <a:srgbClr val="FFFF00"/>
            </a:gs>
            <a:gs pos="56000">
              <a:srgbClr val="FFEBFA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605335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1215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áček 7"/>
          <p:cNvSpPr/>
          <p:nvPr/>
        </p:nvSpPr>
        <p:spPr>
          <a:xfrm rot="705433">
            <a:off x="4604334" y="380321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592182" y="644235"/>
            <a:ext cx="3300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Jak bychom si mohli </a:t>
            </a:r>
          </a:p>
          <a:p>
            <a:pPr algn="ctr"/>
            <a:r>
              <a:rPr lang="cs-CZ" b="1" dirty="0" smtClean="0"/>
              <a:t>zvířátka rozdělit? Do jakých </a:t>
            </a:r>
          </a:p>
          <a:p>
            <a:pPr algn="ctr"/>
            <a:r>
              <a:rPr lang="cs-CZ" b="1" dirty="0" smtClean="0"/>
              <a:t>skupin, abychom se </a:t>
            </a:r>
          </a:p>
          <a:p>
            <a:pPr algn="ctr"/>
            <a:r>
              <a:rPr lang="cs-CZ" b="1" dirty="0" smtClean="0"/>
              <a:t>o nich co nejvíce dozvěděli?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31312" y="1855506"/>
            <a:ext cx="29503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Ptáci, savci, hmyz a ryby.</a:t>
            </a:r>
            <a:endParaRPr lang="cs-CZ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59" y="4592870"/>
            <a:ext cx="1531118" cy="153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8194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66" y="5190573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97" y="4513111"/>
            <a:ext cx="934582" cy="93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27" y="2680042"/>
            <a:ext cx="934582" cy="93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2146"/>
            <a:ext cx="1100024" cy="110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076018"/>
            <a:ext cx="977334" cy="97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66" y="3146728"/>
            <a:ext cx="1082121" cy="108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66" y="3700671"/>
            <a:ext cx="1100959" cy="110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705433">
            <a:off x="4832934" y="106363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128558" y="903843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První skupinou budou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15000" y="1389499"/>
            <a:ext cx="126188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PTÁCI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16409" y="3810000"/>
            <a:ext cx="70262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l</a:t>
            </a:r>
            <a:r>
              <a:rPr lang="cs-CZ" b="1" dirty="0" smtClean="0"/>
              <a:t>íhnou se z vajec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m</a:t>
            </a:r>
            <a:r>
              <a:rPr lang="cs-CZ" b="1" dirty="0" smtClean="0"/>
              <a:t>ají peří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řední končetiny  = křídla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osti ptáků jsou duté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líce + vzduchové vaky  = do těla dostávají množství kyslíku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z</a:t>
            </a:r>
            <a:r>
              <a:rPr lang="cs-CZ" b="1" dirty="0" smtClean="0"/>
              <a:t>obák + nohy – podle způsobu života a potravy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1" y="2932806"/>
            <a:ext cx="1670263" cy="16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81" y="5299075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9" y="127317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67937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0" y="874985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705433">
            <a:off x="5690584" y="143148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9" name="Obláček 8"/>
          <p:cNvSpPr/>
          <p:nvPr/>
        </p:nvSpPr>
        <p:spPr>
          <a:xfrm rot="705433">
            <a:off x="190500" y="186439"/>
            <a:ext cx="3276600" cy="2333625"/>
          </a:xfrm>
          <a:prstGeom prst="cloudCallout">
            <a:avLst>
              <a:gd name="adj1" fmla="val 64977"/>
              <a:gd name="adj2" fmla="val 512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4296" y="708342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Jak se říká ptákům, kteří </a:t>
            </a:r>
          </a:p>
          <a:p>
            <a:pPr algn="ctr"/>
            <a:r>
              <a:rPr lang="cs-CZ" b="1" dirty="0" smtClean="0"/>
              <a:t>se živí masem?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06110" y="1430907"/>
            <a:ext cx="186301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/>
              <a:t>m</a:t>
            </a:r>
            <a:r>
              <a:rPr lang="cs-CZ" sz="2400" b="1" dirty="0" smtClean="0"/>
              <a:t>asožravci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73384" y="84684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Víš, kteří ptáci to jsou?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781800" y="1430907"/>
            <a:ext cx="109196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/>
              <a:t>d</a:t>
            </a:r>
            <a:r>
              <a:rPr lang="cs-CZ" sz="2400" b="1" dirty="0" smtClean="0"/>
              <a:t>ravci</a:t>
            </a:r>
            <a:endParaRPr lang="cs-CZ" sz="2400" b="1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5732474" y="2692387"/>
            <a:ext cx="2316026" cy="1866900"/>
            <a:chOff x="5732474" y="2692387"/>
            <a:chExt cx="2316026" cy="18669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805" y="2692387"/>
              <a:ext cx="2000695" cy="186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732474" y="4050663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Jestřáb lesní</a:t>
              </a:r>
              <a:endParaRPr lang="cs-CZ" b="1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0" y="2674002"/>
            <a:ext cx="2189983" cy="1433572"/>
            <a:chOff x="0" y="2674002"/>
            <a:chExt cx="2189983" cy="143357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7" y="2674002"/>
              <a:ext cx="2137206" cy="1433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0" y="372165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/>
                <a:t>K</a:t>
              </a:r>
              <a:r>
                <a:rPr lang="cs-CZ" b="1" dirty="0" smtClean="0"/>
                <a:t>áně lesní</a:t>
              </a:r>
              <a:endParaRPr lang="cs-CZ" b="1" dirty="0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5560110" y="4667845"/>
            <a:ext cx="3602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r</a:t>
            </a:r>
            <a:r>
              <a:rPr lang="cs-CZ" b="1" dirty="0" smtClean="0"/>
              <a:t>ozpětí křídel 1 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c</a:t>
            </a:r>
            <a:r>
              <a:rPr lang="cs-CZ" b="1" dirty="0" smtClean="0"/>
              <a:t>o chytí, nepustí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kořist trhá ve vzduchu nebo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na zemi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ž</a:t>
            </a:r>
            <a:r>
              <a:rPr lang="cs-CZ" b="1" dirty="0" smtClean="0">
                <a:solidFill>
                  <a:srgbClr val="FF0000"/>
                </a:solidFill>
              </a:rPr>
              <a:t>iví se:</a:t>
            </a:r>
            <a:r>
              <a:rPr lang="cs-CZ" b="1" dirty="0" smtClean="0"/>
              <a:t> ptáky, veverkami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64295" y="4235329"/>
            <a:ext cx="41152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v</a:t>
            </a:r>
            <a:r>
              <a:rPr lang="cs-CZ" b="1" dirty="0" smtClean="0"/>
              <a:t>ýborný letec, ostrý zrak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ořist uchopí nohama, zobákem</a:t>
            </a:r>
          </a:p>
          <a:p>
            <a:r>
              <a:rPr lang="cs-CZ" b="1" dirty="0" smtClean="0"/>
              <a:t>     trhá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m</a:t>
            </a:r>
            <a:r>
              <a:rPr lang="cs-CZ" b="1" dirty="0" smtClean="0"/>
              <a:t>ohutná křídla, peří hnědé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 smtClean="0">
                <a:solidFill>
                  <a:srgbClr val="FF0000"/>
                </a:solidFill>
              </a:rPr>
              <a:t>otrava:</a:t>
            </a:r>
            <a:r>
              <a:rPr lang="cs-CZ" b="1" dirty="0" smtClean="0"/>
              <a:t> myši, hraboši, koroptve,</a:t>
            </a:r>
          </a:p>
          <a:p>
            <a:r>
              <a:rPr lang="cs-CZ" b="1" dirty="0" smtClean="0"/>
              <a:t>                    zajíčci, požírá i mršiny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0" y="874985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705433">
            <a:off x="5690584" y="143148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Obláček 6"/>
          <p:cNvSpPr/>
          <p:nvPr/>
        </p:nvSpPr>
        <p:spPr>
          <a:xfrm rot="705433">
            <a:off x="190500" y="186439"/>
            <a:ext cx="3276600" cy="2333625"/>
          </a:xfrm>
          <a:prstGeom prst="cloudCallout">
            <a:avLst>
              <a:gd name="adj1" fmla="val 64977"/>
              <a:gd name="adj2" fmla="val 512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4296" y="708342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Jak se říká ptákům, kteří </a:t>
            </a:r>
          </a:p>
          <a:p>
            <a:pPr algn="ctr"/>
            <a:r>
              <a:rPr lang="cs-CZ" b="1" dirty="0" smtClean="0"/>
              <a:t>se živí hmyzem?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06110" y="1430907"/>
            <a:ext cx="203292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hmyzožravci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40097" y="661305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Víš, jak se ještě tito </a:t>
            </a:r>
          </a:p>
          <a:p>
            <a:pPr algn="ctr"/>
            <a:r>
              <a:rPr lang="cs-CZ" b="1" dirty="0" smtClean="0"/>
              <a:t>ptáci dělí?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53200" y="1307636"/>
            <a:ext cx="179408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a krmivé </a:t>
            </a:r>
          </a:p>
          <a:p>
            <a:r>
              <a:rPr lang="cs-CZ" sz="2400" b="1" dirty="0" smtClean="0"/>
              <a:t>a nekrmivé</a:t>
            </a:r>
            <a:endParaRPr lang="cs-CZ" sz="2400" b="1" dirty="0"/>
          </a:p>
        </p:txBody>
      </p:sp>
      <p:sp>
        <p:nvSpPr>
          <p:cNvPr id="18" name="Obláček 17"/>
          <p:cNvSpPr/>
          <p:nvPr/>
        </p:nvSpPr>
        <p:spPr>
          <a:xfrm>
            <a:off x="209950" y="3505200"/>
            <a:ext cx="3276600" cy="2333625"/>
          </a:xfrm>
          <a:prstGeom prst="cloudCallout">
            <a:avLst>
              <a:gd name="adj1" fmla="val 72857"/>
              <a:gd name="adj2" fmla="val -5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09950" y="441960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Co znamená, že jsou krmiví?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77577" y="5059830"/>
            <a:ext cx="4551246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o vylíhnutí jsou ptačí mláďata holá,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slepá, bezmocná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ba rodiče je krmí a chrání je</a:t>
            </a:r>
            <a:endParaRPr lang="cs-CZ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55" y="3439128"/>
            <a:ext cx="1232884" cy="123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60335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5" y="337919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0" y="163331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Vlaštovka obecná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216" y="2091035"/>
            <a:ext cx="40126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„</a:t>
            </a:r>
            <a:r>
              <a:rPr lang="cs-CZ" b="1" dirty="0" err="1" smtClean="0"/>
              <a:t>fráček</a:t>
            </a:r>
            <a:r>
              <a:rPr lang="cs-CZ" b="1" dirty="0" smtClean="0"/>
              <a:t>“, ocasní pera – vidlice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h</a:t>
            </a:r>
            <a:r>
              <a:rPr lang="cs-CZ" b="1" dirty="0" smtClean="0"/>
              <a:t>myz loví v letu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č</a:t>
            </a:r>
            <a:r>
              <a:rPr lang="cs-CZ" b="1" dirty="0" smtClean="0"/>
              <a:t>erná, červené hrdlo, bílé bříško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h</a:t>
            </a:r>
            <a:r>
              <a:rPr lang="cs-CZ" b="1" dirty="0" smtClean="0"/>
              <a:t>nízdo miskovité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r</a:t>
            </a:r>
            <a:r>
              <a:rPr lang="cs-CZ" b="1" dirty="0" smtClean="0"/>
              <a:t>ychlý, obratný vytrvalý letec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dlétá do teplých krajin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2236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7579" y="53340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jiřička obecná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00200" y="4122360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Podobná vlaštovce – méně </a:t>
            </a:r>
          </a:p>
          <a:p>
            <a:r>
              <a:rPr lang="cs-CZ" b="1" dirty="0" smtClean="0"/>
              <a:t>    vykrojený ocásek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h</a:t>
            </a:r>
            <a:r>
              <a:rPr lang="cs-CZ" b="1" dirty="0" smtClean="0"/>
              <a:t>nízda krytá, s kruhovým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otvorem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070581" y="400844"/>
            <a:ext cx="31678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Kdo sem patří?</a:t>
            </a:r>
            <a:endParaRPr lang="cs-CZ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7919"/>
            <a:ext cx="1376090" cy="206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279387" y="200265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Špaček obecný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76860" y="2405795"/>
            <a:ext cx="3367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Všežravec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Potrava: </a:t>
            </a:r>
            <a:r>
              <a:rPr lang="cs-CZ" b="1" dirty="0" smtClean="0"/>
              <a:t>hmyz, housenky, </a:t>
            </a:r>
          </a:p>
          <a:p>
            <a:r>
              <a:rPr lang="cs-CZ" b="1" dirty="0" smtClean="0"/>
              <a:t>     můry, pavouky, plody</a:t>
            </a:r>
            <a:endParaRPr lang="cs-CZ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94" y="3892936"/>
            <a:ext cx="1946310" cy="12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625228" y="496729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Kukačka obecná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64514" y="5433375"/>
            <a:ext cx="4679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uká samec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v</a:t>
            </a:r>
            <a:r>
              <a:rPr lang="cs-CZ" b="1" dirty="0" smtClean="0"/>
              <a:t>ajíčka klade do cizích hnízd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dlétají na jih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 smtClean="0">
                <a:solidFill>
                  <a:srgbClr val="FF0000"/>
                </a:solidFill>
              </a:rPr>
              <a:t>otrava:</a:t>
            </a:r>
            <a:r>
              <a:rPr lang="cs-CZ" b="1" dirty="0" smtClean="0"/>
              <a:t> chlupaté housenky - </a:t>
            </a:r>
            <a:r>
              <a:rPr lang="cs-CZ" b="1" dirty="0" smtClean="0">
                <a:solidFill>
                  <a:srgbClr val="FF0000"/>
                </a:solidFill>
              </a:rPr>
              <a:t>užitečná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1955</Words>
  <Application>Microsoft Office PowerPoint</Application>
  <PresentationFormat>Předvádění na obrazovce (4:3)</PresentationFormat>
  <Paragraphs>305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Motiv systému Office</vt:lpstr>
      <vt:lpstr>2_Výchozí návrh</vt:lpstr>
      <vt:lpstr>Živočichové v létě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ucitel</cp:lastModifiedBy>
  <cp:revision>203</cp:revision>
  <cp:lastPrinted>1601-01-01T00:00:00Z</cp:lastPrinted>
  <dcterms:created xsi:type="dcterms:W3CDTF">1601-01-01T00:00:00Z</dcterms:created>
  <dcterms:modified xsi:type="dcterms:W3CDTF">2013-08-22T13:17:06Z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