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79" r:id="rId2"/>
  </p:sldMasterIdLst>
  <p:sldIdLst>
    <p:sldId id="256" r:id="rId3"/>
    <p:sldId id="259" r:id="rId4"/>
    <p:sldId id="257" r:id="rId5"/>
    <p:sldId id="273" r:id="rId6"/>
    <p:sldId id="261" r:id="rId7"/>
    <p:sldId id="280" r:id="rId8"/>
    <p:sldId id="277" r:id="rId9"/>
    <p:sldId id="279" r:id="rId10"/>
    <p:sldId id="266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63" r:id="rId20"/>
    <p:sldId id="262" r:id="rId21"/>
    <p:sldId id="265" r:id="rId22"/>
    <p:sldId id="270" r:id="rId23"/>
    <p:sldId id="274" r:id="rId24"/>
    <p:sldId id="268" r:id="rId25"/>
    <p:sldId id="272" r:id="rId26"/>
    <p:sldId id="275" r:id="rId27"/>
    <p:sldId id="269" r:id="rId28"/>
    <p:sldId id="267" r:id="rId29"/>
    <p:sldId id="276" r:id="rId30"/>
    <p:sldId id="278" r:id="rId31"/>
    <p:sldId id="271" r:id="rId3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9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44" autoAdjust="0"/>
    <p:restoredTop sz="94660"/>
  </p:normalViewPr>
  <p:slideViewPr>
    <p:cSldViewPr>
      <p:cViewPr>
        <p:scale>
          <a:sx n="60" d="100"/>
          <a:sy n="60" d="100"/>
        </p:scale>
        <p:origin x="-2400" y="-7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07637-CF23-471C-9D8C-C15328EB1EE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897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B9478-139D-4B98-828E-D77B31D2A3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005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251DF-0AE3-4D60-968B-DA58C579862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147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7C2AA-59A4-4307-85D8-F695D4A5199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963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AD8E2-6444-45B3-9CE7-BCEF5F8DB89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76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52240-0F51-4785-8E45-A3213354F8E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046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5456BF-E417-4E67-B0D6-61DF97D0CF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57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4D40B3-CD2A-4210-A72E-893BBB9063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55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718E0-8517-43AF-A4F7-4D60AF5411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885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B6D68-F1C6-4D6B-A2CB-6D0D42255C7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74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94FA4-14AF-464D-A592-9A0B3EB7138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905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3E377-5432-4770-AEE8-C803647A78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185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7270-E85A-403C-A058-68D2D7236DB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009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65BE2-1027-4975-BB6C-923959B9C2E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054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1C239-BD3D-4305-8294-0D7B766CA41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511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810B6-6E65-4C3A-B5C1-715A21C8DFC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623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830B8-C8B0-41AD-A470-8187B2A3869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735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A0B09-FA13-4112-BCEF-78C8D30F4AD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247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D670F-F1CC-416A-A4F9-FE9CA7A85B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43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4CD1E-77DD-4B90-B5F3-CE5AD24B7D9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003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4E15B-6CFC-4269-95FD-18E0111EB1D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21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0969F-C479-4F9D-84FE-73C655E4196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715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2937D282-7AB1-4D3F-A686-77CA155821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</a:p>
        </p:txBody>
      </p:sp>
      <p:sp>
        <p:nvSpPr>
          <p:cNvPr id="2051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C3E189B6-0843-47D2-B42F-55B2763A9E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.png"/><Relationship Id="rId7" Type="http://schemas.openxmlformats.org/officeDocument/2006/relationships/image" Target="../media/image4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.png"/><Relationship Id="rId7" Type="http://schemas.openxmlformats.org/officeDocument/2006/relationships/image" Target="../media/image5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.png"/><Relationship Id="rId7" Type="http://schemas.openxmlformats.org/officeDocument/2006/relationships/image" Target="../media/image6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5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audio" Target="../media/audio3.wav"/><Relationship Id="rId18" Type="http://schemas.openxmlformats.org/officeDocument/2006/relationships/audio" Target="../media/audio5.wav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17" Type="http://schemas.openxmlformats.org/officeDocument/2006/relationships/image" Target="../media/image68.png"/><Relationship Id="rId2" Type="http://schemas.openxmlformats.org/officeDocument/2006/relationships/image" Target="../media/image3.jpe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11" Type="http://schemas.openxmlformats.org/officeDocument/2006/relationships/audio" Target="../media/audio2.wav"/><Relationship Id="rId5" Type="http://schemas.openxmlformats.org/officeDocument/2006/relationships/image" Target="../media/image76.png"/><Relationship Id="rId15" Type="http://schemas.openxmlformats.org/officeDocument/2006/relationships/audio" Target="../media/audio4.wav"/><Relationship Id="rId10" Type="http://schemas.openxmlformats.org/officeDocument/2006/relationships/image" Target="../media/image81.png"/><Relationship Id="rId19" Type="http://schemas.openxmlformats.org/officeDocument/2006/relationships/image" Target="../media/image85.png"/><Relationship Id="rId4" Type="http://schemas.openxmlformats.org/officeDocument/2006/relationships/audio" Target="../media/audio1.wav"/><Relationship Id="rId9" Type="http://schemas.openxmlformats.org/officeDocument/2006/relationships/image" Target="../media/image80.png"/><Relationship Id="rId1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74.png"/><Relationship Id="rId18" Type="http://schemas.openxmlformats.org/officeDocument/2006/relationships/audio" Target="../media/audio3.wav"/><Relationship Id="rId26" Type="http://schemas.openxmlformats.org/officeDocument/2006/relationships/image" Target="../media/image102.png"/><Relationship Id="rId3" Type="http://schemas.openxmlformats.org/officeDocument/2006/relationships/image" Target="../media/image86.jpeg"/><Relationship Id="rId21" Type="http://schemas.openxmlformats.org/officeDocument/2006/relationships/image" Target="../media/image98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17" Type="http://schemas.openxmlformats.org/officeDocument/2006/relationships/image" Target="../media/image96.png"/><Relationship Id="rId25" Type="http://schemas.openxmlformats.org/officeDocument/2006/relationships/image" Target="../media/image101.png"/><Relationship Id="rId2" Type="http://schemas.openxmlformats.org/officeDocument/2006/relationships/image" Target="../media/image3.jpeg"/><Relationship Id="rId16" Type="http://schemas.openxmlformats.org/officeDocument/2006/relationships/audio" Target="../media/audio4.wav"/><Relationship Id="rId20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8.jpeg"/><Relationship Id="rId11" Type="http://schemas.openxmlformats.org/officeDocument/2006/relationships/image" Target="../media/image93.png"/><Relationship Id="rId24" Type="http://schemas.openxmlformats.org/officeDocument/2006/relationships/image" Target="../media/image100.png"/><Relationship Id="rId5" Type="http://schemas.openxmlformats.org/officeDocument/2006/relationships/image" Target="../media/image87.png"/><Relationship Id="rId15" Type="http://schemas.openxmlformats.org/officeDocument/2006/relationships/image" Target="../media/image95.png"/><Relationship Id="rId23" Type="http://schemas.openxmlformats.org/officeDocument/2006/relationships/image" Target="../media/image99.png"/><Relationship Id="rId10" Type="http://schemas.openxmlformats.org/officeDocument/2006/relationships/image" Target="../media/image92.png"/><Relationship Id="rId19" Type="http://schemas.openxmlformats.org/officeDocument/2006/relationships/image" Target="../media/image97.png"/><Relationship Id="rId4" Type="http://schemas.openxmlformats.org/officeDocument/2006/relationships/audio" Target="../media/audio1.wav"/><Relationship Id="rId9" Type="http://schemas.openxmlformats.org/officeDocument/2006/relationships/image" Target="../media/image91.png"/><Relationship Id="rId14" Type="http://schemas.openxmlformats.org/officeDocument/2006/relationships/audio" Target="../media/audio2.wav"/><Relationship Id="rId22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09.png"/><Relationship Id="rId3" Type="http://schemas.openxmlformats.org/officeDocument/2006/relationships/image" Target="../media/image103.png"/><Relationship Id="rId7" Type="http://schemas.openxmlformats.org/officeDocument/2006/relationships/image" Target="../media/image85.png"/><Relationship Id="rId12" Type="http://schemas.openxmlformats.org/officeDocument/2006/relationships/audio" Target="../media/audio4.wav"/><Relationship Id="rId2" Type="http://schemas.openxmlformats.org/officeDocument/2006/relationships/image" Target="../media/image3.jpe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png"/><Relationship Id="rId11" Type="http://schemas.openxmlformats.org/officeDocument/2006/relationships/image" Target="../media/image108.png"/><Relationship Id="rId5" Type="http://schemas.openxmlformats.org/officeDocument/2006/relationships/image" Target="../media/image104.png"/><Relationship Id="rId15" Type="http://schemas.openxmlformats.org/officeDocument/2006/relationships/image" Target="../media/image110.pn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07.png"/><Relationship Id="rId1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9.png"/><Relationship Id="rId18" Type="http://schemas.openxmlformats.org/officeDocument/2006/relationships/audio" Target="../media/audio4.wav"/><Relationship Id="rId3" Type="http://schemas.openxmlformats.org/officeDocument/2006/relationships/image" Target="../media/image112.png"/><Relationship Id="rId21" Type="http://schemas.openxmlformats.org/officeDocument/2006/relationships/image" Target="../media/image123.png"/><Relationship Id="rId7" Type="http://schemas.openxmlformats.org/officeDocument/2006/relationships/image" Target="../media/image114.png"/><Relationship Id="rId12" Type="http://schemas.openxmlformats.org/officeDocument/2006/relationships/image" Target="../media/image118.png"/><Relationship Id="rId17" Type="http://schemas.openxmlformats.org/officeDocument/2006/relationships/image" Target="../media/image121.png"/><Relationship Id="rId2" Type="http://schemas.openxmlformats.org/officeDocument/2006/relationships/image" Target="../media/image3.jpeg"/><Relationship Id="rId16" Type="http://schemas.openxmlformats.org/officeDocument/2006/relationships/audio" Target="../media/audio2.wav"/><Relationship Id="rId20" Type="http://schemas.openxmlformats.org/officeDocument/2006/relationships/audio" Target="../media/audio7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png"/><Relationship Id="rId11" Type="http://schemas.openxmlformats.org/officeDocument/2006/relationships/image" Target="../media/image117.png"/><Relationship Id="rId5" Type="http://schemas.openxmlformats.org/officeDocument/2006/relationships/image" Target="../media/image98.png"/><Relationship Id="rId15" Type="http://schemas.openxmlformats.org/officeDocument/2006/relationships/image" Target="../media/image120.png"/><Relationship Id="rId10" Type="http://schemas.openxmlformats.org/officeDocument/2006/relationships/image" Target="../media/image116.png"/><Relationship Id="rId19" Type="http://schemas.openxmlformats.org/officeDocument/2006/relationships/image" Target="../media/image122.png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4" Type="http://schemas.openxmlformats.org/officeDocument/2006/relationships/audio" Target="../media/audio3.wav"/><Relationship Id="rId22" Type="http://schemas.openxmlformats.org/officeDocument/2006/relationships/image" Target="../media/image1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gif"/><Relationship Id="rId7" Type="http://schemas.openxmlformats.org/officeDocument/2006/relationships/image" Target="../media/image1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1.gif"/><Relationship Id="rId7" Type="http://schemas.openxmlformats.org/officeDocument/2006/relationships/image" Target="../media/image13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276600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Člověk a příroda v létě</a:t>
            </a:r>
          </a:p>
        </p:txBody>
      </p:sp>
      <p:pic>
        <p:nvPicPr>
          <p:cNvPr id="3075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cs-CZ"/>
          </a:p>
        </p:txBody>
      </p:sp>
      <p:sp>
        <p:nvSpPr>
          <p:cNvPr id="3077" name="Text Box 14"/>
          <p:cNvSpPr txBox="1">
            <a:spLocks noChangeArrowheads="1"/>
          </p:cNvSpPr>
          <p:nvPr/>
        </p:nvSpPr>
        <p:spPr bwMode="auto">
          <a:xfrm>
            <a:off x="0" y="4572000"/>
            <a:ext cx="9144000" cy="15700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400" b="1" dirty="0" smtClean="0"/>
              <a:t>Pří_048_Rozmanitost </a:t>
            </a:r>
            <a:r>
              <a:rPr lang="cs-CZ" sz="2400" b="1" dirty="0" err="1" smtClean="0"/>
              <a:t>přírody_Člověk</a:t>
            </a:r>
            <a:r>
              <a:rPr lang="cs-CZ" sz="2400" b="1" dirty="0" smtClean="0"/>
              <a:t> a příroda v létě</a:t>
            </a:r>
            <a:endParaRPr lang="cs-CZ" sz="2400" b="1" dirty="0"/>
          </a:p>
          <a:p>
            <a:pPr algn="ctr" eaLnBrk="1" hangingPunct="1"/>
            <a:endParaRPr lang="cs-CZ" b="1" dirty="0"/>
          </a:p>
          <a:p>
            <a:pPr algn="ctr" eaLnBrk="1" hangingPunct="1"/>
            <a:r>
              <a:rPr lang="cs-CZ" b="1" dirty="0"/>
              <a:t>Autor: Mgr. Emilie Elšíková</a:t>
            </a:r>
          </a:p>
          <a:p>
            <a:pPr algn="ctr" eaLnBrk="1" hangingPunct="1"/>
            <a:endParaRPr lang="cs-CZ" dirty="0"/>
          </a:p>
          <a:p>
            <a:pPr algn="ctr" eaLnBrk="1" hangingPunct="1"/>
            <a:r>
              <a:rPr lang="cs-CZ" dirty="0"/>
              <a:t>Škola: Základní škola Slušovice, okres Zlín, příspěvková organizace</a:t>
            </a:r>
          </a:p>
        </p:txBody>
      </p:sp>
      <p:sp>
        <p:nvSpPr>
          <p:cNvPr id="3078" name="Text Box 17"/>
          <p:cNvSpPr txBox="1">
            <a:spLocks noChangeArrowheads="1"/>
          </p:cNvSpPr>
          <p:nvPr/>
        </p:nvSpPr>
        <p:spPr bwMode="auto">
          <a:xfrm>
            <a:off x="0" y="2057400"/>
            <a:ext cx="9144000" cy="8239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/>
              <a:t>Registrační číslo projektu: CZ.1.07/1.1.38/02.0025</a:t>
            </a:r>
          </a:p>
          <a:p>
            <a:pPr algn="ctr" eaLnBrk="1" hangingPunct="1"/>
            <a:r>
              <a:rPr lang="cs-CZ"/>
              <a:t>Název projektu: Modernizace výuky na ZŠ Slušovice, Fryšták, Kašava a Velehrad</a:t>
            </a:r>
          </a:p>
          <a:p>
            <a:pPr algn="ctr" eaLnBrk="1" hangingPunct="1"/>
            <a:r>
              <a:rPr lang="cs-CZ" sz="1200"/>
              <a:t>Tento projekt je spolufinancován z Evropského sociálního fondu a státního rozpočtu České republiky.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:\Users\Emilie\Desktop\Pří_\1197122994943159133molumen_anime_boy.svg.med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63" y="3506293"/>
            <a:ext cx="19050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láček 6"/>
          <p:cNvSpPr/>
          <p:nvPr/>
        </p:nvSpPr>
        <p:spPr>
          <a:xfrm rot="705433">
            <a:off x="2582037" y="2763342"/>
            <a:ext cx="3276600" cy="2333625"/>
          </a:xfrm>
          <a:prstGeom prst="cloudCallout">
            <a:avLst>
              <a:gd name="adj1" fmla="val -33513"/>
              <a:gd name="adj2" fmla="val 7310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Ahoj,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2655389" y="3506293"/>
            <a:ext cx="3129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smtClean="0"/>
              <a:t>To máš pravdu, Madlenko. </a:t>
            </a:r>
          </a:p>
          <a:p>
            <a:pPr algn="ctr"/>
            <a:r>
              <a:rPr lang="cs-CZ" b="1" dirty="0" smtClean="0"/>
              <a:t>A hned si o tom povíme.</a:t>
            </a:r>
            <a:endParaRPr lang="cs-CZ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871" y="536496"/>
            <a:ext cx="2227262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bláček 10"/>
          <p:cNvSpPr/>
          <p:nvPr/>
        </p:nvSpPr>
        <p:spPr>
          <a:xfrm rot="21180284" flipH="1">
            <a:off x="3151533" y="411084"/>
            <a:ext cx="2938463" cy="2157412"/>
          </a:xfrm>
          <a:prstGeom prst="cloudCallout">
            <a:avLst>
              <a:gd name="adj1" fmla="val -60373"/>
              <a:gd name="adj2" fmla="val 544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Ahoj,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194731" y="746046"/>
            <a:ext cx="28520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smtClean="0"/>
              <a:t>Honzíku, </a:t>
            </a:r>
          </a:p>
          <a:p>
            <a:pPr algn="ctr"/>
            <a:r>
              <a:rPr lang="cs-CZ" b="1" dirty="0" smtClean="0"/>
              <a:t>kousek od toho rybníku </a:t>
            </a:r>
          </a:p>
          <a:p>
            <a:pPr algn="ctr"/>
            <a:r>
              <a:rPr lang="cs-CZ" b="1" dirty="0" smtClean="0"/>
              <a:t>je krásný les. Ten má </a:t>
            </a:r>
          </a:p>
          <a:p>
            <a:pPr algn="ctr"/>
            <a:r>
              <a:rPr lang="cs-CZ" b="1" dirty="0" smtClean="0"/>
              <a:t>pro nás určitě také </a:t>
            </a:r>
          </a:p>
          <a:p>
            <a:pPr algn="ctr"/>
            <a:r>
              <a:rPr lang="cs-CZ" b="1" dirty="0" smtClean="0"/>
              <a:t>velký význam.</a:t>
            </a:r>
            <a:endParaRPr lang="cs-CZ" b="1" dirty="0"/>
          </a:p>
        </p:txBody>
      </p:sp>
      <p:sp>
        <p:nvSpPr>
          <p:cNvPr id="15" name="TextovéPole 3"/>
          <p:cNvSpPr txBox="1">
            <a:spLocks noChangeArrowheads="1"/>
          </p:cNvSpPr>
          <p:nvPr/>
        </p:nvSpPr>
        <p:spPr bwMode="auto">
          <a:xfrm>
            <a:off x="5256887" y="6453969"/>
            <a:ext cx="3762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 i="1" dirty="0" smtClean="0"/>
              <a:t>Řešení se zobrací při postupném  </a:t>
            </a:r>
            <a:r>
              <a:rPr lang="cs-CZ" sz="1400" b="1" i="1" dirty="0"/>
              <a:t>kliknutí.</a:t>
            </a:r>
          </a:p>
        </p:txBody>
      </p:sp>
    </p:spTree>
    <p:extLst>
      <p:ext uri="{BB962C8B-B14F-4D97-AF65-F5344CB8AC3E}">
        <p14:creationId xmlns:p14="http://schemas.microsoft.com/office/powerpoint/2010/main" val="213136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2227262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52400" y="277920"/>
            <a:ext cx="54425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>
                <a:solidFill>
                  <a:srgbClr val="FF0000"/>
                </a:solidFill>
              </a:rPr>
              <a:t>zlepšuje ovzduší: </a:t>
            </a:r>
            <a:r>
              <a:rPr lang="cs-CZ" b="1" dirty="0" smtClean="0"/>
              <a:t>dodává do vzduchu kyslík, </a:t>
            </a:r>
          </a:p>
          <a:p>
            <a:r>
              <a:rPr lang="cs-CZ" b="1" dirty="0"/>
              <a:t> </a:t>
            </a:r>
            <a:r>
              <a:rPr lang="cs-CZ" b="1" dirty="0" smtClean="0"/>
              <a:t>                                  vzduch zvlhčují, zachycuje </a:t>
            </a:r>
          </a:p>
          <a:p>
            <a:r>
              <a:rPr lang="cs-CZ" b="1" dirty="0"/>
              <a:t> </a:t>
            </a:r>
            <a:r>
              <a:rPr lang="cs-CZ" b="1" dirty="0" smtClean="0"/>
              <a:t>                                  prach a nečistoty v ovzduší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52400" y="1293583"/>
            <a:ext cx="61478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cs-CZ" b="1" dirty="0" smtClean="0">
                <a:solidFill>
                  <a:srgbClr val="FF0000"/>
                </a:solidFill>
              </a:rPr>
              <a:t>je zásobárnou vody: </a:t>
            </a:r>
            <a:r>
              <a:rPr lang="cs-CZ" b="1" dirty="0" smtClean="0"/>
              <a:t>zabraňuje odplavení půdy </a:t>
            </a:r>
          </a:p>
          <a:p>
            <a:r>
              <a:rPr lang="cs-CZ" b="1" dirty="0"/>
              <a:t> </a:t>
            </a:r>
            <a:r>
              <a:rPr lang="cs-CZ" b="1" dirty="0" smtClean="0"/>
              <a:t>                                        při prudkých deštích, </a:t>
            </a:r>
          </a:p>
          <a:p>
            <a:r>
              <a:rPr lang="cs-CZ" b="1" dirty="0"/>
              <a:t> </a:t>
            </a:r>
            <a:r>
              <a:rPr lang="cs-CZ" b="1" dirty="0" smtClean="0"/>
              <a:t>                                        stíní půdu, a tím brání </a:t>
            </a:r>
          </a:p>
          <a:p>
            <a:r>
              <a:rPr lang="cs-CZ" b="1" dirty="0"/>
              <a:t> </a:t>
            </a:r>
            <a:r>
              <a:rPr lang="cs-CZ" b="1" dirty="0" smtClean="0"/>
              <a:t>                                        nadměrnému vypařování vody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52400" y="2493912"/>
            <a:ext cx="88301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>
                <a:solidFill>
                  <a:srgbClr val="FF0000"/>
                </a:solidFill>
              </a:rPr>
              <a:t>ochraňuje půdu před vodou </a:t>
            </a:r>
            <a:r>
              <a:rPr lang="cs-CZ" b="1" dirty="0">
                <a:solidFill>
                  <a:srgbClr val="FF0000"/>
                </a:solidFill>
              </a:rPr>
              <a:t>i</a:t>
            </a:r>
            <a:r>
              <a:rPr lang="cs-CZ" b="1" dirty="0" smtClean="0">
                <a:solidFill>
                  <a:srgbClr val="FF0000"/>
                </a:solidFill>
              </a:rPr>
              <a:t> větrem: </a:t>
            </a:r>
            <a:r>
              <a:rPr lang="cs-CZ" b="1" dirty="0" smtClean="0"/>
              <a:t>kořeny stromů zpevňují hlavně svahy, </a:t>
            </a:r>
          </a:p>
          <a:p>
            <a:r>
              <a:rPr lang="cs-CZ" b="1" dirty="0"/>
              <a:t> </a:t>
            </a:r>
            <a:r>
              <a:rPr lang="cs-CZ" b="1" dirty="0" smtClean="0"/>
              <a:t>                                                                    a tím zabraňují sesuvu půdy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20" y="3140243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3528360" y="3140243"/>
            <a:ext cx="50513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>
                <a:solidFill>
                  <a:srgbClr val="FF0000"/>
                </a:solidFill>
              </a:rPr>
              <a:t>tvorba půdy: </a:t>
            </a:r>
            <a:r>
              <a:rPr lang="cs-CZ" b="1" dirty="0" smtClean="0"/>
              <a:t>rostlinné a živočišné zbytky </a:t>
            </a:r>
          </a:p>
          <a:p>
            <a:r>
              <a:rPr lang="cs-CZ" b="1" dirty="0"/>
              <a:t> </a:t>
            </a:r>
            <a:r>
              <a:rPr lang="cs-CZ" b="1" dirty="0" smtClean="0"/>
              <a:t>                          se rozkladem mění v silnou </a:t>
            </a:r>
          </a:p>
          <a:p>
            <a:r>
              <a:rPr lang="cs-CZ" b="1" dirty="0"/>
              <a:t> </a:t>
            </a:r>
            <a:r>
              <a:rPr lang="cs-CZ" b="1" dirty="0" smtClean="0"/>
              <a:t>                          vrstvu humusu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172" y="4063573"/>
            <a:ext cx="1820428" cy="182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3"/>
          <p:cNvSpPr txBox="1">
            <a:spLocks noChangeArrowheads="1"/>
          </p:cNvSpPr>
          <p:nvPr/>
        </p:nvSpPr>
        <p:spPr bwMode="auto">
          <a:xfrm>
            <a:off x="5256887" y="6453969"/>
            <a:ext cx="3762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 i="1" dirty="0" smtClean="0"/>
              <a:t>Řešení se zobrací při postupném  </a:t>
            </a:r>
            <a:r>
              <a:rPr lang="cs-CZ" sz="1400" b="1" i="1" dirty="0"/>
              <a:t>kliknutí.</a:t>
            </a:r>
          </a:p>
        </p:txBody>
      </p:sp>
    </p:spTree>
    <p:extLst>
      <p:ext uri="{BB962C8B-B14F-4D97-AF65-F5344CB8AC3E}">
        <p14:creationId xmlns:p14="http://schemas.microsoft.com/office/powerpoint/2010/main" val="348473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2227262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33400" y="533400"/>
            <a:ext cx="4051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>
                <a:solidFill>
                  <a:srgbClr val="FF0000"/>
                </a:solidFill>
              </a:rPr>
              <a:t>poskytuje útulek a ochranu zvěři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117036" y="1042383"/>
            <a:ext cx="76174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savci</a:t>
            </a:r>
            <a:endParaRPr lang="cs-CZ" b="1" dirty="0">
              <a:solidFill>
                <a:srgbClr val="0070C0"/>
              </a:solidFill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819144" y="1766518"/>
            <a:ext cx="1865026" cy="1768102"/>
            <a:chOff x="663948" y="1766518"/>
            <a:chExt cx="1865026" cy="176810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948" y="1766518"/>
              <a:ext cx="1865026" cy="1398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798806" y="3165288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prase divoké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6037838" y="4114800"/>
            <a:ext cx="1776412" cy="2123004"/>
            <a:chOff x="5945474" y="4114800"/>
            <a:chExt cx="1776412" cy="2123004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5474" y="4114800"/>
              <a:ext cx="1776412" cy="1776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ovéPole 18"/>
            <p:cNvSpPr txBox="1"/>
            <p:nvPr/>
          </p:nvSpPr>
          <p:spPr>
            <a:xfrm>
              <a:off x="6036025" y="5868472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liška obecná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5865501" y="2581159"/>
            <a:ext cx="1832548" cy="1543618"/>
            <a:chOff x="5997926" y="2566185"/>
            <a:chExt cx="1832548" cy="154361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7926" y="2566185"/>
              <a:ext cx="1832548" cy="1198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ovéPole 19"/>
            <p:cNvSpPr txBox="1"/>
            <p:nvPr/>
          </p:nvSpPr>
          <p:spPr>
            <a:xfrm>
              <a:off x="6078073" y="3740471"/>
              <a:ext cx="1672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srnec obecný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3431796" y="1950609"/>
            <a:ext cx="1643063" cy="1376860"/>
            <a:chOff x="3620125" y="1474991"/>
            <a:chExt cx="1643063" cy="1376860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0125" y="1474991"/>
              <a:ext cx="1643063" cy="1095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ovéPole 20"/>
            <p:cNvSpPr txBox="1"/>
            <p:nvPr/>
          </p:nvSpPr>
          <p:spPr>
            <a:xfrm>
              <a:off x="3762977" y="2482519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kuna lesní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3326583" y="3592626"/>
            <a:ext cx="1915909" cy="1888877"/>
            <a:chOff x="2805022" y="3483461"/>
            <a:chExt cx="1915909" cy="1888877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6671" y="3483461"/>
              <a:ext cx="1852612" cy="185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ovéPole 21"/>
            <p:cNvSpPr txBox="1"/>
            <p:nvPr/>
          </p:nvSpPr>
          <p:spPr>
            <a:xfrm>
              <a:off x="2805022" y="5003006"/>
              <a:ext cx="1915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veverka obecná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621611" y="3797721"/>
            <a:ext cx="1752600" cy="1683782"/>
            <a:chOff x="239218" y="3962400"/>
            <a:chExt cx="1752600" cy="1683782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218" y="3962400"/>
              <a:ext cx="1752600" cy="13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ovéPole 22"/>
            <p:cNvSpPr txBox="1"/>
            <p:nvPr/>
          </p:nvSpPr>
          <p:spPr>
            <a:xfrm>
              <a:off x="317863" y="5276850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jezevec lesní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ovéPole 3"/>
          <p:cNvSpPr txBox="1">
            <a:spLocks noChangeArrowheads="1"/>
          </p:cNvSpPr>
          <p:nvPr/>
        </p:nvSpPr>
        <p:spPr bwMode="auto">
          <a:xfrm>
            <a:off x="5256887" y="6453969"/>
            <a:ext cx="3762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 i="1" dirty="0" smtClean="0"/>
              <a:t>Řešení se zobrací při postupném  </a:t>
            </a:r>
            <a:r>
              <a:rPr lang="cs-CZ" sz="1400" b="1" i="1" dirty="0"/>
              <a:t>kliknutí.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533400" y="164068"/>
            <a:ext cx="228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>
                <a:solidFill>
                  <a:srgbClr val="FF0000"/>
                </a:solidFill>
              </a:rPr>
              <a:t>zkrášluje krajinu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8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3"/>
          <p:cNvSpPr txBox="1">
            <a:spLocks noChangeArrowheads="1"/>
          </p:cNvSpPr>
          <p:nvPr/>
        </p:nvSpPr>
        <p:spPr bwMode="auto">
          <a:xfrm>
            <a:off x="5256887" y="6453969"/>
            <a:ext cx="3762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 i="1" dirty="0" smtClean="0"/>
              <a:t>Řešení se zobrací při postupném  </a:t>
            </a:r>
            <a:r>
              <a:rPr lang="cs-CZ" sz="1400" b="1" i="1" dirty="0"/>
              <a:t>kliknutí.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77759" y="609600"/>
            <a:ext cx="723275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C00000"/>
                </a:solidFill>
              </a:rPr>
              <a:t>ptáci</a:t>
            </a:r>
            <a:endParaRPr lang="cs-CZ" b="1" dirty="0">
              <a:solidFill>
                <a:srgbClr val="C00000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2227262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Skupina 21"/>
          <p:cNvGrpSpPr/>
          <p:nvPr/>
        </p:nvGrpSpPr>
        <p:grpSpPr>
          <a:xfrm>
            <a:off x="620297" y="3619191"/>
            <a:ext cx="1890261" cy="1837441"/>
            <a:chOff x="620297" y="3619191"/>
            <a:chExt cx="1890261" cy="1837441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028" y="3619191"/>
              <a:ext cx="18288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ovéPole 11"/>
            <p:cNvSpPr txBox="1"/>
            <p:nvPr/>
          </p:nvSpPr>
          <p:spPr>
            <a:xfrm>
              <a:off x="620297" y="5087300"/>
              <a:ext cx="1890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sýkora koňadra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770193" y="1740728"/>
            <a:ext cx="1586470" cy="1916471"/>
            <a:chOff x="770193" y="1697394"/>
            <a:chExt cx="1586470" cy="1916471"/>
          </a:xfrm>
        </p:grpSpPr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193" y="1697394"/>
              <a:ext cx="1586470" cy="15864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ovéPole 15"/>
            <p:cNvSpPr txBox="1"/>
            <p:nvPr/>
          </p:nvSpPr>
          <p:spPr>
            <a:xfrm>
              <a:off x="797834" y="3244533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jestřáb lesní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2904678" y="1503776"/>
            <a:ext cx="2049329" cy="1607854"/>
            <a:chOff x="2904678" y="1460442"/>
            <a:chExt cx="2049329" cy="1607854"/>
          </a:xfrm>
        </p:grpSpPr>
        <p:pic>
          <p:nvPicPr>
            <p:cNvPr id="7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678" y="1460442"/>
              <a:ext cx="2049329" cy="1365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2945739" y="2698964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kukačka obecná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3048000" y="3838629"/>
            <a:ext cx="2032797" cy="1759256"/>
            <a:chOff x="3048000" y="3838629"/>
            <a:chExt cx="2032797" cy="1759256"/>
          </a:xfrm>
        </p:grpSpPr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3838629"/>
              <a:ext cx="2032797" cy="1389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ovéPole 17"/>
            <p:cNvSpPr txBox="1"/>
            <p:nvPr/>
          </p:nvSpPr>
          <p:spPr>
            <a:xfrm>
              <a:off x="3241095" y="5228553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sojka obecná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5105400" y="2602752"/>
            <a:ext cx="1799431" cy="2173406"/>
            <a:chOff x="5105400" y="2602752"/>
            <a:chExt cx="1799431" cy="2173406"/>
          </a:xfrm>
        </p:grpSpPr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2602752"/>
              <a:ext cx="1799431" cy="1799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ovéPole 18"/>
            <p:cNvSpPr txBox="1"/>
            <p:nvPr/>
          </p:nvSpPr>
          <p:spPr>
            <a:xfrm>
              <a:off x="5313895" y="4406826"/>
              <a:ext cx="14029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datel černý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6904831" y="3068296"/>
            <a:ext cx="1828800" cy="2013466"/>
            <a:chOff x="6904831" y="3068296"/>
            <a:chExt cx="1828800" cy="2013466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4831" y="3068296"/>
              <a:ext cx="18288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ovéPole 19"/>
            <p:cNvSpPr txBox="1"/>
            <p:nvPr/>
          </p:nvSpPr>
          <p:spPr>
            <a:xfrm>
              <a:off x="7027989" y="4712430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kalous ušatý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532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3"/>
          <p:cNvSpPr txBox="1">
            <a:spLocks noChangeArrowheads="1"/>
          </p:cNvSpPr>
          <p:nvPr/>
        </p:nvSpPr>
        <p:spPr bwMode="auto">
          <a:xfrm>
            <a:off x="5256887" y="6453969"/>
            <a:ext cx="3762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 i="1" dirty="0" smtClean="0"/>
              <a:t>Řešení se zobrací při postupném  </a:t>
            </a:r>
            <a:r>
              <a:rPr lang="cs-CZ" sz="1400" b="1" i="1" dirty="0"/>
              <a:t>kliknutí.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980898" y="609600"/>
            <a:ext cx="69762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accent2">
                    <a:lumMod val="50000"/>
                  </a:schemeClr>
                </a:solidFill>
              </a:rPr>
              <a:t>plazi</a:t>
            </a:r>
            <a:endParaRPr lang="cs-CZ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2227262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Skupina 8"/>
          <p:cNvGrpSpPr/>
          <p:nvPr/>
        </p:nvGrpSpPr>
        <p:grpSpPr>
          <a:xfrm>
            <a:off x="268825" y="1533525"/>
            <a:ext cx="1633781" cy="1232516"/>
            <a:chOff x="268825" y="1533525"/>
            <a:chExt cx="1633781" cy="1232516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25" y="1533525"/>
              <a:ext cx="1625600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268825" y="2396709"/>
              <a:ext cx="1633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C00000"/>
                  </a:solidFill>
                </a:rPr>
                <a:t>zmije obecná</a:t>
              </a:r>
              <a:endParaRPr lang="cs-CZ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4559037" y="609600"/>
            <a:ext cx="1710725" cy="1227642"/>
            <a:chOff x="4559037" y="609600"/>
            <a:chExt cx="1710725" cy="1227642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609600"/>
              <a:ext cx="1643115" cy="1227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ovéPole 12"/>
            <p:cNvSpPr txBox="1"/>
            <p:nvPr/>
          </p:nvSpPr>
          <p:spPr>
            <a:xfrm>
              <a:off x="4559037" y="609600"/>
              <a:ext cx="1710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C00000"/>
                  </a:solidFill>
                </a:rPr>
                <a:t>slepýš křehký</a:t>
              </a:r>
              <a:endParaRPr lang="cs-CZ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3594669" y="2075669"/>
            <a:ext cx="1928733" cy="1717507"/>
            <a:chOff x="3594669" y="2075669"/>
            <a:chExt cx="1928733" cy="1717507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1983" y="2075669"/>
              <a:ext cx="1354111" cy="1354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ovéPole 13"/>
            <p:cNvSpPr txBox="1"/>
            <p:nvPr/>
          </p:nvSpPr>
          <p:spPr>
            <a:xfrm>
              <a:off x="3594669" y="3423844"/>
              <a:ext cx="19287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C00000"/>
                  </a:solidFill>
                </a:rPr>
                <a:t>ještěrka obecná</a:t>
              </a:r>
              <a:endParaRPr lang="cs-CZ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2239780" y="511523"/>
            <a:ext cx="1914525" cy="1376700"/>
            <a:chOff x="2239780" y="511523"/>
            <a:chExt cx="1914525" cy="1376700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9780" y="511523"/>
              <a:ext cx="1914525" cy="1348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ovéPole 14"/>
            <p:cNvSpPr txBox="1"/>
            <p:nvPr/>
          </p:nvSpPr>
          <p:spPr>
            <a:xfrm>
              <a:off x="2344816" y="1518891"/>
              <a:ext cx="17620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C00000"/>
                  </a:solidFill>
                </a:rPr>
                <a:t>užovka hladká</a:t>
              </a:r>
              <a:endParaRPr lang="cs-CZ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6" name="TextovéPole 15"/>
          <p:cNvSpPr txBox="1"/>
          <p:nvPr/>
        </p:nvSpPr>
        <p:spPr>
          <a:xfrm>
            <a:off x="980898" y="3793176"/>
            <a:ext cx="156966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2060"/>
                </a:solidFill>
              </a:rPr>
              <a:t>obojživelníci</a:t>
            </a:r>
            <a:endParaRPr lang="cs-CZ" b="1" dirty="0">
              <a:solidFill>
                <a:srgbClr val="002060"/>
              </a:solidFill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632389" y="4346340"/>
            <a:ext cx="1752600" cy="1538396"/>
            <a:chOff x="952500" y="4314063"/>
            <a:chExt cx="1752600" cy="1538396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0" y="4314063"/>
              <a:ext cx="1752600" cy="131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992673" y="5483127"/>
              <a:ext cx="1672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mlok skvrnitý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3320972" y="4310215"/>
            <a:ext cx="2133600" cy="1526857"/>
            <a:chOff x="3505200" y="4314063"/>
            <a:chExt cx="2133600" cy="1526857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4314063"/>
              <a:ext cx="2133600" cy="1525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ovéPole 24"/>
            <p:cNvSpPr txBox="1"/>
            <p:nvPr/>
          </p:nvSpPr>
          <p:spPr>
            <a:xfrm>
              <a:off x="3556197" y="5471588"/>
              <a:ext cx="1967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ropucha obecná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6186628" y="4118853"/>
            <a:ext cx="1903085" cy="1769424"/>
            <a:chOff x="6486369" y="4188932"/>
            <a:chExt cx="1903085" cy="1769424"/>
          </a:xfrm>
        </p:grpSpPr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4188932"/>
              <a:ext cx="1769424" cy="1769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extovéPole 25"/>
            <p:cNvSpPr txBox="1"/>
            <p:nvPr/>
          </p:nvSpPr>
          <p:spPr>
            <a:xfrm>
              <a:off x="6486369" y="5583780"/>
              <a:ext cx="1903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rosnička zelená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718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2227262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40764" y="576821"/>
            <a:ext cx="127470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b="1" dirty="0" smtClean="0"/>
              <a:t>bezobratlí</a:t>
            </a:r>
            <a:endParaRPr lang="cs-CZ" b="1" dirty="0"/>
          </a:p>
        </p:txBody>
      </p:sp>
      <p:grpSp>
        <p:nvGrpSpPr>
          <p:cNvPr id="9" name="Skupina 8"/>
          <p:cNvGrpSpPr/>
          <p:nvPr/>
        </p:nvGrpSpPr>
        <p:grpSpPr>
          <a:xfrm>
            <a:off x="163683" y="1090679"/>
            <a:ext cx="1929744" cy="1776412"/>
            <a:chOff x="163683" y="1090679"/>
            <a:chExt cx="1929744" cy="1776412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015" y="1090679"/>
              <a:ext cx="1776412" cy="1776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163683" y="2304793"/>
              <a:ext cx="1851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mravenec lesní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2590800" y="1289465"/>
            <a:ext cx="2133600" cy="1715110"/>
            <a:chOff x="2590800" y="1289465"/>
            <a:chExt cx="2133600" cy="1715110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1289465"/>
              <a:ext cx="2133600" cy="1378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ovéPole 10"/>
            <p:cNvSpPr txBox="1"/>
            <p:nvPr/>
          </p:nvSpPr>
          <p:spPr>
            <a:xfrm>
              <a:off x="2706057" y="2635243"/>
              <a:ext cx="1903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chroust obecný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4952409" y="1944404"/>
            <a:ext cx="1685077" cy="1632466"/>
            <a:chOff x="4952409" y="1944404"/>
            <a:chExt cx="1685077" cy="1632466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1048" y="1944404"/>
              <a:ext cx="14478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ovéPole 11"/>
            <p:cNvSpPr txBox="1"/>
            <p:nvPr/>
          </p:nvSpPr>
          <p:spPr>
            <a:xfrm>
              <a:off x="4952409" y="3207538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roháč obecný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3" name="TextovéPole 12"/>
          <p:cNvSpPr txBox="1"/>
          <p:nvPr/>
        </p:nvSpPr>
        <p:spPr>
          <a:xfrm>
            <a:off x="740764" y="3592643"/>
            <a:ext cx="9156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škůdci</a:t>
            </a:r>
            <a:endParaRPr lang="cs-CZ" b="1" dirty="0">
              <a:solidFill>
                <a:srgbClr val="FF0000"/>
              </a:solidFill>
            </a:endParaRPr>
          </a:p>
        </p:txBody>
      </p:sp>
      <p:grpSp>
        <p:nvGrpSpPr>
          <p:cNvPr id="16" name="Skupina 15"/>
          <p:cNvGrpSpPr/>
          <p:nvPr/>
        </p:nvGrpSpPr>
        <p:grpSpPr>
          <a:xfrm>
            <a:off x="1780588" y="4168515"/>
            <a:ext cx="2223686" cy="1785291"/>
            <a:chOff x="1780588" y="4168515"/>
            <a:chExt cx="2223686" cy="1785291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4168515"/>
              <a:ext cx="2127262" cy="1415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ovéPole 13"/>
            <p:cNvSpPr txBox="1"/>
            <p:nvPr/>
          </p:nvSpPr>
          <p:spPr>
            <a:xfrm>
              <a:off x="1780588" y="5584474"/>
              <a:ext cx="2223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lýkožrout smrkový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5431124" y="4030069"/>
            <a:ext cx="2175448" cy="2207114"/>
            <a:chOff x="5431124" y="4030069"/>
            <a:chExt cx="2175448" cy="2207114"/>
          </a:xfrm>
        </p:grpSpPr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1124" y="4030069"/>
              <a:ext cx="2175448" cy="187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ovéPole 19"/>
            <p:cNvSpPr txBox="1"/>
            <p:nvPr/>
          </p:nvSpPr>
          <p:spPr>
            <a:xfrm>
              <a:off x="5599365" y="5867851"/>
              <a:ext cx="1838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bekyně mniška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ovéPole 3"/>
          <p:cNvSpPr txBox="1">
            <a:spLocks noChangeArrowheads="1"/>
          </p:cNvSpPr>
          <p:nvPr/>
        </p:nvSpPr>
        <p:spPr bwMode="auto">
          <a:xfrm>
            <a:off x="5256887" y="6453969"/>
            <a:ext cx="3762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 i="1" dirty="0" smtClean="0"/>
              <a:t>Řešení se zobrací při postupném  </a:t>
            </a:r>
            <a:r>
              <a:rPr lang="cs-CZ" sz="1400" b="1" i="1" dirty="0"/>
              <a:t>kliknutí.</a:t>
            </a:r>
          </a:p>
        </p:txBody>
      </p:sp>
    </p:spTree>
    <p:extLst>
      <p:ext uri="{BB962C8B-B14F-4D97-AF65-F5344CB8AC3E}">
        <p14:creationId xmlns:p14="http://schemas.microsoft.com/office/powerpoint/2010/main" val="242068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67563" y="685800"/>
            <a:ext cx="5782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>
                <a:solidFill>
                  <a:srgbClr val="FF0000"/>
                </a:solidFill>
              </a:rPr>
              <a:t>přináší člověku užitek, ale i odpočinek a relaxaci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2227262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14" y="1055132"/>
            <a:ext cx="2142686" cy="214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773" y="2126475"/>
            <a:ext cx="1862177" cy="1862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888" y="1185862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373832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11346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555" y="2547662"/>
            <a:ext cx="2081212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0" y="3814479"/>
            <a:ext cx="1190732" cy="119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43" y="4741455"/>
            <a:ext cx="1025657" cy="102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323" y="4132480"/>
            <a:ext cx="881777" cy="88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87" y="4350241"/>
            <a:ext cx="1256480" cy="125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460" y="4507791"/>
            <a:ext cx="1183970" cy="118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ovéPole 3"/>
          <p:cNvSpPr txBox="1">
            <a:spLocks noChangeArrowheads="1"/>
          </p:cNvSpPr>
          <p:nvPr/>
        </p:nvSpPr>
        <p:spPr bwMode="auto">
          <a:xfrm>
            <a:off x="5256887" y="6453969"/>
            <a:ext cx="3762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 i="1" dirty="0" smtClean="0"/>
              <a:t>Řešení se zobrací při postupném  </a:t>
            </a:r>
            <a:r>
              <a:rPr lang="cs-CZ" sz="1400" b="1" i="1" dirty="0"/>
              <a:t>kliknutí.</a:t>
            </a:r>
          </a:p>
        </p:txBody>
      </p:sp>
    </p:spTree>
    <p:extLst>
      <p:ext uri="{BB962C8B-B14F-4D97-AF65-F5344CB8AC3E}">
        <p14:creationId xmlns:p14="http://schemas.microsoft.com/office/powerpoint/2010/main" val="156501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871" y="536496"/>
            <a:ext cx="2227262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bláček 14"/>
          <p:cNvSpPr/>
          <p:nvPr/>
        </p:nvSpPr>
        <p:spPr>
          <a:xfrm rot="21180284" flipH="1">
            <a:off x="2737720" y="226008"/>
            <a:ext cx="3340964" cy="2367781"/>
          </a:xfrm>
          <a:prstGeom prst="cloudCallout">
            <a:avLst>
              <a:gd name="adj1" fmla="val -60373"/>
              <a:gd name="adj2" fmla="val 544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Ahoj,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2960818" y="478095"/>
            <a:ext cx="289476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smtClean="0"/>
              <a:t>Honzíku, ukazovali </a:t>
            </a:r>
          </a:p>
          <a:p>
            <a:pPr algn="ctr"/>
            <a:r>
              <a:rPr lang="cs-CZ" b="1" dirty="0" smtClean="0"/>
              <a:t>jsme brouky, kteří lesu </a:t>
            </a:r>
          </a:p>
          <a:p>
            <a:pPr algn="ctr"/>
            <a:r>
              <a:rPr lang="cs-CZ" b="1" dirty="0" smtClean="0"/>
              <a:t>škodí. Ale já jsem u lesa </a:t>
            </a:r>
          </a:p>
          <a:p>
            <a:pPr algn="ctr"/>
            <a:r>
              <a:rPr lang="cs-CZ" b="1" dirty="0" smtClean="0"/>
              <a:t>i v lese viděla pohozené </a:t>
            </a:r>
          </a:p>
          <a:p>
            <a:pPr algn="ctr"/>
            <a:r>
              <a:rPr lang="cs-CZ" b="1" dirty="0" smtClean="0"/>
              <a:t>odpadky. Ty přece také </a:t>
            </a:r>
          </a:p>
          <a:p>
            <a:pPr algn="ctr"/>
            <a:r>
              <a:rPr lang="cs-CZ" b="1" dirty="0" smtClean="0"/>
              <a:t>lesu škodí. </a:t>
            </a:r>
          </a:p>
          <a:p>
            <a:pPr algn="ctr"/>
            <a:endParaRPr lang="cs-CZ" b="1" dirty="0"/>
          </a:p>
        </p:txBody>
      </p:sp>
      <p:pic>
        <p:nvPicPr>
          <p:cNvPr id="17" name="Picture 3" descr="C:\Users\Emilie\Desktop\Pří_\1197122994943159133molumen_anime_boy.svg.med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86" y="3608520"/>
            <a:ext cx="19050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bláček 17"/>
          <p:cNvSpPr/>
          <p:nvPr/>
        </p:nvSpPr>
        <p:spPr>
          <a:xfrm rot="705433">
            <a:off x="5651524" y="2865570"/>
            <a:ext cx="3276600" cy="2333625"/>
          </a:xfrm>
          <a:prstGeom prst="cloudCallout">
            <a:avLst>
              <a:gd name="adj1" fmla="val -33513"/>
              <a:gd name="adj2" fmla="val 7310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Ahoj,</a:t>
            </a:r>
          </a:p>
        </p:txBody>
      </p:sp>
      <p:sp>
        <p:nvSpPr>
          <p:cNvPr id="19" name="Obláček 18"/>
          <p:cNvSpPr/>
          <p:nvPr/>
        </p:nvSpPr>
        <p:spPr>
          <a:xfrm rot="21180284" flipH="1">
            <a:off x="142319" y="2788234"/>
            <a:ext cx="3372963" cy="2426940"/>
          </a:xfrm>
          <a:prstGeom prst="cloudCallout">
            <a:avLst>
              <a:gd name="adj1" fmla="val -53100"/>
              <a:gd name="adj2" fmla="val 763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Ahoj,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84760" y="3540039"/>
            <a:ext cx="3288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smtClean="0"/>
              <a:t>To máš pravdu, Madlenko. </a:t>
            </a:r>
          </a:p>
          <a:p>
            <a:pPr algn="ctr"/>
            <a:r>
              <a:rPr lang="cs-CZ" b="1" dirty="0" smtClean="0"/>
              <a:t>Lidé by měli přírodu chránit </a:t>
            </a:r>
          </a:p>
          <a:p>
            <a:pPr algn="ctr"/>
            <a:r>
              <a:rPr lang="cs-CZ" b="1" dirty="0" smtClean="0"/>
              <a:t>a ne ji ničit.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5663560" y="3401539"/>
            <a:ext cx="34804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smtClean="0"/>
              <a:t>Odpadky patří do určených </a:t>
            </a:r>
          </a:p>
          <a:p>
            <a:pPr algn="ctr"/>
            <a:r>
              <a:rPr lang="cs-CZ" b="1" dirty="0" smtClean="0"/>
              <a:t>kontejnerů nebo do sběrných </a:t>
            </a:r>
          </a:p>
          <a:p>
            <a:pPr algn="ctr"/>
            <a:r>
              <a:rPr lang="cs-CZ" b="1" dirty="0" smtClean="0"/>
              <a:t>dvorů. O tom, kam co patří </a:t>
            </a:r>
          </a:p>
          <a:p>
            <a:pPr algn="ctr"/>
            <a:r>
              <a:rPr lang="cs-CZ" b="1" dirty="0" smtClean="0"/>
              <a:t>si teď řekneme.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1636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ovéPole 30"/>
          <p:cNvSpPr txBox="1">
            <a:spLocks noChangeArrowheads="1"/>
          </p:cNvSpPr>
          <p:nvPr/>
        </p:nvSpPr>
        <p:spPr bwMode="auto">
          <a:xfrm>
            <a:off x="6355650" y="6484937"/>
            <a:ext cx="27590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 i="1" dirty="0"/>
              <a:t>Řešení </a:t>
            </a:r>
            <a:r>
              <a:rPr lang="cs-CZ" sz="1400" b="1" i="1" dirty="0" smtClean="0"/>
              <a:t>při kliknutí na obrázek.</a:t>
            </a:r>
            <a:endParaRPr lang="cs-CZ" sz="14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22286"/>
            <a:ext cx="1800000" cy="135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819400" y="874930"/>
            <a:ext cx="42627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Kontejner na papír</a:t>
            </a:r>
            <a:endParaRPr lang="cs-CZ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7" name="Picture 3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26" y="252003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475" y="2781803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962" y="3734298"/>
            <a:ext cx="1293153" cy="129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574" y="4191000"/>
            <a:ext cx="1115267" cy="111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960" y="3288345"/>
            <a:ext cx="1308143" cy="1308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307" y="2127731"/>
            <a:ext cx="1149372" cy="114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>
            <a:hlinkClick r:id="" action="ppaction://noaction">
              <a:snd r:embed="rId11" name="cashreg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29475" y="4380876"/>
            <a:ext cx="1329379" cy="132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>
            <a:hlinkClick r:id="" action="ppaction://noaction">
              <a:snd r:embed="rId13" name="drumroll.wav"/>
            </a:hlinkClick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1" y="4517791"/>
            <a:ext cx="1206205" cy="120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>
            <a:hlinkClick r:id="" action="ppaction://noaction">
              <a:snd r:embed="rId15" name="chimes.wav"/>
            </a:hlinkClick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785" y="1024662"/>
            <a:ext cx="1103069" cy="110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534" y="5306267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3">
            <a:hlinkClick r:id="" action="ppaction://noaction">
              <a:snd r:embed="rId18" name="coin.wav"/>
            </a:hlinkClick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734" y="1955218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TextovéPole 16"/>
          <p:cNvSpPr txBox="1">
            <a:spLocks noChangeArrowheads="1"/>
          </p:cNvSpPr>
          <p:nvPr/>
        </p:nvSpPr>
        <p:spPr bwMode="auto">
          <a:xfrm>
            <a:off x="6283845" y="6517287"/>
            <a:ext cx="27590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 i="1" dirty="0"/>
              <a:t>Řešení </a:t>
            </a:r>
            <a:r>
              <a:rPr lang="cs-CZ" sz="1400" b="1" i="1" dirty="0" smtClean="0"/>
              <a:t>při kliknutí na obrázek.</a:t>
            </a:r>
            <a:endParaRPr lang="cs-CZ" sz="1400" b="1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72" y="362638"/>
            <a:ext cx="1800000" cy="1350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921992" y="714605"/>
            <a:ext cx="40575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Kontejner na sklo</a:t>
            </a:r>
            <a:endParaRPr lang="cs-CZ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pic>
        <p:nvPicPr>
          <p:cNvPr id="7170" name="Picture 2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845" y="38481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752" y="3701069"/>
            <a:ext cx="791030" cy="79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066" y="481496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112" y="5031035"/>
            <a:ext cx="1092782" cy="109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140" y="3228486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88" y="2192012"/>
            <a:ext cx="1053128" cy="105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068" y="1906949"/>
            <a:ext cx="1090833" cy="109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804176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369" y="5209417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>
            <a:hlinkClick r:id="" action="ppaction://noaction">
              <a:snd r:embed="rId14" name="cashreg.wav"/>
            </a:hlinkClick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961" y="502641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>
            <a:hlinkClick r:id="" action="ppaction://noaction">
              <a:snd r:embed="rId16" name="chimes.wav"/>
            </a:hlinkClick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52" y="3506034"/>
            <a:ext cx="11811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3">
            <a:hlinkClick r:id="" action="ppaction://noaction">
              <a:snd r:embed="rId18" name="drumroll.wav"/>
            </a:hlinkClick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155" y="58057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14">
            <a:hlinkClick r:id="" action="ppaction://noaction">
              <a:snd r:embed="rId20" name="camera.wav"/>
            </a:hlinkClick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167" y="2827730"/>
            <a:ext cx="1206708" cy="120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15">
            <a:hlinkClick r:id="" action="ppaction://noaction">
              <a:snd r:embed="rId22" name="coin.wav"/>
            </a:hlinkClick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607" y="1968633"/>
            <a:ext cx="1078918" cy="1078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16">
            <a:hlinkClick r:id="" action="ppaction://noaction">
              <a:snd r:embed="rId14" name="cashreg.wav"/>
            </a:hlinkClick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246" y="2014530"/>
            <a:ext cx="766154" cy="76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17">
            <a:hlinkClick r:id="" action="ppaction://noaction">
              <a:snd r:embed="rId18" name="drumroll.wav"/>
            </a:hlinkClick>
          </p:cNvPr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34" y="3879721"/>
            <a:ext cx="956482" cy="95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18">
            <a:hlinkClick r:id="" action="ppaction://noaction">
              <a:snd r:embed="rId16" name="chimes.wav"/>
            </a:hlinkClick>
          </p:cNvPr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92" y="4304052"/>
            <a:ext cx="1064302" cy="106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sz="4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Anotace:</a:t>
            </a:r>
          </a:p>
        </p:txBody>
      </p:sp>
      <p:pic>
        <p:nvPicPr>
          <p:cNvPr id="4099" name="Picture 3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5575300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9072563" y="4760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cs-CZ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0" y="3505200"/>
            <a:ext cx="9144000" cy="203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8000" rIns="738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q"/>
              <a:defRPr/>
            </a:pPr>
            <a:r>
              <a:rPr lang="cs-CZ" dirty="0" smtClean="0">
                <a:cs typeface="+mn-cs"/>
              </a:rPr>
              <a:t> Digitální učební materiál je určen pro upevňování a rozšiřování     </a:t>
            </a:r>
          </a:p>
          <a:p>
            <a:pPr eaLnBrk="1" hangingPunct="1">
              <a:defRPr/>
            </a:pPr>
            <a:r>
              <a:rPr lang="cs-CZ" dirty="0" smtClean="0">
                <a:cs typeface="+mn-cs"/>
              </a:rPr>
              <a:t>    daného učiva.</a:t>
            </a:r>
          </a:p>
          <a:p>
            <a:pPr marL="285750" indent="-285750" eaLnBrk="1" hangingPunct="1">
              <a:buFont typeface="Wingdings" pitchFamily="2" charset="2"/>
              <a:buChar char="q"/>
              <a:defRPr/>
            </a:pPr>
            <a:r>
              <a:rPr lang="cs-CZ" dirty="0" smtClean="0">
                <a:cs typeface="+mn-cs"/>
              </a:rPr>
              <a:t>Je určen pro </a:t>
            </a:r>
            <a:r>
              <a:rPr lang="cs-CZ" smtClean="0">
                <a:cs typeface="+mn-cs"/>
              </a:rPr>
              <a:t>předmět  </a:t>
            </a:r>
            <a:r>
              <a:rPr lang="cs-CZ" smtClean="0">
                <a:cs typeface="+mn-cs"/>
              </a:rPr>
              <a:t>přírodověda </a:t>
            </a:r>
            <a:r>
              <a:rPr lang="cs-CZ" dirty="0" smtClean="0">
                <a:cs typeface="+mn-cs"/>
              </a:rPr>
              <a:t>4. ročník.</a:t>
            </a:r>
          </a:p>
          <a:p>
            <a:pPr marL="285750" indent="-285750" eaLnBrk="1" hangingPunct="1">
              <a:buFont typeface="Wingdings" pitchFamily="2" charset="2"/>
              <a:buChar char="q"/>
              <a:defRPr/>
            </a:pPr>
            <a:r>
              <a:rPr lang="cs-CZ" dirty="0" smtClean="0">
                <a:cs typeface="+mn-cs"/>
              </a:rPr>
              <a:t>Tento materiál vznikl ze zápisů autora jako doplňující materiál </a:t>
            </a:r>
          </a:p>
          <a:p>
            <a:pPr eaLnBrk="1" hangingPunct="1">
              <a:defRPr/>
            </a:pPr>
            <a:r>
              <a:rPr lang="cs-CZ" dirty="0" smtClean="0">
                <a:cs typeface="+mn-cs"/>
              </a:rPr>
              <a:t>     k </a:t>
            </a:r>
            <a:r>
              <a:rPr lang="cs-CZ" dirty="0" err="1" smtClean="0">
                <a:cs typeface="+mn-cs"/>
              </a:rPr>
              <a:t>učebnici:</a:t>
            </a:r>
            <a:r>
              <a:rPr lang="cs-CZ" dirty="0" err="1" smtClean="0">
                <a:solidFill>
                  <a:srgbClr val="171A1B"/>
                </a:solidFill>
                <a:cs typeface="+mn-cs"/>
              </a:rPr>
              <a:t>Mgr</a:t>
            </a:r>
            <a:r>
              <a:rPr lang="cs-CZ" dirty="0">
                <a:solidFill>
                  <a:srgbClr val="171A1B"/>
                </a:solidFill>
                <a:cs typeface="+mn-cs"/>
              </a:rPr>
              <a:t>. Věra Štiková, </a:t>
            </a:r>
            <a:r>
              <a:rPr lang="cs-CZ" i="1" dirty="0">
                <a:solidFill>
                  <a:srgbClr val="171A1B"/>
                </a:solidFill>
                <a:cs typeface="+mn-cs"/>
              </a:rPr>
              <a:t>Přírodověda 4</a:t>
            </a:r>
            <a:r>
              <a:rPr lang="cs-CZ" dirty="0">
                <a:solidFill>
                  <a:srgbClr val="171A1B"/>
                </a:solidFill>
                <a:cs typeface="+mn-cs"/>
              </a:rPr>
              <a:t>. Brno: NOVÁ ŠKOLA, s.r.o., </a:t>
            </a:r>
          </a:p>
          <a:p>
            <a:pPr eaLnBrk="1" hangingPunct="1">
              <a:defRPr/>
            </a:pPr>
            <a:r>
              <a:rPr lang="cs-CZ" dirty="0">
                <a:solidFill>
                  <a:srgbClr val="171A1B"/>
                </a:solidFill>
                <a:cs typeface="+mn-cs"/>
              </a:rPr>
              <a:t>    2003. ISBN 80-7289-052-2.</a:t>
            </a:r>
          </a:p>
          <a:p>
            <a:pPr marL="285750" indent="-285750" eaLnBrk="1" hangingPunct="1">
              <a:buFont typeface="Wingdings" pitchFamily="2" charset="2"/>
              <a:buChar char="q"/>
              <a:defRPr/>
            </a:pPr>
            <a:endParaRPr lang="cs-CZ" dirty="0" smtClean="0"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6" name="TextovéPole 13"/>
          <p:cNvSpPr txBox="1">
            <a:spLocks noChangeArrowheads="1"/>
          </p:cNvSpPr>
          <p:nvPr/>
        </p:nvSpPr>
        <p:spPr bwMode="auto">
          <a:xfrm>
            <a:off x="6367665" y="6522413"/>
            <a:ext cx="27590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 i="1" dirty="0"/>
              <a:t>Řešení </a:t>
            </a:r>
            <a:r>
              <a:rPr lang="cs-CZ" sz="1400" b="1" i="1" dirty="0" smtClean="0"/>
              <a:t>při kliknutí na obrázek.</a:t>
            </a:r>
            <a:endParaRPr lang="cs-CZ" sz="1400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22961"/>
            <a:ext cx="1800000" cy="135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550096" y="874930"/>
            <a:ext cx="48013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</a:rPr>
              <a:t>Kontejner na kartony</a:t>
            </a:r>
            <a:endParaRPr lang="cs-CZ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2051" name="Picture 3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43" y="2723575"/>
            <a:ext cx="1602057" cy="1602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223" y="4227208"/>
            <a:ext cx="1657534" cy="165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038" y="1873229"/>
            <a:ext cx="1596689" cy="159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718" y="3725363"/>
            <a:ext cx="1467371" cy="195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837" y="2444939"/>
            <a:ext cx="2027436" cy="145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>
            <a:hlinkClick r:id="" action="ppaction://noaction">
              <a:snd r:embed="rId10" name="cashreg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806" y="1762312"/>
            <a:ext cx="1128841" cy="112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>
            <a:hlinkClick r:id="" action="ppaction://noaction">
              <a:snd r:embed="rId12" name="chimes.wav"/>
            </a:hlinkClick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753" y="4553017"/>
            <a:ext cx="1128841" cy="112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>
            <a:hlinkClick r:id="" action="ppaction://noaction">
              <a:snd r:embed="rId14" name="drumroll.wav"/>
            </a:hlinkClick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741" y="2296541"/>
            <a:ext cx="1159032" cy="115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91" y="3510889"/>
            <a:ext cx="776160" cy="77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958" y="4944114"/>
            <a:ext cx="776160" cy="77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143" y="3173549"/>
            <a:ext cx="776160" cy="77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593" y="2891153"/>
            <a:ext cx="776160" cy="77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566" y="5117437"/>
            <a:ext cx="776160" cy="77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ásobení 1"/>
          <p:cNvSpPr/>
          <p:nvPr/>
        </p:nvSpPr>
        <p:spPr>
          <a:xfrm>
            <a:off x="2879257" y="2891153"/>
            <a:ext cx="790618" cy="67195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21" name="Násobení 20"/>
          <p:cNvSpPr/>
          <p:nvPr/>
        </p:nvSpPr>
        <p:spPr>
          <a:xfrm>
            <a:off x="5183865" y="5269836"/>
            <a:ext cx="790618" cy="67195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  <p:sp>
        <p:nvSpPr>
          <p:cNvPr id="22" name="Násobení 21"/>
          <p:cNvSpPr/>
          <p:nvPr/>
        </p:nvSpPr>
        <p:spPr>
          <a:xfrm>
            <a:off x="8193045" y="2507825"/>
            <a:ext cx="790618" cy="671957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ovéPole 6"/>
          <p:cNvSpPr txBox="1">
            <a:spLocks noChangeArrowheads="1"/>
          </p:cNvSpPr>
          <p:nvPr/>
        </p:nvSpPr>
        <p:spPr bwMode="auto">
          <a:xfrm>
            <a:off x="6353515" y="6467158"/>
            <a:ext cx="275908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 i="1" dirty="0"/>
              <a:t>Řešení </a:t>
            </a:r>
            <a:r>
              <a:rPr lang="cs-CZ" sz="1400" b="1" i="1" dirty="0" smtClean="0"/>
              <a:t>při kliknutí na obrázek.</a:t>
            </a:r>
            <a:endParaRPr lang="cs-CZ" sz="1400" b="1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7"/>
            <a:ext cx="1800000" cy="135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716809" y="874930"/>
            <a:ext cx="44678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C898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Kontejner na plasty</a:t>
            </a:r>
            <a:endParaRPr lang="cs-CZ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C898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049" y="218591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060" y="572132"/>
            <a:ext cx="925256" cy="92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887" y="249071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39" y="3825068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>
            <a:hlinkClick r:id="" action="ppaction://noaction">
              <a:snd r:embed="rId9" name="coin.wav"/>
            </a:hlinkClick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5859898"/>
            <a:ext cx="761149" cy="76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767" y="50990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521" y="3573006"/>
            <a:ext cx="1788728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>
            <a:hlinkClick r:id="" action="ppaction://noaction">
              <a:snd r:embed="rId4" name="applause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3121223"/>
            <a:ext cx="1379537" cy="1034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>
            <a:hlinkClick r:id="" action="ppaction://noaction">
              <a:snd r:embed="rId14" name="drumroll.wav"/>
            </a:hlinkClick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00" y="2613791"/>
            <a:ext cx="1320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>
            <a:hlinkClick r:id="" action="ppaction://noaction">
              <a:snd r:embed="rId16" name="cashreg.wav"/>
            </a:hlinkClick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932" y="2011455"/>
            <a:ext cx="1936731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>
            <a:hlinkClick r:id="" action="ppaction://noaction">
              <a:snd r:embed="rId18" name="chimes.wav"/>
            </a:hlinkClick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258" y="2019300"/>
            <a:ext cx="1786991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>
            <a:hlinkClick r:id="" action="ppaction://noaction">
              <a:snd r:embed="rId20" name="type.wav"/>
            </a:hlinkClick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379" y="4555774"/>
            <a:ext cx="2200612" cy="108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5">
            <a:hlinkClick r:id="" action="ppaction://noaction">
              <a:snd r:embed="rId14" name="drumroll.wav"/>
            </a:hlinkClick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11" y="4059718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E:\Mamka\Přírodověda-DUM\Přírodověda-2010\červený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63" y="1524000"/>
            <a:ext cx="1800000" cy="134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942001" y="528908"/>
            <a:ext cx="728917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Kontejner na nebezpečný odpad</a:t>
            </a:r>
            <a:endParaRPr lang="cs-CZ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616199" y="1525220"/>
            <a:ext cx="459471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sz="2000" b="1" dirty="0" smtClean="0"/>
              <a:t>obaly od barev, chemikálií, lepidel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2000" b="1" dirty="0" smtClean="0"/>
              <a:t>léky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2000" b="1" dirty="0" smtClean="0"/>
              <a:t>teploměr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2000" b="1" dirty="0" smtClean="0"/>
              <a:t>motorový olej a obaly od něj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2000" b="1" dirty="0" smtClean="0"/>
              <a:t>tonerové kazety (od kopírek)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2000" b="1" dirty="0" smtClean="0"/>
              <a:t>rachejtle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2000" b="1" dirty="0" smtClean="0"/>
              <a:t>baterie, monočlánky</a:t>
            </a:r>
          </a:p>
          <a:p>
            <a:pPr marL="285750" indent="-285750">
              <a:buFont typeface="Wingdings" pitchFamily="2" charset="2"/>
              <a:buChar char="Ø"/>
            </a:pPr>
            <a:endParaRPr lang="cs-CZ" sz="2000" b="1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01" y="4050716"/>
            <a:ext cx="1276662" cy="12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27903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108" y="4146903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59" y="4427552"/>
            <a:ext cx="13208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082" y="2447889"/>
            <a:ext cx="1568473" cy="156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3"/>
          <p:cNvSpPr txBox="1">
            <a:spLocks noChangeArrowheads="1"/>
          </p:cNvSpPr>
          <p:nvPr/>
        </p:nvSpPr>
        <p:spPr bwMode="auto">
          <a:xfrm>
            <a:off x="5256887" y="6453969"/>
            <a:ext cx="3762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 i="1" dirty="0" smtClean="0"/>
              <a:t>Řešení se zobrací při postupném  </a:t>
            </a:r>
            <a:r>
              <a:rPr lang="cs-CZ" sz="1400" b="1" i="1" dirty="0"/>
              <a:t>kliknutí.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E:\Mamka\Přírodověda-DUM\Přírodověda-2010\702502_l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1800000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2449560" y="809034"/>
            <a:ext cx="63658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Kontejner na směsný odpad</a:t>
            </a:r>
            <a:endParaRPr lang="cs-CZ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143000" y="2167558"/>
            <a:ext cx="396454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sz="2000" b="1" dirty="0" smtClean="0"/>
              <a:t>použité dětské pleny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2000" b="1" dirty="0" smtClean="0"/>
              <a:t>použité papírové kapesníčky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2000" b="1" dirty="0" smtClean="0"/>
              <a:t>dámské hygienické potřeby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2000" b="1" dirty="0" smtClean="0"/>
              <a:t>obal na zubní pasty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2000" b="1" dirty="0" smtClean="0"/>
              <a:t>řasenka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2000" b="1" dirty="0" smtClean="0"/>
              <a:t>alobal, celofán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2000" b="1" dirty="0" smtClean="0"/>
              <a:t>v malém množství molitan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2000" b="1" dirty="0" smtClean="0"/>
              <a:t>keramika, porcelán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sz="2000" b="1" dirty="0" smtClean="0"/>
              <a:t>autosklo, </a:t>
            </a:r>
            <a:r>
              <a:rPr lang="cs-CZ" sz="2000" b="1" dirty="0" err="1" smtClean="0"/>
              <a:t>drátosklo</a:t>
            </a:r>
            <a:endParaRPr lang="cs-CZ" sz="2000" b="1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cs-CZ" sz="2000" b="1" dirty="0" smtClean="0"/>
              <a:t>zubní kartáček</a:t>
            </a:r>
            <a:endParaRPr lang="cs-CZ" sz="2000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980" y="4211683"/>
            <a:ext cx="1271542" cy="127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944" y="4913313"/>
            <a:ext cx="15240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744" y="3531022"/>
            <a:ext cx="1361321" cy="136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027" y="1937131"/>
            <a:ext cx="1271542" cy="127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84" y="2197538"/>
            <a:ext cx="1392222" cy="1392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3"/>
          <p:cNvSpPr txBox="1">
            <a:spLocks noChangeArrowheads="1"/>
          </p:cNvSpPr>
          <p:nvPr/>
        </p:nvSpPr>
        <p:spPr bwMode="auto">
          <a:xfrm>
            <a:off x="5256887" y="6453969"/>
            <a:ext cx="3762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 i="1" dirty="0" smtClean="0"/>
              <a:t>Řešení se zobrací při postupném  </a:t>
            </a:r>
            <a:r>
              <a:rPr lang="cs-CZ" sz="1400" b="1" i="1" dirty="0"/>
              <a:t>kliknutí.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43" y="512981"/>
            <a:ext cx="2387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/>
          <p:cNvSpPr/>
          <p:nvPr/>
        </p:nvSpPr>
        <p:spPr>
          <a:xfrm>
            <a:off x="3429000" y="512237"/>
            <a:ext cx="28777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Sběrný dvůr</a:t>
            </a:r>
            <a:endParaRPr lang="cs-CZ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04603" y="2514600"/>
            <a:ext cx="79326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/>
              <a:t>kovové obaly, plechovky, baterie, monočlánky, hliníkové krabičky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/>
              <a:t>nebezpečný odpad, prostředky na hubení hmyzu, hrnce, šrouby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/>
              <a:t>elektroodpad, obaly od rostlinného oleje, visací zámek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/>
              <a:t>CD, DVD, videokazety, staré lednice, televize-monitor, mixer, počítač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/>
              <a:t>molitan, obaly s ředidly, barvami, novodurové trubky, kabely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/>
              <a:t>rozbité zrcadlo, umyvadlo, stavební suť, ojetá pneumatika</a:t>
            </a:r>
            <a:endParaRPr lang="cs-CZ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665" y="4477133"/>
            <a:ext cx="1342559" cy="1342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417358"/>
            <a:ext cx="1462108" cy="146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234" y="835402"/>
            <a:ext cx="1258669" cy="125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64" y="4511310"/>
            <a:ext cx="1234357" cy="123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084" y="4621496"/>
            <a:ext cx="1053831" cy="105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3"/>
          <p:cNvSpPr txBox="1">
            <a:spLocks noChangeArrowheads="1"/>
          </p:cNvSpPr>
          <p:nvPr/>
        </p:nvSpPr>
        <p:spPr bwMode="auto">
          <a:xfrm>
            <a:off x="5256887" y="6453969"/>
            <a:ext cx="3762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 i="1" dirty="0" smtClean="0"/>
              <a:t>Řešení se zobrací při postupném  </a:t>
            </a:r>
            <a:r>
              <a:rPr lang="cs-CZ" sz="1400" b="1" i="1" dirty="0"/>
              <a:t>kliknutí.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" y="542144"/>
            <a:ext cx="2376488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962400" y="546469"/>
            <a:ext cx="21852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Kompost</a:t>
            </a:r>
            <a:endParaRPr lang="cs-CZ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81000" y="2126469"/>
            <a:ext cx="784702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/>
              <a:t>zbytky potravin (kromě masa), zbytky jídel, zbytky zeleniny a ovoce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/>
              <a:t>čajové sáčky, kávový výluh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/>
              <a:t>skořápky od vajec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/>
              <a:t>potravinami znečištěný papír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/>
              <a:t>květy, pokosená tráva, plevel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/>
              <a:t>posekané či rozdrcené větve, listí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/>
              <a:t>ovoce, zelenina ze zahrádky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/>
              <a:t>popel ze dřeva, hobliny a piliny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/>
              <a:t>hnůj</a:t>
            </a:r>
            <a:endParaRPr lang="cs-CZ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540" y="2728395"/>
            <a:ext cx="1381470" cy="138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11792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230" y="4025992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183" y="4711792"/>
            <a:ext cx="2192694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3"/>
          <p:cNvSpPr txBox="1">
            <a:spLocks noChangeArrowheads="1"/>
          </p:cNvSpPr>
          <p:nvPr/>
        </p:nvSpPr>
        <p:spPr bwMode="auto">
          <a:xfrm>
            <a:off x="5256887" y="6453969"/>
            <a:ext cx="3762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 i="1" dirty="0" smtClean="0"/>
              <a:t>Řešení se zobrací při postupném  </a:t>
            </a:r>
            <a:r>
              <a:rPr lang="cs-CZ" sz="1400" b="1" i="1" dirty="0"/>
              <a:t>kliknutí.</a:t>
            </a:r>
          </a:p>
        </p:txBody>
      </p:sp>
    </p:spTree>
    <p:extLst>
      <p:ext uri="{BB962C8B-B14F-4D97-AF65-F5344CB8AC3E}">
        <p14:creationId xmlns:p14="http://schemas.microsoft.com/office/powerpoint/2010/main" val="354524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7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5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7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ovéPole 2"/>
          <p:cNvSpPr txBox="1">
            <a:spLocks noChangeArrowheads="1"/>
          </p:cNvSpPr>
          <p:nvPr/>
        </p:nvSpPr>
        <p:spPr bwMode="auto">
          <a:xfrm>
            <a:off x="914400" y="304800"/>
            <a:ext cx="1282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800" b="1"/>
              <a:t>Zdroje</a:t>
            </a:r>
          </a:p>
        </p:txBody>
      </p:sp>
      <p:sp>
        <p:nvSpPr>
          <p:cNvPr id="18436" name="Obdélník 3"/>
          <p:cNvSpPr>
            <a:spLocks noChangeArrowheads="1"/>
          </p:cNvSpPr>
          <p:nvPr/>
        </p:nvSpPr>
        <p:spPr bwMode="auto">
          <a:xfrm>
            <a:off x="473075" y="828675"/>
            <a:ext cx="822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cs-CZ" sz="1200"/>
              <a:t>Anime Boy clip art. </a:t>
            </a:r>
            <a:r>
              <a:rPr lang="cs-CZ" sz="1200" i="1"/>
              <a:t>Www.Clker.com</a:t>
            </a:r>
            <a:r>
              <a:rPr lang="cs-CZ" sz="1200"/>
              <a:t> [online]. 2007 [cit. 2013-01-20]. Dostupné z: http://www.clker.com/clipart-15359.html</a:t>
            </a:r>
          </a:p>
        </p:txBody>
      </p:sp>
      <p:sp>
        <p:nvSpPr>
          <p:cNvPr id="11" name="Obdélník 10"/>
          <p:cNvSpPr>
            <a:spLocks noChangeArrowheads="1"/>
          </p:cNvSpPr>
          <p:nvPr/>
        </p:nvSpPr>
        <p:spPr bwMode="auto">
          <a:xfrm>
            <a:off x="461832" y="1238013"/>
            <a:ext cx="33064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/>
              <a:t>http://www.clker.com/clipart-15409.html26</a:t>
            </a:r>
          </a:p>
        </p:txBody>
      </p:sp>
      <p:sp>
        <p:nvSpPr>
          <p:cNvPr id="12" name="TextovéPole 5"/>
          <p:cNvSpPr txBox="1">
            <a:spLocks noChangeArrowheads="1"/>
          </p:cNvSpPr>
          <p:nvPr/>
        </p:nvSpPr>
        <p:spPr bwMode="auto">
          <a:xfrm>
            <a:off x="473075" y="1515012"/>
            <a:ext cx="23155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cs-CZ" sz="1200" dirty="0" err="1"/>
              <a:t>Klipart:office.microsoft.com</a:t>
            </a:r>
            <a:endParaRPr lang="cs-CZ" sz="1200" dirty="0"/>
          </a:p>
        </p:txBody>
      </p:sp>
      <p:sp>
        <p:nvSpPr>
          <p:cNvPr id="2" name="Obdélník 1"/>
          <p:cNvSpPr/>
          <p:nvPr/>
        </p:nvSpPr>
        <p:spPr>
          <a:xfrm>
            <a:off x="473075" y="1792011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Soubor:Mælkekartoner</a:t>
            </a:r>
            <a:r>
              <a:rPr lang="cs-CZ" sz="1200" dirty="0"/>
              <a:t> MilkContainers.JPG.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2013-08-07]. Dostupné z: http://cs.wikipedia.org/wiki/Soubor:M%C3%A6lkekartoner_MilkContainers.JPG </a:t>
            </a:r>
          </a:p>
        </p:txBody>
      </p:sp>
      <p:sp>
        <p:nvSpPr>
          <p:cNvPr id="3" name="Obdélník 2"/>
          <p:cNvSpPr/>
          <p:nvPr/>
        </p:nvSpPr>
        <p:spPr>
          <a:xfrm>
            <a:off x="473075" y="2406762"/>
            <a:ext cx="8229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Soubor:Arla</a:t>
            </a:r>
            <a:r>
              <a:rPr lang="cs-CZ" sz="1200" dirty="0"/>
              <a:t> </a:t>
            </a:r>
            <a:r>
              <a:rPr lang="cs-CZ" sz="1200" dirty="0" err="1"/>
              <a:t>mjölk</a:t>
            </a:r>
            <a:r>
              <a:rPr lang="cs-CZ" sz="1200" dirty="0"/>
              <a:t> - </a:t>
            </a:r>
            <a:r>
              <a:rPr lang="cs-CZ" sz="1200" dirty="0" err="1"/>
              <a:t>Earth</a:t>
            </a:r>
            <a:r>
              <a:rPr lang="cs-CZ" sz="1200" dirty="0"/>
              <a:t> </a:t>
            </a:r>
            <a:r>
              <a:rPr lang="cs-CZ" sz="1200" dirty="0" err="1"/>
              <a:t>Hour</a:t>
            </a:r>
            <a:r>
              <a:rPr lang="cs-CZ" sz="1200" dirty="0"/>
              <a:t> 2009 (</a:t>
            </a:r>
            <a:r>
              <a:rPr lang="cs-CZ" sz="1200" dirty="0" err="1"/>
              <a:t>gabbe</a:t>
            </a:r>
            <a:r>
              <a:rPr lang="cs-CZ" sz="1200" dirty="0"/>
              <a:t>).</a:t>
            </a:r>
            <a:r>
              <a:rPr lang="cs-CZ" sz="1200" dirty="0" err="1"/>
              <a:t>jpg</a:t>
            </a:r>
            <a:r>
              <a:rPr lang="cs-CZ" sz="1200" dirty="0"/>
              <a:t>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2013-08-07]. Dostupné z: http://cs.wikipedia.org/wiki/Soubor:Arla_mj%C3%B6lk_-_Earth_Hour_2009_%28gabbe%29.jpg</a:t>
            </a:r>
          </a:p>
        </p:txBody>
      </p:sp>
      <p:sp>
        <p:nvSpPr>
          <p:cNvPr id="4" name="Obdélník 3"/>
          <p:cNvSpPr/>
          <p:nvPr/>
        </p:nvSpPr>
        <p:spPr>
          <a:xfrm>
            <a:off x="461832" y="3055927"/>
            <a:ext cx="82108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Soubor:Stretch</a:t>
            </a:r>
            <a:r>
              <a:rPr lang="cs-CZ" sz="1200" dirty="0"/>
              <a:t> folie.JPG.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2013-08-07]. Dostupné z: http://cs.wikipedia.org/wiki/Soubor:Stretch_folie.JPG</a:t>
            </a:r>
          </a:p>
        </p:txBody>
      </p:sp>
      <p:sp>
        <p:nvSpPr>
          <p:cNvPr id="5" name="Obdélník 4"/>
          <p:cNvSpPr/>
          <p:nvPr/>
        </p:nvSpPr>
        <p:spPr>
          <a:xfrm>
            <a:off x="461832" y="3524572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Soubor:Plastic</a:t>
            </a:r>
            <a:r>
              <a:rPr lang="cs-CZ" sz="1200" dirty="0"/>
              <a:t> Metaphors.jpg.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2013-08-07]. Dostupné z: http://cs.wikipedia.org/wiki/Soubor:Plastic_Metaphors.jpg</a:t>
            </a:r>
          </a:p>
        </p:txBody>
      </p:sp>
      <p:sp>
        <p:nvSpPr>
          <p:cNvPr id="6" name="Obdélník 5"/>
          <p:cNvSpPr/>
          <p:nvPr/>
        </p:nvSpPr>
        <p:spPr>
          <a:xfrm>
            <a:off x="473075" y="3986272"/>
            <a:ext cx="82108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Soubor:Cellofan.jpg</a:t>
            </a:r>
            <a:r>
              <a:rPr lang="cs-CZ" sz="1200" dirty="0"/>
              <a:t>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2013-08-07]. Dostupné z: http://cs.wikipedia.org/wiki/Soubor:Cellofan.jpg 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473075" y="4447937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Soubor:Undeveloped</a:t>
            </a:r>
            <a:r>
              <a:rPr lang="cs-CZ" sz="1200" dirty="0"/>
              <a:t> film.png.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2013-08-07]. Dostupné z: http://cs.wikipedia.org/wiki/Soubor:Undeveloped_film.png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61832" y="4911165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Soubor:Tapesticker.jpg</a:t>
            </a:r>
            <a:r>
              <a:rPr lang="cs-CZ" sz="1200" dirty="0"/>
              <a:t>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2013-08-07]. Dostupné z: http://cs.wikipedia.org/wiki/Soubor:Tapesticker.jpg 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461832" y="5434385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Soubor:Disquettes.jpg</a:t>
            </a:r>
            <a:r>
              <a:rPr lang="cs-CZ" sz="1200" dirty="0"/>
              <a:t>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2013-08-07]. Dostupné z: http://cs.wikipedia.org/wiki/Soubor:Disquettes.jpg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08549" y="229184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/>
              <a:t>Soubor:Alufolie1.jpg.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2013-08-07]. Dostupné z: http://cs.wikipedia.org/wiki/Soubor:Alufolie1.jpg</a:t>
            </a:r>
          </a:p>
        </p:txBody>
      </p:sp>
      <p:sp>
        <p:nvSpPr>
          <p:cNvPr id="6" name="Obdélník 5"/>
          <p:cNvSpPr/>
          <p:nvPr/>
        </p:nvSpPr>
        <p:spPr>
          <a:xfrm>
            <a:off x="308549" y="678408"/>
            <a:ext cx="845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Soubor:Sběrný</a:t>
            </a:r>
            <a:r>
              <a:rPr lang="cs-CZ" sz="1200" dirty="0"/>
              <a:t> dvůr Spořilov.jpg.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2013-08-07]. Dostupné z: http://cs.wikipedia.org/wiki/Soubor:Sb%C4%9Brn%C3%BD_dv%C5%AFr_Spo%C5%99ilov.jpg</a:t>
            </a:r>
          </a:p>
        </p:txBody>
      </p:sp>
      <p:sp>
        <p:nvSpPr>
          <p:cNvPr id="7" name="Obdélník 6"/>
          <p:cNvSpPr/>
          <p:nvPr/>
        </p:nvSpPr>
        <p:spPr>
          <a:xfrm>
            <a:off x="308549" y="1277395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Soubor:Domaci</a:t>
            </a:r>
            <a:r>
              <a:rPr lang="cs-CZ" sz="1200" dirty="0"/>
              <a:t> kompostovani.jpg.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2013-08-07]. Dostupné z: http://cs.wikipedia.org/wiki/Soubor:Domaci_kompostovani.jpg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08549" y="1716316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Soubor:Trociny</a:t>
            </a:r>
            <a:r>
              <a:rPr lang="cs-CZ" sz="1200" dirty="0"/>
              <a:t> 7534.jpg.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2013-08-07]. Dostupné z: http://cs.wikipedia.org/wiki/Soubor:Trociny_7534.jpg</a:t>
            </a:r>
          </a:p>
        </p:txBody>
      </p:sp>
      <p:sp>
        <p:nvSpPr>
          <p:cNvPr id="9" name="Obdélník 8"/>
          <p:cNvSpPr/>
          <p:nvPr/>
        </p:nvSpPr>
        <p:spPr>
          <a:xfrm>
            <a:off x="308549" y="2177981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Soubor:Illustration</a:t>
            </a:r>
            <a:r>
              <a:rPr lang="cs-CZ" sz="1200" dirty="0"/>
              <a:t> </a:t>
            </a:r>
            <a:r>
              <a:rPr lang="cs-CZ" sz="1200" dirty="0" err="1"/>
              <a:t>Salix</a:t>
            </a:r>
            <a:r>
              <a:rPr lang="cs-CZ" sz="1200" dirty="0"/>
              <a:t> alba0.jpg.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2013-08-08]. Dostupné z: http://cs.wikipedia.org/wiki/Soubor:Illustration_Salix_alba0.jpg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308549" y="2641128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Soubor:Perca</a:t>
            </a:r>
            <a:r>
              <a:rPr lang="cs-CZ" sz="1200" dirty="0"/>
              <a:t> </a:t>
            </a:r>
            <a:r>
              <a:rPr lang="cs-CZ" sz="1200" dirty="0" err="1"/>
              <a:t>fluviatilis</a:t>
            </a:r>
            <a:r>
              <a:rPr lang="cs-CZ" sz="1200" dirty="0"/>
              <a:t> Prague Vltava 4.jpg.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2013-08-08]. Dostupné z: http://cs.wikipedia.org/wiki/Soubor:Perca_fluviatilis_Prague_Vltava_4.jpg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308549" y="3269338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Soubor:Esox</a:t>
            </a:r>
            <a:r>
              <a:rPr lang="cs-CZ" sz="1200" dirty="0"/>
              <a:t> </a:t>
            </a:r>
            <a:r>
              <a:rPr lang="cs-CZ" sz="1200" dirty="0" err="1"/>
              <a:t>lucius</a:t>
            </a:r>
            <a:r>
              <a:rPr lang="cs-CZ" sz="1200" dirty="0"/>
              <a:t> Prague Vltava 1.jpg.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2013-08-08]. Dostupné z: http://cs.wikipedia.org/wiki/Soubor:Esox_lucius_Prague_Vltava_1.jpg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308549" y="3731003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Soubor:Meerkoet</a:t>
            </a:r>
            <a:r>
              <a:rPr lang="cs-CZ" sz="1200" dirty="0"/>
              <a:t> </a:t>
            </a:r>
            <a:r>
              <a:rPr lang="cs-CZ" sz="1200" dirty="0" err="1"/>
              <a:t>nest</a:t>
            </a:r>
            <a:r>
              <a:rPr lang="cs-CZ" sz="1200" dirty="0"/>
              <a:t> met kuikens.jpg.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2013-08-08]. Dostupné z: http://cs.wikipedia.org/wiki/Soubor:Meerkoet_nest_met_kuikens.jpg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308549" y="4192668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Soubor:Podiceps</a:t>
            </a:r>
            <a:r>
              <a:rPr lang="cs-CZ" sz="1200" dirty="0"/>
              <a:t> </a:t>
            </a:r>
            <a:r>
              <a:rPr lang="cs-CZ" sz="1200" dirty="0" err="1"/>
              <a:t>cristatus</a:t>
            </a:r>
            <a:r>
              <a:rPr lang="cs-CZ" sz="1200" dirty="0"/>
              <a:t> </a:t>
            </a:r>
            <a:r>
              <a:rPr lang="cs-CZ" sz="1200" dirty="0" err="1"/>
              <a:t>adult</a:t>
            </a:r>
            <a:r>
              <a:rPr lang="cs-CZ" sz="1200" dirty="0"/>
              <a:t> and young.jpg.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2013-08-08]. Dostupné z: http://cs.wikipedia.org/wiki/Soubor:Podiceps_cristatus_adult_and_young.jpg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308549" y="4842589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Soubor:Typha</a:t>
            </a:r>
            <a:r>
              <a:rPr lang="cs-CZ" sz="1200" dirty="0"/>
              <a:t> angustifolia1.JPG.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2013-08-08]. Dostupné z: http://cs.wikipedia.org/wiki/Soubor:Typha_angustifolia1.JPG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308549" y="5304254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Soubor:Illustration</a:t>
            </a:r>
            <a:r>
              <a:rPr lang="cs-CZ" sz="1200" dirty="0"/>
              <a:t> </a:t>
            </a:r>
            <a:r>
              <a:rPr lang="cs-CZ" sz="1200" dirty="0" err="1"/>
              <a:t>Phragmites</a:t>
            </a:r>
            <a:r>
              <a:rPr lang="cs-CZ" sz="1200" dirty="0"/>
              <a:t> australis0.jpg.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2013-08-08]. Dostupné z: http://cs.wikipedia.org/wiki/Soubor:Illustration_Phragmites_australis0.jpg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délník 8"/>
          <p:cNvSpPr/>
          <p:nvPr/>
        </p:nvSpPr>
        <p:spPr>
          <a:xfrm>
            <a:off x="328534" y="247933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Soubor:RanaRidibundaFemale.jpg</a:t>
            </a:r>
            <a:r>
              <a:rPr lang="cs-CZ" sz="1200" dirty="0"/>
              <a:t>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2013-08-08]. Dostupné z: http://cs.wikipedia.org/wiki/Soubor:RanaRidibundaFemale.jpg</a:t>
            </a:r>
          </a:p>
        </p:txBody>
      </p:sp>
      <p:sp>
        <p:nvSpPr>
          <p:cNvPr id="10" name="Obdélník 9"/>
          <p:cNvSpPr/>
          <p:nvPr/>
        </p:nvSpPr>
        <p:spPr>
          <a:xfrm>
            <a:off x="328534" y="721558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Soubor:Fischotter</a:t>
            </a:r>
            <a:r>
              <a:rPr lang="cs-CZ" sz="1200" dirty="0"/>
              <a:t> </a:t>
            </a:r>
            <a:r>
              <a:rPr lang="cs-CZ" sz="1200" dirty="0" err="1"/>
              <a:t>Lutra</a:t>
            </a:r>
            <a:r>
              <a:rPr lang="cs-CZ" sz="1200" dirty="0"/>
              <a:t> lutra1.jpg.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2013-08-08]. Dostupné z: http://cs.wikipedia.org/wiki/Soubor:Fischotter_Lutra_lutra1.jpg 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328534" y="1188936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Soubor:Užovka</a:t>
            </a:r>
            <a:r>
              <a:rPr lang="cs-CZ" sz="1200" dirty="0"/>
              <a:t> obojková s úlovkem (04).</a:t>
            </a:r>
            <a:r>
              <a:rPr lang="cs-CZ" sz="1200" dirty="0" err="1"/>
              <a:t>jpg</a:t>
            </a:r>
            <a:r>
              <a:rPr lang="cs-CZ" sz="1200" dirty="0"/>
              <a:t>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2013-08-08]. Dostupné z: http://cs.wikipedia.org/wiki/Soubor:U%C5%BEovka_obojkov%C3%A1_s_%C3%BAlovkem_(04).jpg 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328534" y="1792244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/>
              <a:t>Soubor:Populus-nigra-08-VII-2007-082.jpg.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2013-08-08]. Dostupné z: http://cs.wikipedia.org/wiki/Soubor:Populus-nigra-08-VII-2007-082.jpg 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328534" y="2254599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Soubor:Alnus</a:t>
            </a:r>
            <a:r>
              <a:rPr lang="cs-CZ" sz="1200" dirty="0"/>
              <a:t> </a:t>
            </a:r>
            <a:r>
              <a:rPr lang="cs-CZ" sz="1200" dirty="0" err="1"/>
              <a:t>glutinosa</a:t>
            </a:r>
            <a:r>
              <a:rPr lang="cs-CZ" sz="1200" dirty="0"/>
              <a:t> </a:t>
            </a:r>
            <a:r>
              <a:rPr lang="cs-CZ" sz="1200" dirty="0" err="1"/>
              <a:t>tervaleppä</a:t>
            </a:r>
            <a:r>
              <a:rPr lang="cs-CZ" sz="1200" dirty="0"/>
              <a:t> lehti.jpg.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2013-08-08]. Dostupné z: http://cs.wikipedia.org/wiki/Soubor:Alnus_glutinosa_tervalepp%C3%A4_lehti.jpg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328534" y="2874512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Soubor:Platetrum</a:t>
            </a:r>
            <a:r>
              <a:rPr lang="cs-CZ" sz="1200" dirty="0"/>
              <a:t> </a:t>
            </a:r>
            <a:r>
              <a:rPr lang="cs-CZ" sz="1200" dirty="0" err="1"/>
              <a:t>depressum</a:t>
            </a:r>
            <a:r>
              <a:rPr lang="cs-CZ" sz="1200" dirty="0"/>
              <a:t> 1 </a:t>
            </a:r>
            <a:r>
              <a:rPr lang="cs-CZ" sz="1200" dirty="0" err="1"/>
              <a:t>Luc</a:t>
            </a:r>
            <a:r>
              <a:rPr lang="cs-CZ" sz="1200" dirty="0"/>
              <a:t> Viatour.JPG.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2013-08-08]. Dostupné z: http://cs.wikipedia.org/wiki/Soubor:Platetrum_depressum_1_Luc_Viatour.JPG 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328534" y="3498571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Soubor:Caprinus</a:t>
            </a:r>
            <a:r>
              <a:rPr lang="cs-CZ" sz="1200" dirty="0"/>
              <a:t> </a:t>
            </a:r>
            <a:r>
              <a:rPr lang="cs-CZ" sz="1200" dirty="0" err="1"/>
              <a:t>carpio</a:t>
            </a:r>
            <a:r>
              <a:rPr lang="cs-CZ" sz="1200" dirty="0"/>
              <a:t> Prague Vltava 1.jpg.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2013-08-08]. Dostupné z: http://cs.wikipedia.org/wiki/Soubor:Caprinus_carpio_Prague_Vltava_1.jpg 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328534" y="4141748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Soubor:Grass</a:t>
            </a:r>
            <a:r>
              <a:rPr lang="cs-CZ" sz="1200" dirty="0"/>
              <a:t> </a:t>
            </a:r>
            <a:r>
              <a:rPr lang="cs-CZ" sz="1200" dirty="0" err="1"/>
              <a:t>carp</a:t>
            </a:r>
            <a:r>
              <a:rPr lang="cs-CZ" sz="1200" dirty="0"/>
              <a:t> fexx.jpg.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2013-08-08]. Dostupné z: http://cs.wikipedia.org/wiki/Soubor:Grass_carp_fexx.jpg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328534" y="4603413"/>
            <a:ext cx="8686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Soubor:EuropeseMeervalLucasVanDerGeest.jpg</a:t>
            </a:r>
            <a:r>
              <a:rPr lang="cs-CZ" sz="1200" dirty="0"/>
              <a:t>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2013-08-08]. Dostupné z: http://cs.wikipedia.org/wiki/Soubor:EuropeseMeervalLucasVanDerGeest.jpg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328534" y="5249744"/>
            <a:ext cx="87550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Soubor:Hypophthalmichthys</a:t>
            </a:r>
            <a:r>
              <a:rPr lang="cs-CZ" sz="1200" dirty="0"/>
              <a:t> </a:t>
            </a:r>
            <a:r>
              <a:rPr lang="cs-CZ" sz="1200" dirty="0" err="1"/>
              <a:t>molitrix</a:t>
            </a:r>
            <a:r>
              <a:rPr lang="cs-CZ" sz="1200" dirty="0"/>
              <a:t> adult.jpg.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2013-08-08]. Dostupné z: http://cs.wikipedia.org/wiki/Soubor:Hypophthalmichthys_molitrix_adult.jpg </a:t>
            </a:r>
          </a:p>
        </p:txBody>
      </p:sp>
    </p:spTree>
    <p:extLst>
      <p:ext uri="{BB962C8B-B14F-4D97-AF65-F5344CB8AC3E}">
        <p14:creationId xmlns:p14="http://schemas.microsoft.com/office/powerpoint/2010/main" val="18917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213598" y="255549"/>
            <a:ext cx="87550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Soubor:Tinca</a:t>
            </a:r>
            <a:r>
              <a:rPr lang="cs-CZ" sz="1200" dirty="0"/>
              <a:t> </a:t>
            </a:r>
            <a:r>
              <a:rPr lang="cs-CZ" sz="1200" dirty="0" err="1"/>
              <a:t>tinca</a:t>
            </a:r>
            <a:r>
              <a:rPr lang="cs-CZ" sz="1200" dirty="0"/>
              <a:t> Prague Vltava 3.jpg.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2013-08-08]. Dostupné z: http://cs.wikipedia.org/wiki/Soubor:Tinca_tinca_Prague_Vltava_3.jpg 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213598" y="717214"/>
            <a:ext cx="87550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Soubor:Gooses.jpg</a:t>
            </a:r>
            <a:r>
              <a:rPr lang="cs-CZ" sz="1200" dirty="0"/>
              <a:t>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2013-08-08]. Dostupné z: http://cs.wikipedia.org/wiki/Soubor:Gooses.jpg 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218600" y="1178879"/>
            <a:ext cx="87550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Soubor:Kachna.jpg</a:t>
            </a:r>
            <a:r>
              <a:rPr lang="cs-CZ" sz="1200" dirty="0"/>
              <a:t>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2013-08-08]. Dostupné z: http://cs.wikipedia.org/wiki/Soubor:Kachna.jpg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218600" y="1640544"/>
            <a:ext cx="87600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Soubor:Frischlinge</a:t>
            </a:r>
            <a:r>
              <a:rPr lang="cs-CZ" sz="1200" dirty="0"/>
              <a:t> </a:t>
            </a:r>
            <a:r>
              <a:rPr lang="cs-CZ" sz="1200" dirty="0" err="1"/>
              <a:t>mit</a:t>
            </a:r>
            <a:r>
              <a:rPr lang="cs-CZ" sz="1200" dirty="0"/>
              <a:t> Bachen.jpg.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2013-08-10]. Dostupné z: http://cs.wikipedia.org/wiki/Soubor:Frischlinge_mit_Bachen.jpg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218599" y="2102209"/>
            <a:ext cx="8750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Soubor:Capreolus</a:t>
            </a:r>
            <a:r>
              <a:rPr lang="cs-CZ" sz="1200" dirty="0"/>
              <a:t> </a:t>
            </a:r>
            <a:r>
              <a:rPr lang="cs-CZ" sz="1200" dirty="0" err="1"/>
              <a:t>capreolus</a:t>
            </a:r>
            <a:r>
              <a:rPr lang="cs-CZ" sz="1200" dirty="0"/>
              <a:t> (Marek </a:t>
            </a:r>
            <a:r>
              <a:rPr lang="cs-CZ" sz="1200" dirty="0" err="1"/>
              <a:t>Szczepanek</a:t>
            </a:r>
            <a:r>
              <a:rPr lang="cs-CZ" sz="1200" dirty="0"/>
              <a:t>).</a:t>
            </a:r>
            <a:r>
              <a:rPr lang="cs-CZ" sz="1200" dirty="0" err="1"/>
              <a:t>jpg</a:t>
            </a:r>
            <a:r>
              <a:rPr lang="cs-CZ" sz="1200" dirty="0"/>
              <a:t>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2013-08-10]. Dostupné z: http://cs.wikipedia.org/wiki/Soubor:Capreolus_capreolus_%28Marek_Szczepanek%29.jpg 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213598" y="2748539"/>
            <a:ext cx="87500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Soubor:Badger-badger.jpg</a:t>
            </a:r>
            <a:r>
              <a:rPr lang="cs-CZ" sz="1200" dirty="0"/>
              <a:t>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2013-08-10]. Dostupné z: http://cs.wikipedia.org/wiki/Soubor:Badger-badger.jpg 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218600" y="3210204"/>
            <a:ext cx="8745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Soubor:Martes</a:t>
            </a:r>
            <a:r>
              <a:rPr lang="cs-CZ" sz="1200" dirty="0"/>
              <a:t> </a:t>
            </a:r>
            <a:r>
              <a:rPr lang="cs-CZ" sz="1200" dirty="0" err="1"/>
              <a:t>martes</a:t>
            </a:r>
            <a:r>
              <a:rPr lang="cs-CZ" sz="1200" dirty="0"/>
              <a:t> crop.jpg.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2013-08-10]. Dostupné z: http://cs.wikipedia.org/wiki/Soubor:Martes_martes_crop.jpg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218600" y="3671869"/>
            <a:ext cx="874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Soubor:Kuckuck</a:t>
            </a:r>
            <a:r>
              <a:rPr lang="cs-CZ" sz="1200" dirty="0"/>
              <a:t> (</a:t>
            </a:r>
            <a:r>
              <a:rPr lang="cs-CZ" sz="1200" dirty="0" err="1"/>
              <a:t>Cuculus</a:t>
            </a:r>
            <a:r>
              <a:rPr lang="cs-CZ" sz="1200" dirty="0"/>
              <a:t> </a:t>
            </a:r>
            <a:r>
              <a:rPr lang="cs-CZ" sz="1200" dirty="0" err="1"/>
              <a:t>canorus</a:t>
            </a:r>
            <a:r>
              <a:rPr lang="cs-CZ" sz="1200" dirty="0"/>
              <a:t>) by </a:t>
            </a:r>
            <a:r>
              <a:rPr lang="cs-CZ" sz="1200" dirty="0" err="1"/>
              <a:t>Tim</a:t>
            </a:r>
            <a:r>
              <a:rPr lang="cs-CZ" sz="1200" dirty="0"/>
              <a:t> Peukert.jpg.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2013-08-10]. Dostupné z: http://cs.wikipedia.org/wiki/Soubor:Kuckuck_%28Cuculus_canorus%29_by_Tim_Peukert.jpg 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213598" y="4297548"/>
            <a:ext cx="874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Soubor:Garrulus</a:t>
            </a:r>
            <a:r>
              <a:rPr lang="cs-CZ" sz="1200" dirty="0"/>
              <a:t> </a:t>
            </a:r>
            <a:r>
              <a:rPr lang="cs-CZ" sz="1200" dirty="0" err="1"/>
              <a:t>glandarius</a:t>
            </a:r>
            <a:r>
              <a:rPr lang="cs-CZ" sz="1200" dirty="0"/>
              <a:t> 1 </a:t>
            </a:r>
            <a:r>
              <a:rPr lang="cs-CZ" sz="1200" dirty="0" err="1"/>
              <a:t>Luc</a:t>
            </a:r>
            <a:r>
              <a:rPr lang="cs-CZ" sz="1200" dirty="0"/>
              <a:t> Viatour.jpg.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2013-08-10]. Dostupné z: http://cs.wikipedia.org/wiki/Soubor:Garrulus_glandarius_1_Luc_Viatour.jpg 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218600" y="4936160"/>
            <a:ext cx="8740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/>
              <a:t>Soubor:Viperaberus1.jpg.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2013-08-10]. Dostupné z: http://cs.wikipedia.org/wiki/Soubor:Viperaberus1.jpg </a:t>
            </a:r>
          </a:p>
        </p:txBody>
      </p:sp>
    </p:spTree>
    <p:extLst>
      <p:ext uri="{BB962C8B-B14F-4D97-AF65-F5344CB8AC3E}">
        <p14:creationId xmlns:p14="http://schemas.microsoft.com/office/powerpoint/2010/main" val="22437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 descr="OPVK_hor_zakladni_logolink_RGB_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7263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Emilie\Desktop\Pří_\1197122994943159133molumen_anime_boy.svg.med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75" y="1493838"/>
            <a:ext cx="2667000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láček 3"/>
          <p:cNvSpPr/>
          <p:nvPr/>
        </p:nvSpPr>
        <p:spPr>
          <a:xfrm rot="313931">
            <a:off x="3544888" y="392113"/>
            <a:ext cx="5330825" cy="2849562"/>
          </a:xfrm>
          <a:prstGeom prst="cloudCallout">
            <a:avLst>
              <a:gd name="adj1" fmla="val -37883"/>
              <a:gd name="adj2" fmla="val 781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Ahoj,</a:t>
            </a:r>
          </a:p>
        </p:txBody>
      </p:sp>
      <p:sp>
        <p:nvSpPr>
          <p:cNvPr id="5125" name="TextovéPole 3"/>
          <p:cNvSpPr txBox="1">
            <a:spLocks noChangeArrowheads="1"/>
          </p:cNvSpPr>
          <p:nvPr/>
        </p:nvSpPr>
        <p:spPr bwMode="auto">
          <a:xfrm>
            <a:off x="3888581" y="1032064"/>
            <a:ext cx="464343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cs-CZ" sz="2400" b="1" dirty="0" smtClean="0"/>
              <a:t>Hurá, léto! </a:t>
            </a:r>
          </a:p>
          <a:p>
            <a:pPr algn="ctr" eaLnBrk="1" hangingPunct="1"/>
            <a:r>
              <a:rPr lang="cs-CZ" sz="2400" b="1" dirty="0" smtClean="0"/>
              <a:t>Všichni se těšíme na koupání, na procházky do lesa, </a:t>
            </a:r>
          </a:p>
          <a:p>
            <a:pPr algn="ctr" eaLnBrk="1" hangingPunct="1"/>
            <a:r>
              <a:rPr lang="cs-CZ" sz="2400" b="1" dirty="0" smtClean="0"/>
              <a:t>na dovádění na louce.</a:t>
            </a:r>
            <a:endParaRPr lang="cs-CZ" sz="24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TextovéPole 14"/>
          <p:cNvSpPr txBox="1">
            <a:spLocks noChangeArrowheads="1"/>
          </p:cNvSpPr>
          <p:nvPr/>
        </p:nvSpPr>
        <p:spPr bwMode="auto">
          <a:xfrm>
            <a:off x="7229475" y="6484938"/>
            <a:ext cx="1754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 i="1"/>
              <a:t>Řešení na kliknutí.</a:t>
            </a:r>
          </a:p>
        </p:txBody>
      </p:sp>
      <p:sp>
        <p:nvSpPr>
          <p:cNvPr id="7" name="Obdélník 6"/>
          <p:cNvSpPr/>
          <p:nvPr/>
        </p:nvSpPr>
        <p:spPr>
          <a:xfrm>
            <a:off x="357266" y="22860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Soubor:Schlingnatter.jpg</a:t>
            </a:r>
            <a:r>
              <a:rPr lang="cs-CZ" sz="1200" dirty="0"/>
              <a:t>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2013-08-10]. Dostupné z: http://cs.wikipedia.org/wiki/Soubor:Schlingnatter.jpg</a:t>
            </a:r>
          </a:p>
        </p:txBody>
      </p:sp>
      <p:sp>
        <p:nvSpPr>
          <p:cNvPr id="8" name="Obdélník 7"/>
          <p:cNvSpPr/>
          <p:nvPr/>
        </p:nvSpPr>
        <p:spPr>
          <a:xfrm>
            <a:off x="346023" y="683326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Soubor:Lacerta</a:t>
            </a:r>
            <a:r>
              <a:rPr lang="cs-CZ" sz="1200" dirty="0"/>
              <a:t> </a:t>
            </a:r>
            <a:r>
              <a:rPr lang="cs-CZ" sz="1200" dirty="0" err="1"/>
              <a:t>agilis</a:t>
            </a:r>
            <a:r>
              <a:rPr lang="cs-CZ" sz="1200" dirty="0"/>
              <a:t> 2006 05 06cq.jpg.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2013-08-10]. Dostupné z: http://cs.wikipedia.org/wiki/Soubor:Lacerta_agilis_2006_05_06cq.jpg </a:t>
            </a:r>
          </a:p>
        </p:txBody>
      </p:sp>
      <p:sp>
        <p:nvSpPr>
          <p:cNvPr id="9" name="Obdélník 8"/>
          <p:cNvSpPr/>
          <p:nvPr/>
        </p:nvSpPr>
        <p:spPr>
          <a:xfrm>
            <a:off x="346023" y="1144991"/>
            <a:ext cx="8446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Soubor:Anguidae.jpg</a:t>
            </a:r>
            <a:r>
              <a:rPr lang="cs-CZ" sz="1200" dirty="0"/>
              <a:t>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2013-08-10]. Dostupné z: http://cs.wikipedia.org/wiki/Soubor:Anguidae.jpg </a:t>
            </a:r>
          </a:p>
        </p:txBody>
      </p:sp>
      <p:sp>
        <p:nvSpPr>
          <p:cNvPr id="10" name="Obdélník 9"/>
          <p:cNvSpPr/>
          <p:nvPr/>
        </p:nvSpPr>
        <p:spPr>
          <a:xfrm>
            <a:off x="357266" y="1607135"/>
            <a:ext cx="84357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Soubor:Mlok.JPG</a:t>
            </a:r>
            <a:r>
              <a:rPr lang="cs-CZ" sz="1200" dirty="0"/>
              <a:t>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2013-08-10]. Dostupné z: http://cs.wikipedia.org/wiki/Soubor:Mlok.JPG 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357266" y="2054289"/>
            <a:ext cx="86263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Soubor:Chroust.jpg</a:t>
            </a:r>
            <a:r>
              <a:rPr lang="cs-CZ" sz="1200" dirty="0"/>
              <a:t>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2013-08-10]. Dostupné z: http://cs.wikipedia.org/wiki/Soubor:Chroust.jpg 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369758" y="2486453"/>
            <a:ext cx="86263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Soubor:Ips.typographus.jpg</a:t>
            </a:r>
            <a:r>
              <a:rPr lang="cs-CZ" sz="1200" dirty="0"/>
              <a:t>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2013-08-10]. Dostupné z: http://cs.wikipedia.org/wiki/Soubor:Ips.typographus.jpg 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366011" y="2940144"/>
            <a:ext cx="8423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1200" dirty="0" err="1"/>
              <a:t>Soubor:Lymantria</a:t>
            </a:r>
            <a:r>
              <a:rPr lang="cs-CZ" sz="1200" dirty="0"/>
              <a:t> monacha02.jpg. In: </a:t>
            </a:r>
            <a:r>
              <a:rPr lang="cs-CZ" sz="1200" i="1" dirty="0" err="1"/>
              <a:t>Wikipedia</a:t>
            </a:r>
            <a:r>
              <a:rPr lang="cs-CZ" sz="1200" i="1" dirty="0"/>
              <a:t>: </a:t>
            </a:r>
            <a:r>
              <a:rPr lang="cs-CZ" sz="1200" i="1" dirty="0" err="1"/>
              <a:t>the</a:t>
            </a:r>
            <a:r>
              <a:rPr lang="cs-CZ" sz="1200" i="1" dirty="0"/>
              <a:t> free </a:t>
            </a:r>
            <a:r>
              <a:rPr lang="cs-CZ" sz="1200" i="1" dirty="0" err="1"/>
              <a:t>encyclopedia</a:t>
            </a:r>
            <a:r>
              <a:rPr lang="cs-CZ" sz="1200" dirty="0"/>
              <a:t> [online]. San Francisco (CA): </a:t>
            </a:r>
            <a:r>
              <a:rPr lang="cs-CZ" sz="1200" dirty="0" err="1"/>
              <a:t>Wikimedia</a:t>
            </a:r>
            <a:r>
              <a:rPr lang="cs-CZ" sz="1200" dirty="0"/>
              <a:t> </a:t>
            </a:r>
            <a:r>
              <a:rPr lang="cs-CZ" sz="1200" dirty="0" err="1"/>
              <a:t>Foundation</a:t>
            </a:r>
            <a:r>
              <a:rPr lang="cs-CZ" sz="1200" dirty="0"/>
              <a:t>, 2001- [cit. 2013-08-10]. Dostupné z: http://cs.wikipedia.org/wiki/Soubor:Lymantria_monacha02.jpg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3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Skupina 1"/>
          <p:cNvGrpSpPr/>
          <p:nvPr/>
        </p:nvGrpSpPr>
        <p:grpSpPr>
          <a:xfrm>
            <a:off x="381000" y="100382"/>
            <a:ext cx="5468874" cy="2778126"/>
            <a:chOff x="1143000" y="3128962"/>
            <a:chExt cx="5468874" cy="2778126"/>
          </a:xfrm>
        </p:grpSpPr>
        <p:pic>
          <p:nvPicPr>
            <p:cNvPr id="16389" name="Picture 3" descr="C:\Users\Emilie\Desktop\Pří_\1197122994943159133molumen_anime_boy.svg.med[1]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3871913"/>
              <a:ext cx="1905000" cy="2035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Obláček 5"/>
            <p:cNvSpPr/>
            <p:nvPr/>
          </p:nvSpPr>
          <p:spPr>
            <a:xfrm rot="705433">
              <a:off x="3335274" y="3128962"/>
              <a:ext cx="3276600" cy="2333625"/>
            </a:xfrm>
            <a:prstGeom prst="cloudCallout">
              <a:avLst>
                <a:gd name="adj1" fmla="val -33513"/>
                <a:gd name="adj2" fmla="val 7310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cs-CZ" sz="1400" dirty="0">
                  <a:latin typeface="Arial" pitchFamily="34" charset="0"/>
                  <a:cs typeface="Arial" pitchFamily="34" charset="0"/>
                </a:rPr>
                <a:t>Ahoj,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3412724" y="3557110"/>
              <a:ext cx="313419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b="1" dirty="0" smtClean="0"/>
                <a:t>Madlenko!</a:t>
              </a:r>
            </a:p>
            <a:p>
              <a:pPr algn="ctr"/>
              <a:r>
                <a:rPr lang="cs-CZ" b="1" dirty="0" smtClean="0"/>
                <a:t>Kde ta moje kamarádka </a:t>
              </a:r>
            </a:p>
            <a:p>
              <a:pPr algn="ctr"/>
              <a:r>
                <a:rPr lang="cs-CZ" b="1" dirty="0" smtClean="0"/>
                <a:t>jen je? Určitě si šla někam </a:t>
              </a:r>
            </a:p>
            <a:p>
              <a:pPr algn="ctr"/>
              <a:r>
                <a:rPr lang="cs-CZ" b="1" dirty="0" smtClean="0"/>
                <a:t>zaplavat, když je takové </a:t>
              </a:r>
            </a:p>
            <a:p>
              <a:pPr algn="ctr"/>
              <a:r>
                <a:rPr lang="cs-CZ" b="1" dirty="0" smtClean="0"/>
                <a:t>horko.</a:t>
              </a:r>
              <a:endParaRPr lang="cs-CZ" b="1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3181125" y="3352800"/>
            <a:ext cx="5716933" cy="2157412"/>
            <a:chOff x="3181125" y="3352800"/>
            <a:chExt cx="5716933" cy="2157412"/>
          </a:xfrm>
        </p:grpSpPr>
        <p:pic>
          <p:nvPicPr>
            <p:cNvPr id="16386" name="Picture 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0796" y="3478212"/>
              <a:ext cx="2227262" cy="1914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Obláček 2"/>
            <p:cNvSpPr/>
            <p:nvPr/>
          </p:nvSpPr>
          <p:spPr>
            <a:xfrm rot="21180284" flipH="1">
              <a:off x="3208458" y="3352800"/>
              <a:ext cx="2938463" cy="2157412"/>
            </a:xfrm>
            <a:prstGeom prst="cloudCallout">
              <a:avLst>
                <a:gd name="adj1" fmla="val -60373"/>
                <a:gd name="adj2" fmla="val 5449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cs-CZ" sz="1400" dirty="0">
                  <a:latin typeface="Arial" pitchFamily="34" charset="0"/>
                  <a:cs typeface="Arial" pitchFamily="34" charset="0"/>
                </a:rPr>
                <a:t>Ahoj,</a:t>
              </a:r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3181125" y="3501988"/>
              <a:ext cx="2993127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b="1" dirty="0" smtClean="0"/>
                <a:t>Ahoj Honzíku!</a:t>
              </a:r>
            </a:p>
            <a:p>
              <a:pPr algn="ctr"/>
              <a:r>
                <a:rPr lang="cs-CZ" b="1" dirty="0" smtClean="0"/>
                <a:t>Už jsem tady. Opravdu </a:t>
              </a:r>
            </a:p>
            <a:p>
              <a:pPr algn="ctr"/>
              <a:r>
                <a:rPr lang="cs-CZ" b="1" dirty="0" smtClean="0"/>
                <a:t>jsem si chtěla zaplavat, </a:t>
              </a:r>
            </a:p>
            <a:p>
              <a:pPr algn="ctr"/>
              <a:r>
                <a:rPr lang="cs-CZ" b="1" dirty="0" smtClean="0"/>
                <a:t>ale u rybníku byla cedule </a:t>
              </a:r>
            </a:p>
            <a:p>
              <a:pPr algn="ctr"/>
              <a:r>
                <a:rPr lang="cs-CZ" b="1" dirty="0" smtClean="0"/>
                <a:t>se zákazem koupání.</a:t>
              </a:r>
              <a:endParaRPr lang="cs-CZ" b="1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Emilie\Desktop\Pří_\1197122994943159133molumen_anime_boy.svg.med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1959"/>
            <a:ext cx="19050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TextovéPole 3"/>
          <p:cNvSpPr txBox="1">
            <a:spLocks noChangeArrowheads="1"/>
          </p:cNvSpPr>
          <p:nvPr/>
        </p:nvSpPr>
        <p:spPr bwMode="auto">
          <a:xfrm>
            <a:off x="5256887" y="6453969"/>
            <a:ext cx="3762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 i="1" dirty="0" smtClean="0"/>
              <a:t>Řešení se zobrací při postupném  </a:t>
            </a:r>
            <a:r>
              <a:rPr lang="cs-CZ" sz="1400" b="1" i="1" dirty="0"/>
              <a:t>kliknutí.</a:t>
            </a:r>
          </a:p>
        </p:txBody>
      </p:sp>
      <p:sp>
        <p:nvSpPr>
          <p:cNvPr id="5" name="Obláček 4"/>
          <p:cNvSpPr/>
          <p:nvPr/>
        </p:nvSpPr>
        <p:spPr>
          <a:xfrm rot="21243544" flipH="1">
            <a:off x="2855601" y="272733"/>
            <a:ext cx="3116262" cy="2333625"/>
          </a:xfrm>
          <a:prstGeom prst="cloudCallout">
            <a:avLst>
              <a:gd name="adj1" fmla="val 62622"/>
              <a:gd name="adj2" fmla="val 3161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dirty="0">
                <a:latin typeface="Arial" pitchFamily="34" charset="0"/>
                <a:cs typeface="Arial" pitchFamily="34" charset="0"/>
              </a:rPr>
              <a:t>Ahoj,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2821905" y="977880"/>
            <a:ext cx="3211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smtClean="0"/>
              <a:t>V přírodě mají totiž rybníky </a:t>
            </a:r>
          </a:p>
          <a:p>
            <a:pPr algn="ctr"/>
            <a:r>
              <a:rPr lang="cs-CZ" b="1" dirty="0" smtClean="0"/>
              <a:t>velký význam. A ne </a:t>
            </a:r>
          </a:p>
          <a:p>
            <a:pPr algn="ctr"/>
            <a:r>
              <a:rPr lang="cs-CZ" b="1" dirty="0" smtClean="0"/>
              <a:t>ve všech se dá koupat.</a:t>
            </a:r>
            <a:endParaRPr lang="cs-CZ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898" y="421959"/>
            <a:ext cx="22256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61999" y="2971800"/>
            <a:ext cx="6167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>
                <a:solidFill>
                  <a:srgbClr val="FF0000"/>
                </a:solidFill>
              </a:rPr>
              <a:t>zadržují vodu </a:t>
            </a:r>
            <a:r>
              <a:rPr lang="cs-CZ" b="1" dirty="0" smtClean="0"/>
              <a:t>(patří sem i jezera a přehradní nádrže)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61999" y="3353198"/>
            <a:ext cx="2935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>
                <a:solidFill>
                  <a:srgbClr val="FF0000"/>
                </a:solidFill>
              </a:rPr>
              <a:t>zvlhčují půdu, ovzduší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761998" y="3745468"/>
            <a:ext cx="5371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>
                <a:solidFill>
                  <a:srgbClr val="FF0000"/>
                </a:solidFill>
              </a:rPr>
              <a:t>některé se využívají jako protipožární nádrže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61999" y="4111876"/>
            <a:ext cx="6406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>
                <a:solidFill>
                  <a:srgbClr val="FF0000"/>
                </a:solidFill>
              </a:rPr>
              <a:t>někde se vysazují vrby, proutí se využívá v košíkářství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788" y="4474537"/>
            <a:ext cx="1206144" cy="19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210" y="4941341"/>
            <a:ext cx="1058862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22256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04800" y="533400"/>
            <a:ext cx="6205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>
                <a:solidFill>
                  <a:srgbClr val="FF0000"/>
                </a:solidFill>
              </a:rPr>
              <a:t>hnízdištěm vodního ptactva, zastávka tažných ptáků</a:t>
            </a:r>
            <a:endParaRPr lang="cs-CZ" b="1" dirty="0">
              <a:solidFill>
                <a:srgbClr val="FF0000"/>
              </a:solidFill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235824" y="1106305"/>
            <a:ext cx="1774845" cy="1917960"/>
            <a:chOff x="235824" y="1106305"/>
            <a:chExt cx="1774845" cy="191796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106305"/>
              <a:ext cx="1636895" cy="1636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ovéPole 3"/>
            <p:cNvSpPr txBox="1"/>
            <p:nvPr/>
          </p:nvSpPr>
          <p:spPr>
            <a:xfrm>
              <a:off x="235824" y="2654933"/>
              <a:ext cx="1774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kachna divoká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Skupina 6"/>
          <p:cNvGrpSpPr/>
          <p:nvPr/>
        </p:nvGrpSpPr>
        <p:grpSpPr>
          <a:xfrm>
            <a:off x="5151204" y="1875053"/>
            <a:ext cx="1850228" cy="1850228"/>
            <a:chOff x="4931572" y="2025666"/>
            <a:chExt cx="1850228" cy="1850228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1572" y="2025666"/>
              <a:ext cx="1850228" cy="1850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ovéPole 5"/>
            <p:cNvSpPr txBox="1"/>
            <p:nvPr/>
          </p:nvSpPr>
          <p:spPr>
            <a:xfrm>
              <a:off x="5151204" y="3506562"/>
              <a:ext cx="14109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labuť velká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2438400" y="1432723"/>
            <a:ext cx="2286000" cy="2083832"/>
            <a:chOff x="2264572" y="2161394"/>
            <a:chExt cx="2286000" cy="2083832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572" y="2161394"/>
              <a:ext cx="2286000" cy="171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ovéPole 14"/>
            <p:cNvSpPr txBox="1"/>
            <p:nvPr/>
          </p:nvSpPr>
          <p:spPr>
            <a:xfrm>
              <a:off x="2702090" y="3875894"/>
              <a:ext cx="14414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lyska černá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562869" y="3506562"/>
            <a:ext cx="1447800" cy="1817132"/>
            <a:chOff x="493895" y="4572000"/>
            <a:chExt cx="1447800" cy="1817132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895" y="4572000"/>
              <a:ext cx="1447800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ovéPole 15"/>
            <p:cNvSpPr txBox="1"/>
            <p:nvPr/>
          </p:nvSpPr>
          <p:spPr>
            <a:xfrm>
              <a:off x="535557" y="6019800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husa velká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6512179" y="3732172"/>
            <a:ext cx="1980029" cy="1686160"/>
            <a:chOff x="3437740" y="4572000"/>
            <a:chExt cx="1980029" cy="1686160"/>
          </a:xfrm>
        </p:grpSpPr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4503" y="4572000"/>
              <a:ext cx="1626504" cy="1626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ovéPole 16"/>
            <p:cNvSpPr txBox="1"/>
            <p:nvPr/>
          </p:nvSpPr>
          <p:spPr>
            <a:xfrm>
              <a:off x="3437740" y="5888828"/>
              <a:ext cx="1980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racek chechtavý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3045223" y="3714038"/>
            <a:ext cx="2336800" cy="2121932"/>
            <a:chOff x="6231978" y="4136228"/>
            <a:chExt cx="2336800" cy="2121932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78" y="4136228"/>
              <a:ext cx="2336800" cy="175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ovéPole 17"/>
            <p:cNvSpPr txBox="1"/>
            <p:nvPr/>
          </p:nvSpPr>
          <p:spPr>
            <a:xfrm>
              <a:off x="6532830" y="5888828"/>
              <a:ext cx="17620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potápka roháč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4" name="Picture 4" descr="OPVK_hor_zakladni_logolink_RGB_cz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ovéPole 3"/>
          <p:cNvSpPr txBox="1">
            <a:spLocks noChangeArrowheads="1"/>
          </p:cNvSpPr>
          <p:nvPr/>
        </p:nvSpPr>
        <p:spPr bwMode="auto">
          <a:xfrm>
            <a:off x="5256887" y="6453969"/>
            <a:ext cx="3762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 i="1" dirty="0" smtClean="0"/>
              <a:t>Řešení se zobrací při postupném  </a:t>
            </a:r>
            <a:r>
              <a:rPr lang="cs-CZ" sz="1400" b="1" i="1" dirty="0"/>
              <a:t>kliknutí.</a:t>
            </a:r>
          </a:p>
        </p:txBody>
      </p:sp>
    </p:spTree>
    <p:extLst>
      <p:ext uri="{BB962C8B-B14F-4D97-AF65-F5344CB8AC3E}">
        <p14:creationId xmlns:p14="http://schemas.microsoft.com/office/powerpoint/2010/main" val="150992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38200" y="381000"/>
            <a:ext cx="4717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>
                <a:solidFill>
                  <a:srgbClr val="FF0000"/>
                </a:solidFill>
              </a:rPr>
              <a:t>je domovem mnoha rostlin a živočichů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22256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Skupina 7"/>
          <p:cNvGrpSpPr/>
          <p:nvPr/>
        </p:nvGrpSpPr>
        <p:grpSpPr>
          <a:xfrm>
            <a:off x="457201" y="888981"/>
            <a:ext cx="2210862" cy="2203234"/>
            <a:chOff x="37570" y="983457"/>
            <a:chExt cx="2210862" cy="220323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1" y="983457"/>
              <a:ext cx="1371600" cy="1833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37570" y="2817359"/>
              <a:ext cx="2210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orobinec úzkolistý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2586992" y="888981"/>
            <a:ext cx="1672253" cy="2449543"/>
            <a:chOff x="2361051" y="983457"/>
            <a:chExt cx="1672253" cy="2449543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976" y="983457"/>
              <a:ext cx="1208405" cy="209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ovéPole 10"/>
            <p:cNvSpPr txBox="1"/>
            <p:nvPr/>
          </p:nvSpPr>
          <p:spPr>
            <a:xfrm>
              <a:off x="2361051" y="3063668"/>
              <a:ext cx="1672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rákos obecný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4593463" y="888981"/>
            <a:ext cx="1749197" cy="1545787"/>
            <a:chOff x="4593463" y="888981"/>
            <a:chExt cx="1749197" cy="1545787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2262" y="888981"/>
              <a:ext cx="1371600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ovéPole 11"/>
            <p:cNvSpPr txBox="1"/>
            <p:nvPr/>
          </p:nvSpPr>
          <p:spPr>
            <a:xfrm>
              <a:off x="4593463" y="2065436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bříza bělokorá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6659803" y="2504660"/>
            <a:ext cx="2262158" cy="1734563"/>
            <a:chOff x="6659803" y="2504660"/>
            <a:chExt cx="2262158" cy="1734563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2504660"/>
              <a:ext cx="1713365" cy="1365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ovéPole 12"/>
            <p:cNvSpPr txBox="1"/>
            <p:nvPr/>
          </p:nvSpPr>
          <p:spPr>
            <a:xfrm>
              <a:off x="6659803" y="3869891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skokan skřehotavý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7152826" y="4294200"/>
            <a:ext cx="1827190" cy="1739724"/>
            <a:chOff x="3528218" y="4156495"/>
            <a:chExt cx="1827190" cy="1739724"/>
          </a:xfrm>
        </p:grpSpPr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8218" y="4156495"/>
              <a:ext cx="1827190" cy="1370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ovéPole 20"/>
            <p:cNvSpPr txBox="1"/>
            <p:nvPr/>
          </p:nvSpPr>
          <p:spPr>
            <a:xfrm>
              <a:off x="3765987" y="5526887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vydra říční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4371641" y="2722883"/>
            <a:ext cx="2046751" cy="1733463"/>
            <a:chOff x="3968498" y="3557157"/>
            <a:chExt cx="2046751" cy="1733463"/>
          </a:xfrm>
        </p:grpSpPr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498" y="3557157"/>
              <a:ext cx="2036016" cy="1364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ovéPole 15"/>
            <p:cNvSpPr txBox="1"/>
            <p:nvPr/>
          </p:nvSpPr>
          <p:spPr>
            <a:xfrm>
              <a:off x="3971100" y="4921288"/>
              <a:ext cx="2044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užovka obojková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490929" y="3444687"/>
            <a:ext cx="1428596" cy="1985842"/>
            <a:chOff x="259595" y="3467654"/>
            <a:chExt cx="1428596" cy="1985842"/>
          </a:xfrm>
        </p:grpSpPr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531" y="3467654"/>
              <a:ext cx="1228725" cy="163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ovéPole 17"/>
            <p:cNvSpPr txBox="1"/>
            <p:nvPr/>
          </p:nvSpPr>
          <p:spPr>
            <a:xfrm>
              <a:off x="259595" y="5084164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topol černý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2348628" y="3627727"/>
            <a:ext cx="1678694" cy="2024840"/>
            <a:chOff x="1858594" y="3797988"/>
            <a:chExt cx="1678694" cy="2024840"/>
          </a:xfrm>
        </p:grpSpPr>
        <p:pic>
          <p:nvPicPr>
            <p:cNvPr id="3083" name="Picture 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8594" y="3797988"/>
              <a:ext cx="1678694" cy="1684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ovéPole 29"/>
            <p:cNvSpPr txBox="1"/>
            <p:nvPr/>
          </p:nvSpPr>
          <p:spPr>
            <a:xfrm>
              <a:off x="1908025" y="5453496"/>
              <a:ext cx="1556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olše lepkavá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4537224" y="4627688"/>
            <a:ext cx="2037867" cy="1855753"/>
            <a:chOff x="4180897" y="4787008"/>
            <a:chExt cx="2037867" cy="1855753"/>
          </a:xfrm>
        </p:grpSpPr>
        <p:pic>
          <p:nvPicPr>
            <p:cNvPr id="3084" name="Picture 1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897" y="4787008"/>
              <a:ext cx="2037867" cy="1536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ovéPole 21"/>
            <p:cNvSpPr txBox="1"/>
            <p:nvPr/>
          </p:nvSpPr>
          <p:spPr>
            <a:xfrm>
              <a:off x="4396625" y="6273429"/>
              <a:ext cx="16081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vážka ploská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7" name="TextovéPole 3"/>
          <p:cNvSpPr txBox="1">
            <a:spLocks noChangeArrowheads="1"/>
          </p:cNvSpPr>
          <p:nvPr/>
        </p:nvSpPr>
        <p:spPr bwMode="auto">
          <a:xfrm>
            <a:off x="5256887" y="6453969"/>
            <a:ext cx="3762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 i="1" dirty="0" smtClean="0"/>
              <a:t>Řešení se zobrací při postupném  </a:t>
            </a:r>
            <a:r>
              <a:rPr lang="cs-CZ" sz="1400" b="1" i="1" dirty="0"/>
              <a:t>kliknutí.</a:t>
            </a:r>
          </a:p>
        </p:txBody>
      </p:sp>
    </p:spTree>
    <p:extLst>
      <p:ext uri="{BB962C8B-B14F-4D97-AF65-F5344CB8AC3E}">
        <p14:creationId xmlns:p14="http://schemas.microsoft.com/office/powerpoint/2010/main" val="67739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838200" y="304800"/>
            <a:ext cx="3256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>
                <a:solidFill>
                  <a:srgbClr val="FF0000"/>
                </a:solidFill>
              </a:rPr>
              <a:t>chov ryb a vodní drůbeže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22256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Skupina 16"/>
          <p:cNvGrpSpPr/>
          <p:nvPr/>
        </p:nvGrpSpPr>
        <p:grpSpPr>
          <a:xfrm>
            <a:off x="1292371" y="939989"/>
            <a:ext cx="1676401" cy="1360504"/>
            <a:chOff x="161143" y="838200"/>
            <a:chExt cx="1676401" cy="1360504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143" y="838200"/>
              <a:ext cx="1676401" cy="991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ovéPole 7"/>
            <p:cNvSpPr txBox="1"/>
            <p:nvPr/>
          </p:nvSpPr>
          <p:spPr>
            <a:xfrm>
              <a:off x="285045" y="1829372"/>
              <a:ext cx="1428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okoun říční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2342276" y="2572611"/>
            <a:ext cx="1828800" cy="1212160"/>
            <a:chOff x="3352800" y="904018"/>
            <a:chExt cx="1828800" cy="121216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904018"/>
              <a:ext cx="1828800" cy="859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ovéPole 8"/>
            <p:cNvSpPr txBox="1"/>
            <p:nvPr/>
          </p:nvSpPr>
          <p:spPr>
            <a:xfrm>
              <a:off x="3475958" y="1746846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štika obecná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216928" y="2360623"/>
            <a:ext cx="1980533" cy="1852681"/>
            <a:chOff x="285045" y="2743200"/>
            <a:chExt cx="1980533" cy="1852681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045" y="2743200"/>
              <a:ext cx="1980533" cy="1483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ovéPole 12"/>
            <p:cNvSpPr txBox="1"/>
            <p:nvPr/>
          </p:nvSpPr>
          <p:spPr>
            <a:xfrm>
              <a:off x="670017" y="4226549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err="1" smtClean="0">
                  <a:solidFill>
                    <a:srgbClr val="FF0000"/>
                  </a:solidFill>
                </a:rPr>
                <a:t>amur</a:t>
              </a:r>
              <a:r>
                <a:rPr lang="cs-CZ" b="1" dirty="0" smtClean="0">
                  <a:solidFill>
                    <a:srgbClr val="FF0000"/>
                  </a:solidFill>
                </a:rPr>
                <a:t> bílý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3883534" y="861572"/>
            <a:ext cx="2556323" cy="1612344"/>
            <a:chOff x="3780280" y="2438400"/>
            <a:chExt cx="2556323" cy="1612344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0280" y="2438400"/>
              <a:ext cx="2556323" cy="1243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ovéPole 13"/>
            <p:cNvSpPr txBox="1"/>
            <p:nvPr/>
          </p:nvSpPr>
          <p:spPr>
            <a:xfrm>
              <a:off x="4286436" y="3681412"/>
              <a:ext cx="15440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kapr obecný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7001937" y="2201165"/>
            <a:ext cx="1785399" cy="1707594"/>
            <a:chOff x="6770557" y="2743201"/>
            <a:chExt cx="1785399" cy="1707594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0557" y="2743201"/>
              <a:ext cx="1785399" cy="133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ovéPole 14"/>
            <p:cNvSpPr txBox="1"/>
            <p:nvPr/>
          </p:nvSpPr>
          <p:spPr>
            <a:xfrm>
              <a:off x="6884838" y="4081463"/>
              <a:ext cx="1556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sumec velký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7314465" y="4121842"/>
            <a:ext cx="1813317" cy="1533915"/>
            <a:chOff x="6927872" y="4724400"/>
            <a:chExt cx="1813317" cy="1533915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8143" y="4724400"/>
              <a:ext cx="1552777" cy="1164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ovéPole 17"/>
            <p:cNvSpPr txBox="1"/>
            <p:nvPr/>
          </p:nvSpPr>
          <p:spPr>
            <a:xfrm>
              <a:off x="6927872" y="5888983"/>
              <a:ext cx="1813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err="1" smtClean="0">
                  <a:solidFill>
                    <a:srgbClr val="FF0000"/>
                  </a:solidFill>
                </a:rPr>
                <a:t>tolstolobik</a:t>
              </a:r>
              <a:r>
                <a:rPr lang="cs-CZ" b="1" dirty="0" smtClean="0">
                  <a:solidFill>
                    <a:srgbClr val="FF0000"/>
                  </a:solidFill>
                </a:rPr>
                <a:t> bílý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4687470" y="2650683"/>
            <a:ext cx="1993163" cy="1857137"/>
            <a:chOff x="3097638" y="4226549"/>
            <a:chExt cx="1993163" cy="1857137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7638" y="4226549"/>
              <a:ext cx="1993163" cy="1487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ovéPole 19"/>
            <p:cNvSpPr txBox="1"/>
            <p:nvPr/>
          </p:nvSpPr>
          <p:spPr>
            <a:xfrm>
              <a:off x="3431217" y="5714354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lín obecný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ovéPole 3"/>
          <p:cNvSpPr txBox="1">
            <a:spLocks noChangeArrowheads="1"/>
          </p:cNvSpPr>
          <p:nvPr/>
        </p:nvSpPr>
        <p:spPr bwMode="auto">
          <a:xfrm>
            <a:off x="5256887" y="6453969"/>
            <a:ext cx="3762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 i="1" dirty="0" smtClean="0"/>
              <a:t>Řešení se zobrací při postupném  </a:t>
            </a:r>
            <a:r>
              <a:rPr lang="cs-CZ" sz="1400" b="1" i="1" dirty="0"/>
              <a:t>kliknutí.</a:t>
            </a:r>
          </a:p>
        </p:txBody>
      </p:sp>
      <p:grpSp>
        <p:nvGrpSpPr>
          <p:cNvPr id="23" name="Skupina 22"/>
          <p:cNvGrpSpPr/>
          <p:nvPr/>
        </p:nvGrpSpPr>
        <p:grpSpPr>
          <a:xfrm>
            <a:off x="4949685" y="4704133"/>
            <a:ext cx="1968033" cy="1707594"/>
            <a:chOff x="4949685" y="4704133"/>
            <a:chExt cx="1968033" cy="1707594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9685" y="4704133"/>
              <a:ext cx="1968033" cy="133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ovéPole 21"/>
            <p:cNvSpPr txBox="1"/>
            <p:nvPr/>
          </p:nvSpPr>
          <p:spPr>
            <a:xfrm>
              <a:off x="5136047" y="6042395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husa domácí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1277381" y="4022392"/>
            <a:ext cx="3215390" cy="1777924"/>
            <a:chOff x="1277381" y="4022392"/>
            <a:chExt cx="3215390" cy="1777924"/>
          </a:xfrm>
        </p:grpSpPr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571" y="4022392"/>
              <a:ext cx="2362200" cy="177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ovéPole 30"/>
            <p:cNvSpPr txBox="1"/>
            <p:nvPr/>
          </p:nvSpPr>
          <p:spPr>
            <a:xfrm>
              <a:off x="1277381" y="5430984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olidFill>
                    <a:srgbClr val="FF0000"/>
                  </a:solidFill>
                </a:rPr>
                <a:t>kachna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036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rgbClr val="FFC000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OPVK_hor_zakladni_logolink_RGB_c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3138"/>
            <a:ext cx="3657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"/>
            <a:ext cx="22256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62000" y="381000"/>
            <a:ext cx="4256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cs-CZ" b="1" dirty="0" smtClean="0">
                <a:solidFill>
                  <a:srgbClr val="FF0000"/>
                </a:solidFill>
              </a:rPr>
              <a:t>jsou místem odpočinku a rekreace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CFFFA"/>
              </a:clrFrom>
              <a:clrTo>
                <a:srgbClr val="FCFF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04925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056" y="1109662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13" y="3578902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7" y="3274102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762" y="2296384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264" y="4125184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3"/>
          <p:cNvSpPr txBox="1">
            <a:spLocks noChangeArrowheads="1"/>
          </p:cNvSpPr>
          <p:nvPr/>
        </p:nvSpPr>
        <p:spPr bwMode="auto">
          <a:xfrm>
            <a:off x="5256887" y="6453969"/>
            <a:ext cx="37625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1400" b="1" i="1" dirty="0" smtClean="0"/>
              <a:t>Řešení se zobrací při postupném  </a:t>
            </a:r>
            <a:r>
              <a:rPr lang="cs-CZ" sz="1400" b="1" i="1" dirty="0"/>
              <a:t>kliknutí.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6">
      <a:dk1>
        <a:srgbClr val="171A1B"/>
      </a:dk1>
      <a:lt1>
        <a:srgbClr val="F39900"/>
      </a:lt1>
      <a:dk2>
        <a:srgbClr val="FFFFFF"/>
      </a:dk2>
      <a:lt2>
        <a:srgbClr val="FFFFFF"/>
      </a:lt2>
      <a:accent1>
        <a:srgbClr val="FFFFFF"/>
      </a:accent1>
      <a:accent2>
        <a:srgbClr val="FFFFFF"/>
      </a:accent2>
      <a:accent3>
        <a:srgbClr val="F8CAAA"/>
      </a:accent3>
      <a:accent4>
        <a:srgbClr val="121415"/>
      </a:accent4>
      <a:accent5>
        <a:srgbClr val="FFFFFF"/>
      </a:accent5>
      <a:accent6>
        <a:srgbClr val="E7E7E7"/>
      </a:accent6>
      <a:hlink>
        <a:srgbClr val="FFFFFF"/>
      </a:hlink>
      <a:folHlink>
        <a:srgbClr val="FFFFFF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5A58"/>
        </a:dk1>
        <a:lt1>
          <a:srgbClr val="FFFFFF"/>
        </a:lt1>
        <a:dk2>
          <a:srgbClr val="F3990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F8CAAA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4">
        <a:dk1>
          <a:srgbClr val="FFFFFF"/>
        </a:dk1>
        <a:lt1>
          <a:srgbClr val="FFFFFF"/>
        </a:lt1>
        <a:dk2>
          <a:srgbClr val="F39900"/>
        </a:dk2>
        <a:lt2>
          <a:srgbClr val="171A1B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DADADA"/>
        </a:accent4>
        <a:accent5>
          <a:srgbClr val="FFFFFF"/>
        </a:accent5>
        <a:accent6>
          <a:srgbClr val="E7E7E7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5">
        <a:dk1>
          <a:srgbClr val="171A1B"/>
        </a:dk1>
        <a:lt1>
          <a:srgbClr val="F39900"/>
        </a:lt1>
        <a:dk2>
          <a:srgbClr val="171A1B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121415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16">
        <a:dk1>
          <a:srgbClr val="171A1B"/>
        </a:dk1>
        <a:lt1>
          <a:srgbClr val="F39900"/>
        </a:lt1>
        <a:dk2>
          <a:srgbClr val="FFFFFF"/>
        </a:dk2>
        <a:lt2>
          <a:srgbClr val="FFFFFF"/>
        </a:lt2>
        <a:accent1>
          <a:srgbClr val="FFFFFF"/>
        </a:accent1>
        <a:accent2>
          <a:srgbClr val="FFFFFF"/>
        </a:accent2>
        <a:accent3>
          <a:srgbClr val="F8CAAA"/>
        </a:accent3>
        <a:accent4>
          <a:srgbClr val="121415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3083</TotalTime>
  <Words>2494</Words>
  <Application>Microsoft Office PowerPoint</Application>
  <PresentationFormat>Předvádění na obrazovce (4:3)</PresentationFormat>
  <Paragraphs>249</Paragraphs>
  <Slides>30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30</vt:i4>
      </vt:variant>
    </vt:vector>
  </HeadingPairs>
  <TitlesOfParts>
    <vt:vector size="32" baseType="lpstr">
      <vt:lpstr>Výchozí návrh</vt:lpstr>
      <vt:lpstr>Motiv systému Office</vt:lpstr>
      <vt:lpstr>Člověk a příroda v létě</vt:lpstr>
      <vt:lpstr>Anotace: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Emilie</dc:creator>
  <cp:lastModifiedBy>ucitel</cp:lastModifiedBy>
  <cp:revision>392</cp:revision>
  <cp:lastPrinted>1601-01-01T00:00:00Z</cp:lastPrinted>
  <dcterms:created xsi:type="dcterms:W3CDTF">1601-01-01T00:00:00Z</dcterms:created>
  <dcterms:modified xsi:type="dcterms:W3CDTF">2013-08-22T13:17:17Z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