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9" r:id="rId2"/>
  </p:sldMasterIdLst>
  <p:sldIdLst>
    <p:sldId id="256" r:id="rId3"/>
    <p:sldId id="259" r:id="rId4"/>
    <p:sldId id="257" r:id="rId5"/>
    <p:sldId id="263" r:id="rId6"/>
    <p:sldId id="261" r:id="rId7"/>
    <p:sldId id="265" r:id="rId8"/>
    <p:sldId id="275" r:id="rId9"/>
    <p:sldId id="276" r:id="rId10"/>
    <p:sldId id="262" r:id="rId11"/>
    <p:sldId id="270" r:id="rId12"/>
    <p:sldId id="269" r:id="rId13"/>
    <p:sldId id="268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/>
  </p:normalViewPr>
  <p:slideViewPr>
    <p:cSldViewPr>
      <p:cViewPr>
        <p:scale>
          <a:sx n="70" d="100"/>
          <a:sy n="70" d="100"/>
        </p:scale>
        <p:origin x="-2122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7637-CF23-471C-9D8C-C15328EB1E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9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9478-139D-4B98-828E-D77B31D2A3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0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51DF-0AE3-4D60-968B-DA58C5798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47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C2AA-59A4-4307-85D8-F695D4A519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6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D8E2-6444-45B3-9CE7-BCEF5F8DB8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6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2240-0F51-4785-8E45-A3213354F8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4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56BF-E417-4E67-B0D6-61DF97D0CF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40B3-CD2A-4210-A72E-893BBB9063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18E0-8517-43AF-A4F7-4D60AF5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8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6D68-F1C6-4D6B-A2CB-6D0D42255C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4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4FA4-14AF-464D-A592-9A0B3EB713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0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3E377-5432-4770-AEE8-C803647A78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8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7270-E85A-403C-A058-68D2D7236D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0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65BE2-1027-4975-BB6C-923959B9C2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5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C239-BD3D-4305-8294-0D7B766CA4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11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10B6-6E65-4C3A-B5C1-715A21C8DF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2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30B8-C8B0-41AD-A470-8187B2A38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3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A0B09-FA13-4112-BCEF-78C8D30F4A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4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670F-F1CC-416A-A4F9-FE9CA7A85B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3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4CD1E-77DD-4B90-B5F3-CE5AD24B7D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0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4E15B-6CFC-4269-95FD-18E0111EB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21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969F-C479-4F9D-84FE-73C655E419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1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937D282-7AB1-4D3F-A686-77CA15582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3E189B6-0843-47D2-B42F-55B2763A9E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upload.wikimedia.org/wikipedia/commons/9/93/Papaver_rhoeas_-_K%C3%B6hler%E2%80%93s_Medizinal-Pflanzen-101.jpg" TargetMode="External"/><Relationship Id="rId7" Type="http://schemas.openxmlformats.org/officeDocument/2006/relationships/hyperlink" Target="http://upload.wikimedia.org/wikipedia/commons/c/c4/Illustration_Hordeum_vulgare0.jpg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hyperlink" Target="http://upload.wikimedia.org/wikipedia/commons/b/b4/Wheat_close-up.JPG" TargetMode="External"/><Relationship Id="rId5" Type="http://schemas.openxmlformats.org/officeDocument/2006/relationships/hyperlink" Target="http://upload.wikimedia.org/wikipedia/commons/e/e3/Zea_mays_-_K%C3%B6hler%E2%80%93s_Medizinal-Pflanzen-283.jpg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upload.wikimedia.org/wikipedia/commons/b/bc/Doperwt_rijserwt_peulen_Pisum_sativum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upload.wikimedia.org/wikipedia/commons/f/f7/Gingembre.jpg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Rostliny </a:t>
            </a:r>
            <a:r>
              <a:rPr lang="cs-CZ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zimě</a:t>
            </a:r>
            <a:endParaRPr 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570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dirty="0" smtClean="0"/>
              <a:t>Pří_049_Rozmanitost </a:t>
            </a:r>
            <a:r>
              <a:rPr lang="cs-CZ" sz="2400" b="1" dirty="0" err="1" smtClean="0"/>
              <a:t>přírody_Rostliny</a:t>
            </a:r>
            <a:r>
              <a:rPr lang="cs-CZ" sz="2400" b="1" dirty="0" smtClean="0"/>
              <a:t> v zimě</a:t>
            </a:r>
            <a:endParaRPr lang="cs-CZ" sz="2400" b="1" dirty="0"/>
          </a:p>
          <a:p>
            <a:pPr algn="ctr" eaLnBrk="1" hangingPunct="1"/>
            <a:endParaRPr lang="cs-CZ" b="1" dirty="0"/>
          </a:p>
          <a:p>
            <a:pPr algn="ctr" eaLnBrk="1" hangingPunct="1"/>
            <a:r>
              <a:rPr lang="cs-CZ" b="1" dirty="0"/>
              <a:t>Autor: Mgr. Emilie Elšíková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75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-152400" y="2683501"/>
            <a:ext cx="1828800" cy="2706710"/>
            <a:chOff x="247533" y="2819400"/>
            <a:chExt cx="1828800" cy="270671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60" y="4648200"/>
              <a:ext cx="1325147" cy="87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33" y="2819400"/>
              <a:ext cx="18288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79" y="3566777"/>
            <a:ext cx="1419225" cy="23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85" y="2286000"/>
            <a:ext cx="255427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49" y="4513823"/>
            <a:ext cx="15144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2627230" y="228600"/>
            <a:ext cx="2775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 je cibule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63002" y="1095637"/>
            <a:ext cx="8148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Cibule : </a:t>
            </a:r>
            <a:r>
              <a:rPr lang="cs-CZ" sz="1600" b="1" dirty="0" smtClean="0"/>
              <a:t>je zásobní orgán některých rostlin. Jedná se zpravidla o podzemní orgán,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         který může přesahovat částečně nad zemský povrch.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         Např. </a:t>
            </a:r>
            <a:r>
              <a:rPr lang="cs-CZ" sz="1600" b="1" dirty="0" smtClean="0">
                <a:solidFill>
                  <a:srgbClr val="00B050"/>
                </a:solidFill>
              </a:rPr>
              <a:t>tulipán, sněženka, modřenec, narcis, bledule,..</a:t>
            </a:r>
            <a:endParaRPr lang="cs-CZ" sz="1600" b="1" dirty="0" smtClean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914400" y="1926634"/>
            <a:ext cx="1066800" cy="5117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2743200" y="1926634"/>
            <a:ext cx="228600" cy="5117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191000" y="1926634"/>
            <a:ext cx="172791" cy="14261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5073404" y="1926634"/>
            <a:ext cx="946396" cy="2492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6019800" y="1926634"/>
            <a:ext cx="1066800" cy="2558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3"/>
          <p:cNvSpPr txBox="1">
            <a:spLocks noChangeArrowheads="1"/>
          </p:cNvSpPr>
          <p:nvPr/>
        </p:nvSpPr>
        <p:spPr bwMode="auto">
          <a:xfrm>
            <a:off x="5334000" y="6533123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</a:t>
            </a:r>
            <a:r>
              <a:rPr lang="cs-CZ" sz="1400" b="1" i="1" dirty="0"/>
              <a:t>kliknutí.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75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ovéPole 2"/>
          <p:cNvSpPr txBox="1">
            <a:spLocks noChangeArrowheads="1"/>
          </p:cNvSpPr>
          <p:nvPr/>
        </p:nvSpPr>
        <p:spPr bwMode="auto">
          <a:xfrm>
            <a:off x="914400" y="304800"/>
            <a:ext cx="128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/>
              <a:t>Zdroje</a:t>
            </a:r>
          </a:p>
        </p:txBody>
      </p:sp>
      <p:sp>
        <p:nvSpPr>
          <p:cNvPr id="18436" name="Obdélník 3"/>
          <p:cNvSpPr>
            <a:spLocks noChangeArrowheads="1"/>
          </p:cNvSpPr>
          <p:nvPr/>
        </p:nvSpPr>
        <p:spPr bwMode="auto">
          <a:xfrm>
            <a:off x="473075" y="828675"/>
            <a:ext cx="822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400"/>
              <a:t>Anime Boy clip art. </a:t>
            </a:r>
            <a:r>
              <a:rPr lang="cs-CZ" sz="1400" i="1"/>
              <a:t>Www.Clker.com</a:t>
            </a:r>
            <a:r>
              <a:rPr lang="cs-CZ" sz="1400"/>
              <a:t> [online]. 2007 [cit. 2013-01-20]. Dostupné z: http://www.clker.com/clipart-15359.html</a:t>
            </a: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473074" y="1350963"/>
            <a:ext cx="3757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/>
              <a:t>http://www.clker.com/clipart-15409.html26</a:t>
            </a:r>
          </a:p>
        </p:txBody>
      </p:sp>
      <p:sp>
        <p:nvSpPr>
          <p:cNvPr id="12" name="TextovéPole 5"/>
          <p:cNvSpPr txBox="1">
            <a:spLocks noChangeArrowheads="1"/>
          </p:cNvSpPr>
          <p:nvPr/>
        </p:nvSpPr>
        <p:spPr bwMode="auto">
          <a:xfrm>
            <a:off x="473075" y="1658938"/>
            <a:ext cx="261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sz="1400" dirty="0" err="1"/>
              <a:t>Klipart:office.microsoft.com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473075" y="2490133"/>
            <a:ext cx="85804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Soubor:Doperwt</a:t>
            </a:r>
            <a:r>
              <a:rPr lang="cs-CZ" sz="1400" dirty="0"/>
              <a:t> </a:t>
            </a:r>
            <a:r>
              <a:rPr lang="cs-CZ" sz="1400" dirty="0" err="1"/>
              <a:t>rijserwt</a:t>
            </a:r>
            <a:r>
              <a:rPr lang="cs-CZ" sz="1400" dirty="0"/>
              <a:t> </a:t>
            </a:r>
            <a:r>
              <a:rPr lang="cs-CZ" sz="1400" dirty="0" err="1"/>
              <a:t>peulen</a:t>
            </a:r>
            <a:r>
              <a:rPr lang="cs-CZ" sz="1400" dirty="0"/>
              <a:t> </a:t>
            </a:r>
            <a:r>
              <a:rPr lang="cs-CZ" sz="1400" dirty="0" err="1"/>
              <a:t>Pisum</a:t>
            </a:r>
            <a:r>
              <a:rPr lang="cs-CZ" sz="1400" dirty="0"/>
              <a:t> sativum.jpg.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2013-08-04]. Dostupné z: http://cs.wikipedia.org/wiki/Soubor:Doperwt_rijserwt_peulen_Pisum_sativum.jpg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73073" y="1966913"/>
            <a:ext cx="8580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Soubor:Gingembre.jpg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2013-08-04]. Dostupné z: http://cs.wikipedia.org/wiki/Soubor:Gingembre.jpg </a:t>
            </a:r>
          </a:p>
        </p:txBody>
      </p:sp>
      <p:sp>
        <p:nvSpPr>
          <p:cNvPr id="2" name="Obdélník 1"/>
          <p:cNvSpPr/>
          <p:nvPr/>
        </p:nvSpPr>
        <p:spPr>
          <a:xfrm>
            <a:off x="473073" y="3243024"/>
            <a:ext cx="82296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 err="1"/>
              <a:t>Soubor:Wheat</a:t>
            </a:r>
            <a:r>
              <a:rPr lang="en-US" sz="1400" dirty="0"/>
              <a:t> close-up.JPG. In: </a:t>
            </a:r>
            <a:r>
              <a:rPr lang="en-US" sz="1400" i="1" dirty="0"/>
              <a:t>Wikipedia: the free encyclopedia</a:t>
            </a:r>
            <a:r>
              <a:rPr lang="en-US" sz="1400" dirty="0"/>
              <a:t> [online]. San Francisco (CA): Wikimedia Foundation, 2001- [cit. 2013-08-04]. </a:t>
            </a:r>
            <a:r>
              <a:rPr lang="en-US" sz="1400" dirty="0" err="1"/>
              <a:t>Dostupné</a:t>
            </a:r>
            <a:r>
              <a:rPr lang="en-US" sz="1400" dirty="0"/>
              <a:t> z: http://cs.wikipedia.org/wiki/Soubor:Wheat_close-up.JPG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473075" y="3980612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Soubor:Zea</a:t>
            </a:r>
            <a:r>
              <a:rPr lang="cs-CZ" sz="1400" dirty="0"/>
              <a:t> </a:t>
            </a:r>
            <a:r>
              <a:rPr lang="cs-CZ" sz="1400" dirty="0" err="1"/>
              <a:t>mays</a:t>
            </a:r>
            <a:r>
              <a:rPr lang="cs-CZ" sz="1400" dirty="0"/>
              <a:t> - Köhler–s Medizinal-Pflanzen-283.jpg.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2013-08-04]. Dostupné z: http://cs.wikipedia.org/wiki/Soubor:Zea_mays_-_K%C3%B6hler%E2%80%93s_Medizinal-Pflanzen-283.jpg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473075" y="48768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Hordeum</a:t>
            </a:r>
            <a:r>
              <a:rPr lang="cs-CZ" sz="1400" dirty="0"/>
              <a:t> vulgare0.jpg.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2013-08-04]. Dostupné z: http://cs.wikipedia.org/wiki/Soubor:Illustration_Hordeum_vulgare0.jpg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75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8600" y="3048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Soubor:Papaver</a:t>
            </a:r>
            <a:r>
              <a:rPr lang="cs-CZ" sz="1400" dirty="0"/>
              <a:t> </a:t>
            </a:r>
            <a:r>
              <a:rPr lang="cs-CZ" sz="1400" dirty="0" err="1"/>
              <a:t>rhoeas</a:t>
            </a:r>
            <a:r>
              <a:rPr lang="cs-CZ" sz="1400" dirty="0"/>
              <a:t> - Köhler–s Medizinal-Pflanzen-101.jpg.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2013-08-04]. Dostupné z: http://cs.wikipedia.org/wiki/Soubor:Papaver_rhoeas_-_K%C3%B6hler%E2%80%93s_Medizinal-Pflanzen-101.jpg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8600" y="1258907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Soubor:Anemone</a:t>
            </a:r>
            <a:r>
              <a:rPr lang="cs-CZ" sz="1400" dirty="0"/>
              <a:t> </a:t>
            </a:r>
            <a:r>
              <a:rPr lang="cs-CZ" sz="1400" dirty="0" err="1"/>
              <a:t>nemorosa</a:t>
            </a:r>
            <a:r>
              <a:rPr lang="cs-CZ" sz="1400" dirty="0"/>
              <a:t> 001.JPG.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2013-08-05]. Dostupné z: http://cs.wikipedia.org/wiki/Soubor:Anemone_nemorosa_001.JPG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228600" y="1997571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Soubor:Primula</a:t>
            </a:r>
            <a:r>
              <a:rPr lang="cs-CZ" sz="1400" dirty="0"/>
              <a:t> </a:t>
            </a:r>
            <a:r>
              <a:rPr lang="cs-CZ" sz="1400" dirty="0" err="1"/>
              <a:t>elatior</a:t>
            </a:r>
            <a:r>
              <a:rPr lang="cs-CZ" sz="1400" dirty="0"/>
              <a:t> </a:t>
            </a:r>
            <a:r>
              <a:rPr lang="cs-CZ" sz="1400" dirty="0" err="1"/>
              <a:t>foret</a:t>
            </a:r>
            <a:r>
              <a:rPr lang="cs-CZ" sz="1400" dirty="0"/>
              <a:t>-</a:t>
            </a:r>
            <a:r>
              <a:rPr lang="cs-CZ" sz="1400" dirty="0" err="1"/>
              <a:t>domaniale</a:t>
            </a:r>
            <a:r>
              <a:rPr lang="cs-CZ" sz="1400" dirty="0"/>
              <a:t>-</a:t>
            </a:r>
            <a:r>
              <a:rPr lang="cs-CZ" sz="1400" dirty="0" err="1"/>
              <a:t>koeur</a:t>
            </a:r>
            <a:r>
              <a:rPr lang="cs-CZ" sz="1400" dirty="0"/>
              <a:t>-la-grande 55 07042007 2.jpg.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2013-08-05]. Dostupné z: http://cs.wikipedia.org/wiki/Soubor:Primula_elatior_foret-domaniale-koeur-la-grande_55_07042007_2.jpg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" y="2935059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Soubor:Coltsfoot.jpg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2013-08-05]. Dostupné z: http://cs.wikipedia.org/wiki/Soubor:Coltsfoot.jpg 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8600" y="3458279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Soubor:Muscari</a:t>
            </a:r>
            <a:r>
              <a:rPr lang="cs-CZ" sz="1400" dirty="0"/>
              <a:t> </a:t>
            </a:r>
            <a:r>
              <a:rPr lang="cs-CZ" sz="1400" dirty="0" err="1"/>
              <a:t>armeniacum</a:t>
            </a:r>
            <a:r>
              <a:rPr lang="cs-CZ" sz="1400" dirty="0"/>
              <a:t> 5.jpg.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2013-08-05]. Dostupné z: http://cs.wikipedia.org/wiki/Soubor:Muscari_armeniacum_5.jpg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228600" y="4196943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Soubor:Leucojum</a:t>
            </a:r>
            <a:r>
              <a:rPr lang="cs-CZ" sz="1400" dirty="0"/>
              <a:t> aestivum02.jpg.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2013-08-05]. Dostupné z: http://cs.wikipedia.org/wiki/Soubor:Leucojum_aestivum02.jpg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228600" y="4960208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Soubor:Narcissus</a:t>
            </a:r>
            <a:r>
              <a:rPr lang="cs-CZ" sz="1400" dirty="0"/>
              <a:t> pseudonarcissus0.jpg.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2013-08-05]. Dostupné z: http://cs.wikipedia.org/wiki/Soubor:Narcissus_pseudonarcissus0.jpg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409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cs-CZ" dirty="0" smtClean="0">
                <a:cs typeface="+mn-cs"/>
              </a:rPr>
              <a:t> Digitální učební materiál je určen pro upevňování a rozšiřování     </a:t>
            </a:r>
          </a:p>
          <a:p>
            <a:pPr eaLnBrk="1" hangingPunct="1">
              <a:defRPr/>
            </a:pPr>
            <a:r>
              <a:rPr lang="cs-CZ" dirty="0" smtClean="0">
                <a:cs typeface="+mn-cs"/>
              </a:rPr>
              <a:t>    daného učiva.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cs-CZ" dirty="0" smtClean="0">
                <a:cs typeface="+mn-cs"/>
              </a:rPr>
              <a:t>Je určen pro předmět  </a:t>
            </a:r>
            <a:r>
              <a:rPr lang="cs-CZ" dirty="0" smtClean="0">
                <a:cs typeface="+mn-cs"/>
              </a:rPr>
              <a:t>přírodověda </a:t>
            </a:r>
            <a:r>
              <a:rPr lang="cs-CZ" dirty="0" smtClean="0">
                <a:cs typeface="+mn-cs"/>
              </a:rPr>
              <a:t>a 4. ročník.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cs-CZ" dirty="0" smtClean="0">
                <a:cs typeface="+mn-cs"/>
              </a:rPr>
              <a:t>Tento materiál vznikl ze zápisů autora jako doplňující materiál </a:t>
            </a:r>
          </a:p>
          <a:p>
            <a:pPr eaLnBrk="1" hangingPunct="1">
              <a:defRPr/>
            </a:pPr>
            <a:r>
              <a:rPr lang="cs-CZ" dirty="0" smtClean="0">
                <a:cs typeface="+mn-cs"/>
              </a:rPr>
              <a:t>     k </a:t>
            </a:r>
            <a:r>
              <a:rPr lang="cs-CZ" dirty="0" err="1" smtClean="0">
                <a:cs typeface="+mn-cs"/>
              </a:rPr>
              <a:t>učebnici:</a:t>
            </a:r>
            <a:r>
              <a:rPr lang="cs-CZ" dirty="0" err="1" smtClean="0">
                <a:solidFill>
                  <a:srgbClr val="171A1B"/>
                </a:solidFill>
                <a:cs typeface="+mn-cs"/>
              </a:rPr>
              <a:t>Mgr</a:t>
            </a:r>
            <a:r>
              <a:rPr lang="cs-CZ" dirty="0">
                <a:solidFill>
                  <a:srgbClr val="171A1B"/>
                </a:solidFill>
                <a:cs typeface="+mn-cs"/>
              </a:rPr>
              <a:t>. Věra Štiková, </a:t>
            </a:r>
            <a:r>
              <a:rPr lang="cs-CZ" i="1" dirty="0">
                <a:solidFill>
                  <a:srgbClr val="171A1B"/>
                </a:solidFill>
                <a:cs typeface="+mn-cs"/>
              </a:rPr>
              <a:t>Přírodověda 4</a:t>
            </a:r>
            <a:r>
              <a:rPr lang="cs-CZ" dirty="0">
                <a:solidFill>
                  <a:srgbClr val="171A1B"/>
                </a:solidFill>
                <a:cs typeface="+mn-cs"/>
              </a:rPr>
              <a:t>. Brno: NOVÁ ŠKOLA, s.r.o., 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71A1B"/>
                </a:solidFill>
                <a:cs typeface="+mn-cs"/>
              </a:rPr>
              <a:t>    2003. ISBN 80-7289-052-2.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cs-CZ" dirty="0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2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493838"/>
            <a:ext cx="266700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313931">
            <a:off x="3544888" y="392113"/>
            <a:ext cx="5330825" cy="2849562"/>
          </a:xfrm>
          <a:prstGeom prst="cloudCallout">
            <a:avLst>
              <a:gd name="adj1" fmla="val -37883"/>
              <a:gd name="adj2" fmla="val 781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47927" y="1066800"/>
            <a:ext cx="4924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/>
              <a:t>A je tady opět zima. </a:t>
            </a:r>
          </a:p>
          <a:p>
            <a:pPr algn="ctr"/>
            <a:r>
              <a:rPr lang="cs-CZ" sz="2400" dirty="0"/>
              <a:t>B</a:t>
            </a:r>
            <a:r>
              <a:rPr lang="cs-CZ" sz="2400" dirty="0" smtClean="0"/>
              <a:t>udeme si povídat o tom, </a:t>
            </a:r>
          </a:p>
          <a:p>
            <a:pPr algn="ctr"/>
            <a:r>
              <a:rPr lang="cs-CZ" sz="2400" dirty="0" smtClean="0"/>
              <a:t>jak rostliny v přírodě zimu přečkají.</a:t>
            </a:r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75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ovéPole 30"/>
          <p:cNvSpPr txBox="1">
            <a:spLocks noChangeArrowheads="1"/>
          </p:cNvSpPr>
          <p:nvPr/>
        </p:nvSpPr>
        <p:spPr bwMode="auto">
          <a:xfrm>
            <a:off x="5255815" y="6457347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</a:t>
            </a:r>
            <a:r>
              <a:rPr lang="cs-CZ" sz="1400" b="1" i="1" dirty="0"/>
              <a:t>kliknutí.</a:t>
            </a:r>
          </a:p>
        </p:txBody>
      </p:sp>
      <p:pic>
        <p:nvPicPr>
          <p:cNvPr id="32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5865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bláček 32"/>
          <p:cNvSpPr/>
          <p:nvPr/>
        </p:nvSpPr>
        <p:spPr>
          <a:xfrm rot="705433">
            <a:off x="2370046" y="47052"/>
            <a:ext cx="2986452" cy="1880351"/>
          </a:xfrm>
          <a:prstGeom prst="cloudCallout">
            <a:avLst>
              <a:gd name="adj1" fmla="val -42660"/>
              <a:gd name="adj2" fmla="val 705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35196"/>
            <a:ext cx="22256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Obláček 34"/>
          <p:cNvSpPr/>
          <p:nvPr/>
        </p:nvSpPr>
        <p:spPr>
          <a:xfrm rot="21180284" flipH="1">
            <a:off x="3455737" y="1834040"/>
            <a:ext cx="2779897" cy="1860357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36" name="Obláček 35"/>
          <p:cNvSpPr/>
          <p:nvPr/>
        </p:nvSpPr>
        <p:spPr>
          <a:xfrm rot="646445" flipV="1">
            <a:off x="517381" y="3148402"/>
            <a:ext cx="2913659" cy="2216124"/>
          </a:xfrm>
          <a:prstGeom prst="cloudCallout">
            <a:avLst>
              <a:gd name="adj1" fmla="val -15075"/>
              <a:gd name="adj2" fmla="val 766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37" name="Obláček 36"/>
          <p:cNvSpPr/>
          <p:nvPr/>
        </p:nvSpPr>
        <p:spPr>
          <a:xfrm rot="20248977" flipV="1">
            <a:off x="4209367" y="4217233"/>
            <a:ext cx="3167344" cy="2113491"/>
          </a:xfrm>
          <a:prstGeom prst="cloudCallout">
            <a:avLst>
              <a:gd name="adj1" fmla="val 51999"/>
              <a:gd name="adj2" fmla="val 498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600365" y="571728"/>
            <a:ext cx="2650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Madlenko, chodíš v zimě </a:t>
            </a:r>
          </a:p>
          <a:p>
            <a:r>
              <a:rPr lang="cs-CZ" sz="1600" b="1" dirty="0" smtClean="0"/>
              <a:t>do přírody? A vidíš tam </a:t>
            </a:r>
          </a:p>
          <a:p>
            <a:pPr algn="ctr"/>
            <a:r>
              <a:rPr lang="cs-CZ" sz="1600" b="1" dirty="0" smtClean="0"/>
              <a:t>nějaké květiny?</a:t>
            </a:r>
            <a:endParaRPr lang="cs-CZ" sz="1600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470479" y="2333997"/>
            <a:ext cx="28680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Honzíku, to víš, že chodím. </a:t>
            </a:r>
          </a:p>
          <a:p>
            <a:pPr algn="ctr"/>
            <a:r>
              <a:rPr lang="cs-CZ" sz="1600" b="1" dirty="0" smtClean="0"/>
              <a:t>Ale jak tam mohou být </a:t>
            </a:r>
          </a:p>
          <a:p>
            <a:pPr algn="ctr"/>
            <a:r>
              <a:rPr lang="cs-CZ" sz="1600" b="1" dirty="0" smtClean="0"/>
              <a:t>květiny, když je všechno </a:t>
            </a:r>
          </a:p>
          <a:p>
            <a:pPr algn="ctr"/>
            <a:r>
              <a:rPr lang="cs-CZ" sz="1600" b="1" dirty="0" smtClean="0"/>
              <a:t>pod sněhem?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16709" y="3734866"/>
            <a:ext cx="2741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To máš pravdu. </a:t>
            </a:r>
          </a:p>
          <a:p>
            <a:pPr algn="ctr"/>
            <a:r>
              <a:rPr lang="cs-CZ" sz="1600" b="1" dirty="0" smtClean="0"/>
              <a:t>Příroda spí. Až nastane </a:t>
            </a:r>
          </a:p>
          <a:p>
            <a:pPr algn="ctr"/>
            <a:r>
              <a:rPr lang="cs-CZ" sz="1600" b="1" dirty="0" smtClean="0"/>
              <a:t>jaro, opět ožije a všechno </a:t>
            </a:r>
          </a:p>
          <a:p>
            <a:pPr algn="ctr"/>
            <a:r>
              <a:rPr lang="cs-CZ" sz="1600" b="1" dirty="0" smtClean="0"/>
              <a:t>se zazelená a rozkvete.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278842" y="4981590"/>
            <a:ext cx="302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A jak tu zimu přežijí? </a:t>
            </a:r>
          </a:p>
          <a:p>
            <a:pPr algn="ctr"/>
            <a:r>
              <a:rPr lang="cs-CZ" sz="1600" b="1" dirty="0" smtClean="0"/>
              <a:t>Prosím, povykládej mi o tom.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75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10239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láček 4"/>
          <p:cNvSpPr/>
          <p:nvPr/>
        </p:nvSpPr>
        <p:spPr>
          <a:xfrm rot="21180284" flipH="1">
            <a:off x="331788" y="280988"/>
            <a:ext cx="3116262" cy="2333625"/>
          </a:xfrm>
          <a:prstGeom prst="cloudCallout">
            <a:avLst>
              <a:gd name="adj1" fmla="val -53100"/>
              <a:gd name="adj2" fmla="val 763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183" name="TextovéPole 3"/>
          <p:cNvSpPr txBox="1">
            <a:spLocks noChangeArrowheads="1"/>
          </p:cNvSpPr>
          <p:nvPr/>
        </p:nvSpPr>
        <p:spPr bwMode="auto">
          <a:xfrm>
            <a:off x="5359456" y="6476333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</a:t>
            </a:r>
            <a:r>
              <a:rPr lang="cs-CZ" sz="1400" b="1" i="1" dirty="0"/>
              <a:t>kliknutí.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73" y="677933"/>
            <a:ext cx="22256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6560" y="682422"/>
            <a:ext cx="29033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Jako zvířátka si dělají </a:t>
            </a:r>
          </a:p>
          <a:p>
            <a:pPr algn="ctr"/>
            <a:r>
              <a:rPr lang="cs-CZ" dirty="0" smtClean="0"/>
              <a:t>zásobu potravin na zimu, </a:t>
            </a:r>
          </a:p>
          <a:p>
            <a:pPr algn="ctr"/>
            <a:r>
              <a:rPr lang="cs-CZ" dirty="0" smtClean="0"/>
              <a:t>aby přežila, tak i rostliny a </a:t>
            </a:r>
          </a:p>
          <a:p>
            <a:pPr algn="ctr"/>
            <a:r>
              <a:rPr lang="cs-CZ" dirty="0" smtClean="0"/>
              <a:t>dřeviny si ukládají </a:t>
            </a:r>
          </a:p>
          <a:p>
            <a:pPr algn="ctr"/>
            <a:r>
              <a:rPr lang="cs-CZ" dirty="0" smtClean="0"/>
              <a:t>zásobní látky.</a:t>
            </a:r>
            <a:endParaRPr lang="cs-CZ" dirty="0"/>
          </a:p>
        </p:txBody>
      </p:sp>
      <p:sp>
        <p:nvSpPr>
          <p:cNvPr id="24" name="Obláček 23"/>
          <p:cNvSpPr/>
          <p:nvPr/>
        </p:nvSpPr>
        <p:spPr>
          <a:xfrm rot="20753138" flipV="1">
            <a:off x="737076" y="3418552"/>
            <a:ext cx="3276600" cy="2490787"/>
          </a:xfrm>
          <a:prstGeom prst="cloudCallout">
            <a:avLst>
              <a:gd name="adj1" fmla="val 83780"/>
              <a:gd name="adj2" fmla="val 261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25" name="Obláček 24"/>
          <p:cNvSpPr/>
          <p:nvPr/>
        </p:nvSpPr>
        <p:spPr>
          <a:xfrm rot="20409462" flipV="1">
            <a:off x="5418621" y="3393488"/>
            <a:ext cx="3276600" cy="2738438"/>
          </a:xfrm>
          <a:prstGeom prst="cloudCallout">
            <a:avLst>
              <a:gd name="adj1" fmla="val -29590"/>
              <a:gd name="adj2" fmla="val 712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82379" y="4114799"/>
            <a:ext cx="250741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jednoleté byliny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36520" y="4663945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ukládají své zásobní látky </a:t>
            </a:r>
          </a:p>
          <a:p>
            <a:pPr algn="ctr"/>
            <a:r>
              <a:rPr lang="cs-CZ" dirty="0" smtClean="0"/>
              <a:t>do semen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895385" y="3971463"/>
            <a:ext cx="2323072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dvouleté a </a:t>
            </a:r>
          </a:p>
          <a:p>
            <a:r>
              <a:rPr lang="cs-CZ" sz="2400" b="1" dirty="0" smtClean="0"/>
              <a:t>vytrvalé byliny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18065" y="4934576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ukládají své zásobní látky </a:t>
            </a:r>
          </a:p>
          <a:p>
            <a:r>
              <a:rPr lang="cs-CZ" dirty="0" smtClean="0"/>
              <a:t>do hlíz, oddenků a cibulek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2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75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ovéPole 13"/>
          <p:cNvSpPr txBox="1">
            <a:spLocks noChangeArrowheads="1"/>
          </p:cNvSpPr>
          <p:nvPr/>
        </p:nvSpPr>
        <p:spPr bwMode="auto">
          <a:xfrm>
            <a:off x="5334000" y="6533123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</a:t>
            </a:r>
            <a:r>
              <a:rPr lang="cs-CZ" sz="1400" b="1" i="1" dirty="0"/>
              <a:t>kliknutí.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749639" y="304800"/>
            <a:ext cx="250741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jednoleté byliny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762000" y="932834"/>
            <a:ext cx="7351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b="1" dirty="0" smtClean="0"/>
              <a:t>na jaře vyrostou, v létě kvetou, na podzim vytvoří semena, do kterých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ukládají zásobní látky a která přečkají zimu v půdě            rostlina hyne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b="1" dirty="0" smtClean="0"/>
              <a:t>některá semena lidé skladují na další rok, např. </a:t>
            </a:r>
            <a:endParaRPr lang="cs-CZ" sz="1600" b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7336502" y="2095903"/>
            <a:ext cx="1355607" cy="2309045"/>
            <a:chOff x="7336502" y="1777431"/>
            <a:chExt cx="1355607" cy="2309045"/>
          </a:xfrm>
        </p:grpSpPr>
        <p:pic>
          <p:nvPicPr>
            <p:cNvPr id="2059" name="Picture 11" descr="Soubor:Papaver rhoeas - Köhler–s Medizinal-Pflanzen-101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502" y="2138614"/>
              <a:ext cx="1355607" cy="1947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7516412" y="1777431"/>
              <a:ext cx="995785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/>
                <a:t>mák vlčí</a:t>
              </a:r>
              <a:endParaRPr lang="cs-CZ" sz="1600" b="1" dirty="0"/>
            </a:p>
          </p:txBody>
        </p:sp>
      </p:grpSp>
      <p:grpSp>
        <p:nvGrpSpPr>
          <p:cNvPr id="2058" name="Skupina 2057"/>
          <p:cNvGrpSpPr/>
          <p:nvPr/>
        </p:nvGrpSpPr>
        <p:grpSpPr>
          <a:xfrm>
            <a:off x="304799" y="2304464"/>
            <a:ext cx="1677939" cy="2634679"/>
            <a:chOff x="304799" y="2304464"/>
            <a:chExt cx="1677939" cy="2634679"/>
          </a:xfrm>
        </p:grpSpPr>
        <p:pic>
          <p:nvPicPr>
            <p:cNvPr id="2055" name="Picture 7" descr="Soubor:Zea mays - Köhler–s Medizinal-Pflanzen-283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" y="2304464"/>
              <a:ext cx="1677939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395807" y="4600589"/>
              <a:ext cx="1495922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/>
                <a:t>kukuřice setá</a:t>
              </a:r>
              <a:endParaRPr lang="cs-CZ" sz="1600" b="1" dirty="0"/>
            </a:p>
          </p:txBody>
        </p:sp>
      </p:grpSp>
      <p:grpSp>
        <p:nvGrpSpPr>
          <p:cNvPr id="2060" name="Skupina 2059"/>
          <p:cNvGrpSpPr/>
          <p:nvPr/>
        </p:nvGrpSpPr>
        <p:grpSpPr>
          <a:xfrm>
            <a:off x="2362199" y="2702303"/>
            <a:ext cx="1482631" cy="2745318"/>
            <a:chOff x="2362199" y="2702303"/>
            <a:chExt cx="1482631" cy="2745318"/>
          </a:xfrm>
        </p:grpSpPr>
        <p:pic>
          <p:nvPicPr>
            <p:cNvPr id="2057" name="Picture 9" descr="Soubor:Illustration Hordeum vulgare0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199" y="3040857"/>
              <a:ext cx="1482631" cy="2406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2650205" y="2702303"/>
              <a:ext cx="891591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/>
                <a:t>ječmen</a:t>
              </a:r>
              <a:endParaRPr lang="cs-CZ" sz="1600" b="1" dirty="0"/>
            </a:p>
          </p:txBody>
        </p:sp>
      </p:grpSp>
      <p:grpSp>
        <p:nvGrpSpPr>
          <p:cNvPr id="2062" name="Skupina 2061"/>
          <p:cNvGrpSpPr/>
          <p:nvPr/>
        </p:nvGrpSpPr>
        <p:grpSpPr>
          <a:xfrm>
            <a:off x="4754839" y="2242361"/>
            <a:ext cx="2046715" cy="1740369"/>
            <a:chOff x="4754839" y="2242361"/>
            <a:chExt cx="2046715" cy="1740369"/>
          </a:xfrm>
        </p:grpSpPr>
        <p:pic>
          <p:nvPicPr>
            <p:cNvPr id="2051" name="Picture 3" descr="Soubor:Doperwt rijserwt peulen Pisum sativum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277" y="2242361"/>
              <a:ext cx="1305277" cy="1740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ovéPole 25"/>
            <p:cNvSpPr txBox="1"/>
            <p:nvPr/>
          </p:nvSpPr>
          <p:spPr>
            <a:xfrm>
              <a:off x="4754839" y="3644176"/>
              <a:ext cx="742511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/>
                <a:t>hrách</a:t>
              </a:r>
              <a:endParaRPr lang="cs-CZ" sz="1600" b="1" dirty="0"/>
            </a:p>
          </p:txBody>
        </p:sp>
      </p:grpSp>
      <p:grpSp>
        <p:nvGrpSpPr>
          <p:cNvPr id="2061" name="Skupina 2060"/>
          <p:cNvGrpSpPr/>
          <p:nvPr/>
        </p:nvGrpSpPr>
        <p:grpSpPr>
          <a:xfrm>
            <a:off x="4114281" y="4244239"/>
            <a:ext cx="3634968" cy="2006600"/>
            <a:chOff x="4114281" y="4244239"/>
            <a:chExt cx="3634968" cy="2006600"/>
          </a:xfrm>
        </p:grpSpPr>
        <p:pic>
          <p:nvPicPr>
            <p:cNvPr id="2053" name="Picture 5" descr="Soubor:Wheat close-up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281" y="4244239"/>
              <a:ext cx="2675467" cy="200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6801554" y="5883861"/>
              <a:ext cx="947695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/>
                <a:t>pšenice</a:t>
              </a:r>
              <a:endParaRPr lang="cs-CZ" sz="1600" b="1" dirty="0"/>
            </a:p>
          </p:txBody>
        </p:sp>
      </p:grpSp>
      <p:cxnSp>
        <p:nvCxnSpPr>
          <p:cNvPr id="17" name="Přímá spojnice se šipkou 16"/>
          <p:cNvCxnSpPr/>
          <p:nvPr/>
        </p:nvCxnSpPr>
        <p:spPr>
          <a:xfrm>
            <a:off x="6148915" y="1348332"/>
            <a:ext cx="1699685" cy="6328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638800" y="1763831"/>
            <a:ext cx="510115" cy="3320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4388154" y="1763831"/>
            <a:ext cx="1109196" cy="22188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1891729" y="1763831"/>
            <a:ext cx="3234365" cy="4785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3767893" y="1763831"/>
            <a:ext cx="1566107" cy="113016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75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81200" y="452735"/>
            <a:ext cx="3929281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dvouleté a vytrvalé byliny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1000" y="1524000"/>
            <a:ext cx="7343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b="1" dirty="0" smtClean="0">
                <a:solidFill>
                  <a:srgbClr val="FF0000"/>
                </a:solidFill>
              </a:rPr>
              <a:t>dvouleté byliny </a:t>
            </a:r>
            <a:r>
              <a:rPr lang="cs-CZ" sz="1600" b="1" dirty="0" smtClean="0"/>
              <a:t>: první zimu přečkají v podobě hlíz, oddenků a cibulek 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                             v podzemí, nadzemní části hynou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                             druhou zimu přečkají jako jednoleté</a:t>
            </a:r>
            <a:endParaRPr lang="cs-CZ" sz="1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1000" y="2514600"/>
            <a:ext cx="86950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b="1" dirty="0" smtClean="0">
                <a:solidFill>
                  <a:srgbClr val="FF0000"/>
                </a:solidFill>
              </a:rPr>
              <a:t>vytrvalé byliny </a:t>
            </a:r>
            <a:r>
              <a:rPr lang="cs-CZ" sz="1600" b="1" dirty="0" smtClean="0"/>
              <a:t>: přezimují v podzemí v podobě hlíz, oddenků a cibulek,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                            nadzemní části hynou</a:t>
            </a:r>
          </a:p>
          <a:p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- </a:t>
            </a:r>
            <a:r>
              <a:rPr lang="cs-CZ" sz="1600" b="1" u="sng" dirty="0" smtClean="0">
                <a:solidFill>
                  <a:schemeClr val="accent2">
                    <a:lumMod val="50000"/>
                  </a:schemeClr>
                </a:solidFill>
              </a:rPr>
              <a:t>dřeviny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cs-CZ" sz="1600" b="1" dirty="0" smtClean="0"/>
              <a:t>: přezimují ve stavu strnulosti</a:t>
            </a:r>
          </a:p>
          <a:p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</a:t>
            </a:r>
            <a:r>
              <a:rPr lang="cs-CZ" sz="1600" b="1" dirty="0" smtClean="0"/>
              <a:t> živiny se uchovávají v kořenech, nadzemní části zůstávají</a:t>
            </a:r>
          </a:p>
          <a:p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</a:t>
            </a:r>
            <a:r>
              <a:rPr lang="cs-CZ" sz="1600" b="1" dirty="0" smtClean="0"/>
              <a:t>listnatým stromům opadávají listy</a:t>
            </a:r>
          </a:p>
          <a:p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</a:t>
            </a:r>
            <a:r>
              <a:rPr lang="cs-CZ" sz="1600" b="1" dirty="0" smtClean="0"/>
              <a:t>jehličnaté stromy neopadávají, kromě modřínu</a:t>
            </a:r>
            <a:endParaRPr lang="cs-CZ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38" y="3837904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54132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13"/>
          <p:cNvSpPr txBox="1">
            <a:spLocks noChangeArrowheads="1"/>
          </p:cNvSpPr>
          <p:nvPr/>
        </p:nvSpPr>
        <p:spPr bwMode="auto">
          <a:xfrm>
            <a:off x="5334000" y="6533123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</a:t>
            </a:r>
            <a:r>
              <a:rPr lang="cs-CZ" sz="1400" b="1" i="1" dirty="0"/>
              <a:t>kliknutí.</a:t>
            </a:r>
          </a:p>
        </p:txBody>
      </p:sp>
    </p:spTree>
    <p:extLst>
      <p:ext uri="{BB962C8B-B14F-4D97-AF65-F5344CB8AC3E}">
        <p14:creationId xmlns:p14="http://schemas.microsoft.com/office/powerpoint/2010/main" val="8367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75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2037" y="780365"/>
            <a:ext cx="808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Hlíza : </a:t>
            </a:r>
            <a:r>
              <a:rPr lang="cs-CZ" dirty="0" smtClean="0"/>
              <a:t>je důležitou zásobárnou živin v nepříznivém období, někdy však slouží</a:t>
            </a:r>
          </a:p>
          <a:p>
            <a:r>
              <a:rPr lang="cs-CZ" dirty="0"/>
              <a:t> </a:t>
            </a:r>
            <a:r>
              <a:rPr lang="cs-CZ" dirty="0" smtClean="0"/>
              <a:t>          k vegetativnímu rozmnožování, např. </a:t>
            </a:r>
            <a:r>
              <a:rPr lang="cs-CZ" dirty="0" smtClean="0">
                <a:solidFill>
                  <a:srgbClr val="7030A0"/>
                </a:solidFill>
              </a:rPr>
              <a:t>brambor, mečíky, jiřiny</a:t>
            </a: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5005" y="2619143"/>
            <a:ext cx="246221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2822972" y="2492929"/>
            <a:ext cx="3939526" cy="3937206"/>
            <a:chOff x="2324100" y="2664818"/>
            <a:chExt cx="3939526" cy="393720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664818"/>
              <a:ext cx="2529826" cy="2529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00" y="3252135"/>
              <a:ext cx="18288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mecik_hliz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0" y="5173274"/>
              <a:ext cx="190500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Skupina 2"/>
          <p:cNvGrpSpPr/>
          <p:nvPr/>
        </p:nvGrpSpPr>
        <p:grpSpPr>
          <a:xfrm>
            <a:off x="6278600" y="2089949"/>
            <a:ext cx="2377701" cy="4558554"/>
            <a:chOff x="6533283" y="2147046"/>
            <a:chExt cx="2377701" cy="4558554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283" y="4419600"/>
              <a:ext cx="22860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147046"/>
              <a:ext cx="18288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hlizy jiri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625266"/>
              <a:ext cx="1443384" cy="1082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Přímá spojnice se šipkou 5"/>
          <p:cNvCxnSpPr/>
          <p:nvPr/>
        </p:nvCxnSpPr>
        <p:spPr>
          <a:xfrm flipH="1">
            <a:off x="874690" y="1426696"/>
            <a:ext cx="4572000" cy="10117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4343400" y="1426696"/>
            <a:ext cx="2133600" cy="13927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7212917" y="1426696"/>
            <a:ext cx="0" cy="5058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2781116" y="84906"/>
            <a:ext cx="2467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 je hlíza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ovéPole 13"/>
          <p:cNvSpPr txBox="1">
            <a:spLocks noChangeArrowheads="1"/>
          </p:cNvSpPr>
          <p:nvPr/>
        </p:nvSpPr>
        <p:spPr bwMode="auto">
          <a:xfrm>
            <a:off x="5334000" y="6533123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</a:t>
            </a:r>
            <a:r>
              <a:rPr lang="cs-CZ" sz="1400" b="1" i="1" dirty="0"/>
              <a:t>kliknutí.</a:t>
            </a:r>
          </a:p>
        </p:txBody>
      </p:sp>
      <p:pic>
        <p:nvPicPr>
          <p:cNvPr id="17" name="Picture 4" descr="OPVK_hor_zakladni_logolink_RGB_c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4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75000"/>
              </a:schemeClr>
            </a:gs>
            <a:gs pos="100000">
              <a:schemeClr val="bg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oubor:Gingembr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1252" y="3283356"/>
            <a:ext cx="195226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345100" y="228600"/>
            <a:ext cx="3339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 je oddenek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7244" y="1066800"/>
            <a:ext cx="8476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Oddenek : </a:t>
            </a:r>
            <a:r>
              <a:rPr lang="cs-CZ" sz="1600" b="1" dirty="0" smtClean="0"/>
              <a:t>je zásobní část rostliny vzniklá přeměnou stonku – tzv. </a:t>
            </a:r>
            <a:r>
              <a:rPr lang="cs-CZ" sz="1600" b="1" i="1" dirty="0" smtClean="0"/>
              <a:t>podzemní stonek“</a:t>
            </a:r>
            <a:r>
              <a:rPr lang="cs-CZ" sz="1600" b="1" dirty="0" smtClean="0"/>
              <a:t>,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            často jako výběžek kořene u některých vytrvalých bylin. Rostlina v něm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            přezimuje. Sbírá se na jaře nebo na podzim, když jsou v něm stažené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            veškeré zásobní látky rostliny. Pokud se např. při pletí utrhne pouze </a:t>
            </a:r>
          </a:p>
          <a:p>
            <a:r>
              <a:rPr lang="cs-CZ" sz="1600" b="1" dirty="0"/>
              <a:t> </a:t>
            </a:r>
            <a:r>
              <a:rPr lang="cs-CZ" sz="1600" b="1" dirty="0" smtClean="0"/>
              <a:t>                nadzemní část rostliny bez oddenku, začne rostlina růst znovu.</a:t>
            </a:r>
          </a:p>
          <a:p>
            <a:r>
              <a:rPr lang="cs-CZ" sz="1600" b="1" dirty="0" smtClean="0"/>
              <a:t>                 Např. </a:t>
            </a:r>
            <a:r>
              <a:rPr lang="cs-CZ" sz="1600" b="1" dirty="0" smtClean="0">
                <a:solidFill>
                  <a:srgbClr val="002060"/>
                </a:solidFill>
              </a:rPr>
              <a:t>zázvor, sasanka, prvosenka, podběl, konvalinka vonná,..</a:t>
            </a:r>
            <a:endParaRPr lang="cs-CZ" sz="16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15" y="291682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6" y="3326037"/>
            <a:ext cx="2320376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31" y="3617118"/>
            <a:ext cx="1613446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96" y="4700587"/>
            <a:ext cx="19613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>
            <a:off x="1143000" y="2636460"/>
            <a:ext cx="1066800" cy="1829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2895600" y="2636460"/>
            <a:ext cx="304800" cy="5639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267200" y="2636460"/>
            <a:ext cx="308127" cy="8687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105400" y="2636460"/>
            <a:ext cx="1600200" cy="18805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6629400" y="2636460"/>
            <a:ext cx="914400" cy="2819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3"/>
          <p:cNvSpPr txBox="1">
            <a:spLocks noChangeArrowheads="1"/>
          </p:cNvSpPr>
          <p:nvPr/>
        </p:nvSpPr>
        <p:spPr bwMode="auto">
          <a:xfrm>
            <a:off x="5334000" y="6533123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</a:t>
            </a:r>
            <a:r>
              <a:rPr lang="cs-CZ" sz="1400" b="1" i="1" dirty="0"/>
              <a:t>kliknutí.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</TotalTime>
  <Words>1030</Words>
  <Application>Microsoft Office PowerPoint</Application>
  <PresentationFormat>Předvádění na obrazovce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Výchozí návrh</vt:lpstr>
      <vt:lpstr>Motiv systému Office</vt:lpstr>
      <vt:lpstr>Rostliny v zimě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</dc:creator>
  <cp:lastModifiedBy>ucitel</cp:lastModifiedBy>
  <cp:revision>281</cp:revision>
  <cp:lastPrinted>1601-01-01T00:00:00Z</cp:lastPrinted>
  <dcterms:created xsi:type="dcterms:W3CDTF">1601-01-01T00:00:00Z</dcterms:created>
  <dcterms:modified xsi:type="dcterms:W3CDTF">2013-08-22T13:17:35Z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