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60" r:id="rId5"/>
    <p:sldId id="261" r:id="rId6"/>
    <p:sldId id="257" r:id="rId7"/>
    <p:sldId id="273" r:id="rId8"/>
    <p:sldId id="274" r:id="rId9"/>
    <p:sldId id="275" r:id="rId10"/>
    <p:sldId id="262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72" r:id="rId19"/>
    <p:sldId id="281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660"/>
  </p:normalViewPr>
  <p:slideViewPr>
    <p:cSldViewPr>
      <p:cViewPr varScale="1">
        <p:scale>
          <a:sx n="85" d="100"/>
          <a:sy n="85" d="100"/>
        </p:scale>
        <p:origin x="-123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2E431-B767-4F84-BFD4-AC44E1D55D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25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F47B9-FEAF-40CF-9555-BC0E15634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1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C610-FFF8-4FA1-A76D-B53354B1A3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0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734D7-8BDC-4BBC-8ED0-700DB877AC5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9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67448-0CD3-4101-A73B-07CEA0CA60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7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00555-A2A1-4E1A-B7A1-A94B40E984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7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60B2E-7A15-440C-B861-9B25CCECF26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1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416CD-8B7A-455E-8A24-C8EE3C65012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4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43EC0-681F-494C-8BA6-360B5B41230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DD75B-1B32-419D-8D15-3C96B56ACB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8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238B2-2CC6-4311-B99B-C607D710D7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8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2DF61-26A6-4115-8DF4-798AA40723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3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1558-E27E-4711-86A4-E4BC2B8963F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F997E-B61A-477A-A59B-08DF03685D5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4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96B73-274F-4C2E-A3E4-F84DB10C28A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9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C93D-6D95-4C9F-91C7-659A6E2290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6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0B92-E6BF-49D1-9748-EC69BE9052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5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1703-F426-4520-8E5F-5A679997E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1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45827-9AAF-45D1-AF51-DD5A50592A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2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0BD2-8581-444D-81FB-585085FE8A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6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E2C6-C3F3-459E-A6EA-DA52EA525B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4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B64F-9BD9-41BE-A197-E96B5917F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4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076B8E-F0A5-431D-B2C4-35596CCC2D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076B8E-F0A5-431D-B2C4-35596CCC2DC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1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Volně žijící živočichové v zimě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5388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200" b="1" dirty="0" smtClean="0"/>
              <a:t>Pří_050_Rozmanitost </a:t>
            </a:r>
            <a:r>
              <a:rPr lang="cs-CZ" sz="2200" b="1" dirty="0" err="1"/>
              <a:t>přírody_Volně</a:t>
            </a:r>
            <a:r>
              <a:rPr lang="cs-CZ" sz="2200" b="1" dirty="0"/>
              <a:t> žijící živočichové v </a:t>
            </a:r>
            <a:r>
              <a:rPr lang="cs-CZ" sz="2200" b="1" dirty="0" smtClean="0"/>
              <a:t>zimě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/>
              <a:t>Autor: Mgr. Emilie 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8824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869188" y="144523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75672" y="849670"/>
            <a:ext cx="3168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O zvěř v zimě se starají </a:t>
            </a:r>
          </a:p>
          <a:p>
            <a:pPr algn="ctr"/>
            <a:r>
              <a:rPr lang="cs-CZ" b="1" dirty="0" smtClean="0"/>
              <a:t>myslivci a lesníci. Nosí jim </a:t>
            </a:r>
          </a:p>
          <a:p>
            <a:pPr algn="ctr"/>
            <a:r>
              <a:rPr lang="cs-CZ" b="1" dirty="0" smtClean="0"/>
              <a:t>do krmelců nějaké dobroty.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04" y="3584575"/>
            <a:ext cx="3105432" cy="2329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25" y="4503458"/>
            <a:ext cx="1470547" cy="116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48" y="1873097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34" y="3442909"/>
            <a:ext cx="1265449" cy="126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3413534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3418"/>
            <a:ext cx="1038982" cy="103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4327934"/>
            <a:ext cx="1267582" cy="12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53" y="4891633"/>
            <a:ext cx="1547812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30953" y="625477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kamenná sůl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695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90" y="900412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5650878" y="156692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45138" y="729840"/>
            <a:ext cx="3288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Máte na balkoně nebo </a:t>
            </a:r>
          </a:p>
          <a:p>
            <a:pPr algn="ctr"/>
            <a:r>
              <a:rPr lang="cs-CZ" b="1" dirty="0" smtClean="0"/>
              <a:t>zahradě krmítko? Určitě. </a:t>
            </a:r>
          </a:p>
          <a:p>
            <a:pPr algn="ctr"/>
            <a:r>
              <a:rPr lang="cs-CZ" b="1" dirty="0" smtClean="0"/>
              <a:t>Je důležité  ptákům v zimně </a:t>
            </a:r>
          </a:p>
          <a:p>
            <a:pPr algn="ctr"/>
            <a:r>
              <a:rPr lang="cs-CZ" b="1" dirty="0" smtClean="0"/>
              <a:t>pomáhat přikrmováním.</a:t>
            </a:r>
          </a:p>
        </p:txBody>
      </p:sp>
      <p:sp>
        <p:nvSpPr>
          <p:cNvPr id="6" name="Obláček 5"/>
          <p:cNvSpPr/>
          <p:nvPr/>
        </p:nvSpPr>
        <p:spPr>
          <a:xfrm rot="21069029" flipH="1">
            <a:off x="160356" y="279521"/>
            <a:ext cx="3216809" cy="2333625"/>
          </a:xfrm>
          <a:prstGeom prst="cloudCallout">
            <a:avLst>
              <a:gd name="adj1" fmla="val -48450"/>
              <a:gd name="adj2" fmla="val 769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4788" y="1261667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Co dáváme do krmítka?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66800" y="3886200"/>
            <a:ext cx="4153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semínka rostlin – nejlépe olejnatá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lůj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semena slunečnice, rozinky</a:t>
            </a: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57902"/>
            <a:ext cx="2409497" cy="240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6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8824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869188" y="144523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196873" y="888243"/>
            <a:ext cx="262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K</a:t>
            </a:r>
            <a:r>
              <a:rPr lang="cs-CZ" b="1" dirty="0" smtClean="0"/>
              <a:t>teré ptáčky můžeme </a:t>
            </a:r>
          </a:p>
          <a:p>
            <a:pPr algn="ctr"/>
            <a:r>
              <a:rPr lang="cs-CZ" b="1" dirty="0" smtClean="0"/>
              <a:t>vidět u krmítka? </a:t>
            </a:r>
          </a:p>
          <a:p>
            <a:pPr algn="ctr"/>
            <a:r>
              <a:rPr lang="cs-CZ" b="1" dirty="0" smtClean="0"/>
              <a:t>Poznáš některé?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88" y="1068962"/>
            <a:ext cx="846874" cy="84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8" y="2624165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19" y="4246337"/>
            <a:ext cx="1223164" cy="91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38662" y="519326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stehlík obecný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" y="4276818"/>
            <a:ext cx="1652707" cy="110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28600" y="546776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hýl obecný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93" y="2604855"/>
            <a:ext cx="1786990" cy="118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689165" y="27387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čížek lesní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37" y="4632608"/>
            <a:ext cx="1012883" cy="143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405929" y="609732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pěnkava obecná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50" y="3882753"/>
            <a:ext cx="1653431" cy="12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403920" y="512282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kos černý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243949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vrabec obecný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253739" y="1915836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sýkora koňadra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7488" y="6441493"/>
            <a:ext cx="360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smtClean="0"/>
              <a:t>Řešení se zobrazí  kliknutím na obrázek.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144134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8824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869188" y="144523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017336" y="84967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Víte, že můžete krmítko </a:t>
            </a:r>
          </a:p>
          <a:p>
            <a:pPr algn="ctr"/>
            <a:r>
              <a:rPr lang="cs-CZ" b="1" dirty="0" smtClean="0"/>
              <a:t>„pamlsků“ vyrobit sami? </a:t>
            </a:r>
          </a:p>
          <a:p>
            <a:pPr algn="ctr"/>
            <a:r>
              <a:rPr lang="cs-CZ" b="1" dirty="0" smtClean="0"/>
              <a:t>Já vám poradím.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2400" y="3279228"/>
            <a:ext cx="24320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u="sng" dirty="0" smtClean="0"/>
              <a:t>Potřeby a pomůcky:</a:t>
            </a:r>
          </a:p>
          <a:p>
            <a:r>
              <a:rPr lang="cs-CZ" sz="1600" b="1" dirty="0" smtClean="0"/>
              <a:t>menší hliněný květináč</a:t>
            </a:r>
          </a:p>
          <a:p>
            <a:r>
              <a:rPr lang="cs-CZ" sz="1600" b="1" dirty="0" smtClean="0"/>
              <a:t>provázek na uvázání</a:t>
            </a:r>
          </a:p>
          <a:p>
            <a:r>
              <a:rPr lang="cs-CZ" sz="1600" b="1" dirty="0" smtClean="0"/>
              <a:t>malý klacík</a:t>
            </a:r>
          </a:p>
          <a:p>
            <a:r>
              <a:rPr lang="cs-CZ" sz="1600" b="1" dirty="0" smtClean="0"/>
              <a:t>malý rendlík</a:t>
            </a:r>
          </a:p>
          <a:p>
            <a:r>
              <a:rPr lang="cs-CZ" sz="1600" b="1" dirty="0" smtClean="0"/>
              <a:t>tuk na vaření</a:t>
            </a:r>
          </a:p>
          <a:p>
            <a:r>
              <a:rPr lang="cs-CZ" sz="1600" b="1" dirty="0" smtClean="0"/>
              <a:t>ovesné vločky </a:t>
            </a:r>
          </a:p>
          <a:p>
            <a:r>
              <a:rPr lang="cs-CZ" sz="1600" b="1" dirty="0" smtClean="0"/>
              <a:t>slunečnicová semínka</a:t>
            </a:r>
          </a:p>
          <a:p>
            <a:r>
              <a:rPr lang="cs-CZ" sz="1600" b="1" dirty="0" smtClean="0"/>
              <a:t>ptačí zob</a:t>
            </a:r>
          </a:p>
          <a:p>
            <a:endParaRPr lang="cs-CZ" sz="1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20866" y="3279228"/>
            <a:ext cx="64347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u="sng" dirty="0"/>
              <a:t>P</a:t>
            </a:r>
            <a:r>
              <a:rPr lang="cs-CZ" sz="1600" b="1" u="sng" dirty="0" smtClean="0"/>
              <a:t>ostup:</a:t>
            </a:r>
            <a:endParaRPr lang="cs-CZ" sz="1600" b="1" dirty="0" smtClean="0"/>
          </a:p>
          <a:p>
            <a:r>
              <a:rPr lang="cs-CZ" sz="1600" b="1" dirty="0" smtClean="0"/>
              <a:t>Otvorem v květináči protáhneme  provázek (květináč dnem </a:t>
            </a:r>
          </a:p>
          <a:p>
            <a:r>
              <a:rPr lang="cs-CZ" sz="1600" b="1" dirty="0" smtClean="0"/>
              <a:t>vzhůru) tak, že na jeden konec přivážeme klacík, na kterém </a:t>
            </a:r>
          </a:p>
          <a:p>
            <a:r>
              <a:rPr lang="cs-CZ" sz="1600" b="1" dirty="0" smtClean="0"/>
              <a:t>květináč bude „ležet“ a druhým koncem pak přivážeme na větev</a:t>
            </a:r>
          </a:p>
          <a:p>
            <a:r>
              <a:rPr lang="cs-CZ" sz="1600" b="1" dirty="0" smtClean="0"/>
              <a:t>v zahradě. Otvor zacpeme např. kůrkou chleba. </a:t>
            </a:r>
          </a:p>
          <a:p>
            <a:r>
              <a:rPr lang="cs-CZ" sz="1600" b="1" dirty="0" smtClean="0"/>
              <a:t>V rendlíku rozehřejeme tuk. Do květináče nasypeme vrstvu </a:t>
            </a:r>
          </a:p>
          <a:p>
            <a:r>
              <a:rPr lang="cs-CZ" sz="1600" b="1" dirty="0" smtClean="0"/>
              <a:t>semínek, zalijeme tukem, necháme trošku ztuhnout (ne moc) </a:t>
            </a:r>
          </a:p>
          <a:p>
            <a:r>
              <a:rPr lang="cs-CZ" sz="1600" b="1" dirty="0" smtClean="0"/>
              <a:t>a zase opakujeme. Vrstva semínek, tuk - tak dlouho, až bude </a:t>
            </a:r>
          </a:p>
          <a:p>
            <a:r>
              <a:rPr lang="cs-CZ" sz="1600" b="1" dirty="0" smtClean="0"/>
              <a:t>květináč plný. Necháme dostatečně ztuhnout a pověsíme </a:t>
            </a:r>
          </a:p>
          <a:p>
            <a:r>
              <a:rPr lang="cs-CZ" sz="1600" b="1" dirty="0" smtClean="0"/>
              <a:t>v zahradě na strom.</a:t>
            </a:r>
          </a:p>
          <a:p>
            <a:r>
              <a:rPr lang="cs-CZ" sz="1600" b="1" dirty="0" smtClean="0"/>
              <a:t>ptáčci budou rádi.</a:t>
            </a:r>
            <a:endParaRPr lang="cs-CZ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30944"/>
            <a:ext cx="881667" cy="88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8824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869188" y="144523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81012" y="711170"/>
            <a:ext cx="3052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Jak přezimují ostatní </a:t>
            </a:r>
          </a:p>
          <a:p>
            <a:pPr algn="ctr"/>
            <a:r>
              <a:rPr lang="cs-CZ" b="1" dirty="0" smtClean="0"/>
              <a:t>živočichové?</a:t>
            </a:r>
          </a:p>
          <a:p>
            <a:pPr algn="ctr"/>
            <a:r>
              <a:rPr lang="cs-CZ" b="1" dirty="0" smtClean="0"/>
              <a:t>Jsou to </a:t>
            </a:r>
            <a:r>
              <a:rPr lang="cs-CZ" b="1" dirty="0" smtClean="0">
                <a:solidFill>
                  <a:srgbClr val="FF0000"/>
                </a:solidFill>
              </a:rPr>
              <a:t>ryby</a:t>
            </a:r>
            <a:r>
              <a:rPr lang="cs-CZ" b="1" dirty="0" smtClean="0"/>
              <a:t>, </a:t>
            </a:r>
            <a:r>
              <a:rPr lang="cs-CZ" b="1" dirty="0" smtClean="0">
                <a:solidFill>
                  <a:srgbClr val="FF0000"/>
                </a:solidFill>
              </a:rPr>
              <a:t>obojživelníci</a:t>
            </a:r>
          </a:p>
          <a:p>
            <a:pPr algn="ctr"/>
            <a:r>
              <a:rPr lang="cs-CZ" b="1" dirty="0" smtClean="0"/>
              <a:t>a</a:t>
            </a:r>
            <a:r>
              <a:rPr lang="cs-CZ" b="1" dirty="0" smtClean="0">
                <a:solidFill>
                  <a:srgbClr val="FF0000"/>
                </a:solidFill>
              </a:rPr>
              <a:t> plazi</a:t>
            </a:r>
            <a:r>
              <a:rPr lang="cs-CZ" b="1" dirty="0" smtClean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8200" y="3182034"/>
            <a:ext cx="4974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nazýváme je </a:t>
            </a:r>
            <a:r>
              <a:rPr lang="cs-CZ" b="1" dirty="0" smtClean="0">
                <a:solidFill>
                  <a:srgbClr val="FF0000"/>
                </a:solidFill>
              </a:rPr>
              <a:t> studenokrevní  živočichové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přečkávají zimu  </a:t>
            </a:r>
            <a:r>
              <a:rPr lang="cs-CZ" b="1" dirty="0" smtClean="0">
                <a:solidFill>
                  <a:srgbClr val="FF0000"/>
                </a:solidFill>
              </a:rPr>
              <a:t>ukryti ve skrýších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nepohybují se, nepřijímají potravu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3409" y="4361765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RYBY: </a:t>
            </a:r>
            <a:r>
              <a:rPr lang="cs-CZ" b="1" dirty="0" smtClean="0"/>
              <a:t>zimu přečkávají ve větších hloubkách, kde voda nezamrzá.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          </a:t>
            </a:r>
            <a:r>
              <a:rPr lang="cs-CZ" b="1" dirty="0" smtClean="0"/>
              <a:t>Pokud hladina zamrzne, musí se vysekat díry na přívod kyslíku.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91" y="5105400"/>
            <a:ext cx="1124388" cy="11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53194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7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042" y="533400"/>
            <a:ext cx="900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OBOJŽIVELNÍCI: </a:t>
            </a:r>
            <a:r>
              <a:rPr lang="cs-CZ" b="1" dirty="0" smtClean="0"/>
              <a:t>někteří přezimují v bahně na dně vody, jiní v úkrytech na souši.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762000" y="902732"/>
            <a:ext cx="3095625" cy="3095625"/>
            <a:chOff x="762000" y="902732"/>
            <a:chExt cx="3095625" cy="30956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902732"/>
              <a:ext cx="3095625" cy="309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1143000" y="3452812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skokan skřehotavý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638800" y="1078944"/>
            <a:ext cx="2743200" cy="2776365"/>
            <a:chOff x="5638800" y="1078944"/>
            <a:chExt cx="2743200" cy="277636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078944"/>
              <a:ext cx="274320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6026797" y="3485977"/>
              <a:ext cx="196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ropucha obecná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" name="Přímá spojnice se šipkou 8"/>
          <p:cNvCxnSpPr/>
          <p:nvPr/>
        </p:nvCxnSpPr>
        <p:spPr>
          <a:xfrm flipV="1">
            <a:off x="2438400" y="902732"/>
            <a:ext cx="2286000" cy="4688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7162800" y="902732"/>
            <a:ext cx="685800" cy="4688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91013" y="4366015"/>
            <a:ext cx="573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PLAZI:</a:t>
            </a:r>
            <a:r>
              <a:rPr lang="cs-CZ" b="1" dirty="0"/>
              <a:t> </a:t>
            </a:r>
            <a:r>
              <a:rPr lang="cs-CZ" b="1" dirty="0" smtClean="0"/>
              <a:t>půda pod kameny, pukliny skal, pod pařezy.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6884233" y="4390690"/>
            <a:ext cx="1928733" cy="1619447"/>
            <a:chOff x="6108052" y="4662111"/>
            <a:chExt cx="1928733" cy="1619447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052" y="4662111"/>
              <a:ext cx="1885950" cy="1250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6108052" y="5912226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ještěrka obecná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870763" y="4866899"/>
            <a:ext cx="2572550" cy="1547812"/>
            <a:chOff x="2245770" y="4364414"/>
            <a:chExt cx="2572550" cy="154781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770" y="4364414"/>
              <a:ext cx="1547812" cy="154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ovéPole 17"/>
            <p:cNvSpPr txBox="1"/>
            <p:nvPr/>
          </p:nvSpPr>
          <p:spPr>
            <a:xfrm>
              <a:off x="3851389" y="4917836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užovka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324" y="533400"/>
            <a:ext cx="9174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HMYZ: </a:t>
            </a:r>
            <a:r>
              <a:rPr lang="cs-CZ" b="1" dirty="0" smtClean="0"/>
              <a:t>skuliny kůry stromů, štěrbiny skal, dutiny v půdě, půdy nebo sklepy domů.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           </a:t>
            </a:r>
            <a:r>
              <a:rPr lang="cs-CZ" b="1" dirty="0" smtClean="0"/>
              <a:t>Zimu přečkají pouze vajíčka, larvy nebo kukly.</a:t>
            </a:r>
            <a:endParaRPr lang="cs-CZ" b="1" dirty="0">
              <a:solidFill>
                <a:srgbClr val="FF0000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7315425" y="1254893"/>
            <a:ext cx="1371600" cy="1371600"/>
            <a:chOff x="7162800" y="1206007"/>
            <a:chExt cx="1371600" cy="1371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206007"/>
              <a:ext cx="1371600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7410018" y="220827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komár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638800" y="1331653"/>
            <a:ext cx="1243012" cy="1421265"/>
            <a:chOff x="4666869" y="1334595"/>
            <a:chExt cx="1243012" cy="142126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869" y="1334595"/>
              <a:ext cx="1243012" cy="124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4753613" y="238652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moucha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402323" y="1302814"/>
            <a:ext cx="2510554" cy="1421265"/>
            <a:chOff x="1349111" y="1372061"/>
            <a:chExt cx="2510554" cy="142126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372061"/>
              <a:ext cx="1421265" cy="1421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1349111" y="1719121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babočka</a:t>
              </a:r>
            </a:p>
            <a:p>
              <a:r>
                <a:rPr lang="cs-CZ" b="1" dirty="0" smtClean="0">
                  <a:solidFill>
                    <a:srgbClr val="FF0000"/>
                  </a:solidFill>
                </a:rPr>
                <a:t>paví oko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835596" y="1235083"/>
            <a:ext cx="1187393" cy="1556725"/>
            <a:chOff x="616250" y="1565525"/>
            <a:chExt cx="1187393" cy="1556725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50" y="1565525"/>
              <a:ext cx="1187393" cy="1187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16250" y="275291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roháč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218517" y="3415807"/>
            <a:ext cx="5925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SAVCI: </a:t>
            </a:r>
            <a:r>
              <a:rPr lang="cs-CZ" b="1" dirty="0" smtClean="0"/>
              <a:t>schouleni do klubíčka ve skrýši z trávy a listí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        v jeskyních</a:t>
            </a:r>
            <a:endParaRPr lang="cs-CZ" b="1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6795068" y="4168223"/>
            <a:ext cx="1828800" cy="1738646"/>
            <a:chOff x="7086825" y="4424108"/>
            <a:chExt cx="1828800" cy="1738646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825" y="4424108"/>
              <a:ext cx="1828800" cy="1369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7121310" y="5793422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ježek západní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2808669" y="4841111"/>
            <a:ext cx="2921119" cy="1148745"/>
            <a:chOff x="3600426" y="4912330"/>
            <a:chExt cx="2921119" cy="1148745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477" y="4912330"/>
              <a:ext cx="1890068" cy="114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3600426" y="4924099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netopýr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9" name="Přímá spojnice se šipkou 18"/>
          <p:cNvCxnSpPr/>
          <p:nvPr/>
        </p:nvCxnSpPr>
        <p:spPr>
          <a:xfrm flipH="1" flipV="1">
            <a:off x="2022991" y="4062140"/>
            <a:ext cx="2091809" cy="7789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5181600" y="3738972"/>
            <a:ext cx="1524000" cy="11021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47798" y="10841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Zdroje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296917" y="12954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effectLst/>
              </a:rPr>
              <a:t>Stopy zvířat, živočichů. </a:t>
            </a:r>
            <a:r>
              <a:rPr lang="cs-CZ" sz="1400" i="1" dirty="0" smtClean="0">
                <a:effectLst/>
              </a:rPr>
              <a:t>Předškoláci</a:t>
            </a:r>
            <a:r>
              <a:rPr lang="cs-CZ" sz="1400" dirty="0" smtClean="0">
                <a:effectLst/>
              </a:rPr>
              <a:t> [online]. 5.2.2010 [cit. 2013-01-27]. Dostupné z: http://www.predskolaci.cz/?p=9322</a:t>
            </a:r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260131" y="181862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Soubor:Martes</a:t>
            </a:r>
            <a:r>
              <a:rPr lang="cs-CZ" sz="1400" dirty="0"/>
              <a:t> </a:t>
            </a:r>
            <a:r>
              <a:rPr lang="cs-CZ" sz="1400" dirty="0" err="1"/>
              <a:t>martes</a:t>
            </a:r>
            <a:r>
              <a:rPr lang="cs-CZ" sz="1400" dirty="0"/>
              <a:t> crop.jpg.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2013-01-27]. Dostupné z: http://cs.wikipedia.org/wiki/Soubor:Martes_martes_crop.jpg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4876" y="2567063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Soubor:Corvus</a:t>
            </a:r>
            <a:r>
              <a:rPr lang="cs-CZ" sz="1400" dirty="0"/>
              <a:t> </a:t>
            </a:r>
            <a:r>
              <a:rPr lang="cs-CZ" sz="1400" dirty="0" err="1"/>
              <a:t>corone</a:t>
            </a:r>
            <a:r>
              <a:rPr lang="cs-CZ" sz="1400" dirty="0"/>
              <a:t> 1 (Marek </a:t>
            </a:r>
            <a:r>
              <a:rPr lang="cs-CZ" sz="1400" dirty="0" err="1"/>
              <a:t>Szczepanek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2013-01-27]. Dostupné z: http://cs.wikipedia.org/wiki/Soubor:Corvus_corone_1_(Marek_Szczepanek).jpg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4876" y="3305727"/>
            <a:ext cx="8492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Soubor:Perdix</a:t>
            </a:r>
            <a:r>
              <a:rPr lang="cs-CZ" sz="1400" dirty="0"/>
              <a:t> </a:t>
            </a:r>
            <a:r>
              <a:rPr lang="cs-CZ" sz="1400" dirty="0" err="1"/>
              <a:t>perdix</a:t>
            </a:r>
            <a:r>
              <a:rPr lang="cs-CZ" sz="1400" dirty="0"/>
              <a:t> (Marek </a:t>
            </a:r>
            <a:r>
              <a:rPr lang="cs-CZ" sz="1400" dirty="0" err="1"/>
              <a:t>Szczepanek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2013-01-27]. Dostupné z: http://cs.wikipedia.org/wiki/Soubor:Perdix_perdix_(Marek_Szczepanek).jpg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233855" y="4044391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Soubor:Krmelec.jpg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2013-01-27]. Dostupné z: http://cs.wikipedia.org/wiki/Soubor:Krmelec.jpg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220717" y="4590013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Soubor:Round</a:t>
            </a:r>
            <a:r>
              <a:rPr lang="cs-CZ" sz="1400" dirty="0"/>
              <a:t> bale 3066.jpg.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2013-01-27]. Dostupné z: http://cs.wikipedia.org/wiki/Soubor:Round_bale_3066.jpg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33855" y="5328677"/>
            <a:ext cx="8313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Soubor:Carduelis</a:t>
            </a:r>
            <a:r>
              <a:rPr lang="cs-CZ" sz="1400" dirty="0"/>
              <a:t> </a:t>
            </a:r>
            <a:r>
              <a:rPr lang="cs-CZ" sz="1400" dirty="0" err="1"/>
              <a:t>carduelis</a:t>
            </a:r>
            <a:r>
              <a:rPr lang="cs-CZ" sz="1400" dirty="0"/>
              <a:t> (Lukasz </a:t>
            </a:r>
            <a:r>
              <a:rPr lang="cs-CZ" sz="1400" dirty="0" err="1"/>
              <a:t>Lukasik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2013-01-27]. Dostupné z: http://cs.wikipedia.org/wiki/Soubor:Carduelis_carduelis_(Lukasz_Lukasik).jpg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17" y="77480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Anime</a:t>
            </a:r>
            <a:r>
              <a:rPr lang="cs-CZ" sz="1400" dirty="0"/>
              <a:t> Boy </a:t>
            </a:r>
            <a:r>
              <a:rPr lang="cs-CZ" sz="1400" dirty="0" err="1"/>
              <a:t>clip</a:t>
            </a:r>
            <a:r>
              <a:rPr lang="cs-CZ" sz="1400" dirty="0"/>
              <a:t> art. </a:t>
            </a:r>
            <a:r>
              <a:rPr lang="cs-CZ" sz="1400" i="1" dirty="0"/>
              <a:t>Www.Clker.com</a:t>
            </a:r>
            <a:r>
              <a:rPr lang="cs-CZ" sz="1400" dirty="0"/>
              <a:t> [online]. 2007 [cit. 2013-01-20]. Dostupné z: http://www.clker.com/clipart-15359.html</a:t>
            </a:r>
          </a:p>
        </p:txBody>
      </p:sp>
      <p:sp>
        <p:nvSpPr>
          <p:cNvPr id="12" name="TextovéPole 5"/>
          <p:cNvSpPr txBox="1"/>
          <p:nvPr/>
        </p:nvSpPr>
        <p:spPr>
          <a:xfrm>
            <a:off x="299545" y="467031"/>
            <a:ext cx="2619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400" dirty="0" err="1" smtClean="0"/>
              <a:t>Klipart:office.microsoft.com</a:t>
            </a:r>
            <a:endParaRPr lang="cs-CZ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73117" y="140016"/>
            <a:ext cx="8313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Soubor:Carduelis</a:t>
            </a:r>
            <a:r>
              <a:rPr lang="cs-CZ" sz="1400" dirty="0"/>
              <a:t> </a:t>
            </a:r>
            <a:r>
              <a:rPr lang="cs-CZ" sz="1400" dirty="0" err="1"/>
              <a:t>carduelis</a:t>
            </a:r>
            <a:r>
              <a:rPr lang="cs-CZ" sz="1400" dirty="0"/>
              <a:t> (Lukasz </a:t>
            </a:r>
            <a:r>
              <a:rPr lang="cs-CZ" sz="1400" dirty="0" err="1"/>
              <a:t>Lukasik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2013-01-27]. Dostupné z: http://cs.wikipedia.org/wiki/Soubor:Carduelis_carduelis_(Lukasz_Lukasik).jpg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3115" y="878680"/>
            <a:ext cx="8313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Soubor:PyrrhulaPyrrhulaAutumn.jpg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2013-01-28]. Dostupné z: http://cs.wikipedia.org/wiki/Soubor:PyrrhulaPyrrhulaAutumn.jpg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373117" y="1617344"/>
            <a:ext cx="8313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Soubor:Carduelis</a:t>
            </a:r>
            <a:r>
              <a:rPr lang="cs-CZ" sz="1400" dirty="0"/>
              <a:t> </a:t>
            </a:r>
            <a:r>
              <a:rPr lang="cs-CZ" sz="1400" dirty="0" err="1"/>
              <a:t>spinus</a:t>
            </a:r>
            <a:r>
              <a:rPr lang="cs-CZ" sz="1400" dirty="0"/>
              <a:t> 2 tom (Marek </a:t>
            </a:r>
            <a:r>
              <a:rPr lang="cs-CZ" sz="1400" dirty="0" err="1"/>
              <a:t>Szczepanek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2013-01-28]. Dostupné z: http://cs.wikipedia.org/wiki/Soubor:Carduelis_spinus_2_tom_(Marek_Szczepanek).jpg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373115" y="2356008"/>
            <a:ext cx="83136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Soubor:Fringilla</a:t>
            </a:r>
            <a:r>
              <a:rPr lang="cs-CZ" sz="1400" dirty="0"/>
              <a:t> </a:t>
            </a:r>
            <a:r>
              <a:rPr lang="cs-CZ" sz="1400" dirty="0" err="1"/>
              <a:t>coelebs</a:t>
            </a:r>
            <a:r>
              <a:rPr lang="cs-CZ" sz="1400" dirty="0"/>
              <a:t> </a:t>
            </a:r>
            <a:r>
              <a:rPr lang="cs-CZ" sz="1400" dirty="0" err="1"/>
              <a:t>chaffinch</a:t>
            </a:r>
            <a:r>
              <a:rPr lang="cs-CZ" sz="1400" dirty="0"/>
              <a:t> male edit2.jpg.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2013-01-28]. Dostupné z: http://cs.wikipedia.org/wiki/Soubor:Fringilla_coelebs_chaffinch_male_edit2.jpg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373115" y="3094672"/>
            <a:ext cx="83136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Soubor:Turdus</a:t>
            </a:r>
            <a:r>
              <a:rPr lang="cs-CZ" sz="1400" dirty="0"/>
              <a:t> </a:t>
            </a:r>
            <a:r>
              <a:rPr lang="cs-CZ" sz="1400" dirty="0" err="1"/>
              <a:t>merula</a:t>
            </a:r>
            <a:r>
              <a:rPr lang="cs-CZ" sz="1400" dirty="0"/>
              <a:t> 050529.jpg.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2013-01-28]. Dostupné z: http://cs.wikipedia.org/wiki/Soubor:Turdus_merula_050529.jpg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373123" y="3833336"/>
            <a:ext cx="8313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Soubor:Lacerta</a:t>
            </a:r>
            <a:r>
              <a:rPr lang="cs-CZ" sz="1400" dirty="0"/>
              <a:t> </a:t>
            </a:r>
            <a:r>
              <a:rPr lang="cs-CZ" sz="1400" dirty="0" err="1"/>
              <a:t>agilis</a:t>
            </a:r>
            <a:r>
              <a:rPr lang="cs-CZ" sz="1400" dirty="0"/>
              <a:t> 1 (Marek </a:t>
            </a:r>
            <a:r>
              <a:rPr lang="cs-CZ" sz="1400" dirty="0" err="1"/>
              <a:t>Szczepanek</a:t>
            </a:r>
            <a:r>
              <a:rPr lang="cs-CZ" sz="1400" dirty="0"/>
              <a:t>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2013-01-28]. Dostupné z: http://cs.wikipedia.org/wiki/Soubor:Lacerta_agilis_1_(Marek_Szczepanek).jpg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4722" y="4572000"/>
            <a:ext cx="83136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Soubor:Erinaceus</a:t>
            </a:r>
            <a:r>
              <a:rPr lang="cs-CZ" sz="1400" dirty="0"/>
              <a:t> </a:t>
            </a:r>
            <a:r>
              <a:rPr lang="cs-CZ" sz="1400" dirty="0" err="1"/>
              <a:t>europaeus</a:t>
            </a:r>
            <a:r>
              <a:rPr lang="cs-CZ" sz="1400" dirty="0"/>
              <a:t> LC0119.jpg.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2013-01-28]. Dostupné z: http://cs.wikipedia.org/wiki/Soubor:Erinaceus_europaeus_LC0119.jpg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54716" y="5310664"/>
            <a:ext cx="8313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Soubor:Big-eared-townsend-fledermaus.jpg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2013-01-28]. Dostupné z: http://cs.wikipedia.org/wiki/Soubor:Big-eared-townsend-fledermaus.jpg</a:t>
            </a:r>
          </a:p>
        </p:txBody>
      </p:sp>
    </p:spTree>
    <p:extLst>
      <p:ext uri="{BB962C8B-B14F-4D97-AF65-F5344CB8AC3E}">
        <p14:creationId xmlns:p14="http://schemas.microsoft.com/office/powerpoint/2010/main" val="10984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upevňování </a:t>
            </a:r>
            <a:r>
              <a:rPr lang="cs-CZ" dirty="0"/>
              <a:t>a </a:t>
            </a:r>
            <a:r>
              <a:rPr lang="cs-CZ" dirty="0" smtClean="0"/>
              <a:t>rozšiřování</a:t>
            </a:r>
            <a:r>
              <a:rPr lang="cs-CZ" dirty="0"/>
              <a:t> </a:t>
            </a:r>
            <a:r>
              <a:rPr lang="cs-CZ" dirty="0" smtClean="0"/>
              <a:t>daného 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učiva.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 smtClean="0"/>
              <a:t>Je </a:t>
            </a:r>
            <a:r>
              <a:rPr lang="cs-CZ" dirty="0"/>
              <a:t>určen pro </a:t>
            </a:r>
            <a:r>
              <a:rPr lang="cs-CZ" smtClean="0"/>
              <a:t>předmět </a:t>
            </a:r>
            <a:r>
              <a:rPr lang="cs-CZ" smtClean="0"/>
              <a:t>přírodověda </a:t>
            </a:r>
            <a:r>
              <a:rPr lang="cs-CZ" dirty="0" smtClean="0"/>
              <a:t>4. ročník.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Tento materiál vznikl </a:t>
            </a:r>
            <a:r>
              <a:rPr lang="cs-CZ" dirty="0" smtClean="0"/>
              <a:t>ze zápisů autora jako </a:t>
            </a:r>
            <a:r>
              <a:rPr lang="cs-CZ" dirty="0"/>
              <a:t>doplňující materiál </a:t>
            </a:r>
            <a:endParaRPr lang="cs-CZ" dirty="0" smtClean="0"/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k </a:t>
            </a:r>
            <a:r>
              <a:rPr lang="cs-CZ" dirty="0" err="1" smtClean="0"/>
              <a:t>učebnici:</a:t>
            </a:r>
            <a:r>
              <a:rPr lang="cs-CZ" dirty="0" err="1" smtClean="0">
                <a:solidFill>
                  <a:srgbClr val="171A1B"/>
                </a:solidFill>
              </a:rPr>
              <a:t>Mgr</a:t>
            </a:r>
            <a:r>
              <a:rPr lang="cs-CZ" dirty="0">
                <a:solidFill>
                  <a:srgbClr val="171A1B"/>
                </a:solidFill>
              </a:rPr>
              <a:t>. Věra Štiková, </a:t>
            </a:r>
            <a:r>
              <a:rPr lang="cs-CZ" i="1" dirty="0">
                <a:solidFill>
                  <a:srgbClr val="171A1B"/>
                </a:solidFill>
              </a:rPr>
              <a:t>Přírodověda 4</a:t>
            </a:r>
            <a:r>
              <a:rPr lang="cs-CZ" dirty="0">
                <a:solidFill>
                  <a:srgbClr val="171A1B"/>
                </a:solidFill>
              </a:rPr>
              <a:t>. Brno: NOVÁ ŠKOLA, s.r.o., </a:t>
            </a:r>
            <a:endParaRPr lang="cs-CZ" dirty="0" smtClean="0">
              <a:solidFill>
                <a:srgbClr val="171A1B"/>
              </a:solidFill>
            </a:endParaRPr>
          </a:p>
          <a:p>
            <a:pPr eaLnBrk="1" hangingPunct="1"/>
            <a:r>
              <a:rPr lang="cs-CZ" dirty="0">
                <a:solidFill>
                  <a:srgbClr val="171A1B"/>
                </a:solidFill>
              </a:rPr>
              <a:t> </a:t>
            </a:r>
            <a:r>
              <a:rPr lang="cs-CZ" dirty="0" smtClean="0">
                <a:solidFill>
                  <a:srgbClr val="171A1B"/>
                </a:solidFill>
              </a:rPr>
              <a:t>   2003</a:t>
            </a:r>
            <a:r>
              <a:rPr lang="cs-CZ" dirty="0">
                <a:solidFill>
                  <a:srgbClr val="171A1B"/>
                </a:solidFill>
              </a:rPr>
              <a:t>. </a:t>
            </a:r>
            <a:r>
              <a:rPr lang="cs-CZ" dirty="0" smtClean="0">
                <a:solidFill>
                  <a:srgbClr val="171A1B"/>
                </a:solidFill>
              </a:rPr>
              <a:t>ISBN </a:t>
            </a:r>
            <a:r>
              <a:rPr lang="cs-CZ" dirty="0">
                <a:solidFill>
                  <a:srgbClr val="171A1B"/>
                </a:solidFill>
              </a:rPr>
              <a:t>80-7289-052-2.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05000"/>
            <a:ext cx="2667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áček 8"/>
          <p:cNvSpPr/>
          <p:nvPr/>
        </p:nvSpPr>
        <p:spPr>
          <a:xfrm rot="313931">
            <a:off x="3319463" y="803275"/>
            <a:ext cx="5330825" cy="2849563"/>
          </a:xfrm>
          <a:prstGeom prst="cloudCallout">
            <a:avLst>
              <a:gd name="adj1" fmla="val -37883"/>
              <a:gd name="adj2" fmla="val 781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3551238" y="1627891"/>
            <a:ext cx="4643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Je zima. Potoky jsou zamrzlé,</a:t>
            </a:r>
          </a:p>
          <a:p>
            <a:pPr algn="ctr" eaLnBrk="1" hangingPunct="1"/>
            <a:r>
              <a:rPr lang="cs-CZ" sz="2400" b="1" dirty="0" smtClean="0"/>
              <a:t>mrzne až praští.</a:t>
            </a:r>
          </a:p>
          <a:p>
            <a:pPr algn="ctr" eaLnBrk="1" hangingPunct="1"/>
            <a:r>
              <a:rPr lang="cs-CZ" sz="2400" b="1" dirty="0" smtClean="0"/>
              <a:t>Copak dělají zvířátka?</a:t>
            </a:r>
            <a:endParaRPr lang="cs-CZ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16589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áček 8"/>
          <p:cNvSpPr/>
          <p:nvPr/>
        </p:nvSpPr>
        <p:spPr>
          <a:xfrm rot="705433">
            <a:off x="5708650" y="33338"/>
            <a:ext cx="3276600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65825" y="695325"/>
            <a:ext cx="27622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se tomuto dni říká?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6203950" y="1239838"/>
            <a:ext cx="2440092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 smtClean="0"/>
              <a:t>zimní </a:t>
            </a:r>
            <a:r>
              <a:rPr lang="cs-CZ" sz="2400" b="1" dirty="0"/>
              <a:t>slunovrat</a:t>
            </a:r>
          </a:p>
        </p:txBody>
      </p:sp>
      <p:sp>
        <p:nvSpPr>
          <p:cNvPr id="12" name="Obláček 11"/>
          <p:cNvSpPr/>
          <p:nvPr/>
        </p:nvSpPr>
        <p:spPr>
          <a:xfrm rot="12687501">
            <a:off x="663575" y="3449638"/>
            <a:ext cx="3560763" cy="23320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3" name="Obláček 12"/>
          <p:cNvSpPr/>
          <p:nvPr/>
        </p:nvSpPr>
        <p:spPr>
          <a:xfrm rot="9207780" flipH="1">
            <a:off x="5634038" y="3629025"/>
            <a:ext cx="3425825" cy="2333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4" name="Obláček 13"/>
          <p:cNvSpPr/>
          <p:nvPr/>
        </p:nvSpPr>
        <p:spPr>
          <a:xfrm rot="20957633" flipH="1">
            <a:off x="503238" y="46038"/>
            <a:ext cx="3421062" cy="23320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1223754" y="1277938"/>
            <a:ext cx="1980029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/>
              <a:t>21. </a:t>
            </a:r>
            <a:r>
              <a:rPr lang="cs-CZ" sz="2400" b="1" dirty="0" smtClean="0"/>
              <a:t>prosince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155700" y="695325"/>
            <a:ext cx="210826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 začíná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zima?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155700" y="3887788"/>
            <a:ext cx="19669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znamená?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1315969" y="4472671"/>
            <a:ext cx="2341631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Je nejdelší </a:t>
            </a:r>
            <a:r>
              <a:rPr lang="cs-CZ" b="1" dirty="0" smtClean="0"/>
              <a:t>noc </a:t>
            </a:r>
          </a:p>
          <a:p>
            <a:pPr algn="ctr" eaLnBrk="1" hangingPunct="1"/>
            <a:r>
              <a:rPr lang="cs-CZ" b="1" dirty="0" smtClean="0"/>
              <a:t>a nejkratší den.</a:t>
            </a:r>
            <a:endParaRPr lang="cs-CZ" b="1" dirty="0"/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5965825" y="4820694"/>
            <a:ext cx="2776722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 smtClean="0"/>
              <a:t>prosinec, leden, únor</a:t>
            </a:r>
            <a:endParaRPr lang="cs-CZ" sz="20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121400" y="4287838"/>
            <a:ext cx="28777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jsou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měsíce?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 animBg="1"/>
      <p:bldP spid="16" grpId="0"/>
      <p:bldP spid="17" grpId="0"/>
      <p:bldP spid="18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46" y="1024165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áček 7"/>
          <p:cNvSpPr/>
          <p:nvPr/>
        </p:nvSpPr>
        <p:spPr>
          <a:xfrm rot="705433">
            <a:off x="5671134" y="280445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44930" y="843370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Od kterých skupin zvířat </a:t>
            </a:r>
          </a:p>
          <a:p>
            <a:pPr algn="ctr"/>
            <a:r>
              <a:rPr lang="cs-CZ" b="1" dirty="0" smtClean="0"/>
              <a:t>můžeme stopy vidět?</a:t>
            </a:r>
          </a:p>
        </p:txBody>
      </p:sp>
      <p:sp>
        <p:nvSpPr>
          <p:cNvPr id="11" name="Obláček 10"/>
          <p:cNvSpPr/>
          <p:nvPr/>
        </p:nvSpPr>
        <p:spPr>
          <a:xfrm rot="21180284" flipH="1">
            <a:off x="270946" y="280444"/>
            <a:ext cx="3115709" cy="2333625"/>
          </a:xfrm>
          <a:prstGeom prst="cloudCallout">
            <a:avLst>
              <a:gd name="adj1" fmla="val -53100"/>
              <a:gd name="adj2" fmla="val 76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8968" y="562500"/>
            <a:ext cx="3219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Určitě chodíte v zimě </a:t>
            </a:r>
          </a:p>
          <a:p>
            <a:pPr algn="ctr"/>
            <a:r>
              <a:rPr lang="cs-CZ" b="1" dirty="0" smtClean="0"/>
              <a:t>na procházky. Jak poznáte, </a:t>
            </a:r>
          </a:p>
          <a:p>
            <a:pPr algn="ctr"/>
            <a:r>
              <a:rPr lang="cs-CZ" b="1" dirty="0" smtClean="0"/>
              <a:t>že všechna zvířátka nespí?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6544" y="1602346"/>
            <a:ext cx="266451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podle stop ve sněhu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527007" y="1602346"/>
            <a:ext cx="156485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savci, ptáci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4" name="Obláček 13"/>
          <p:cNvSpPr/>
          <p:nvPr/>
        </p:nvSpPr>
        <p:spPr>
          <a:xfrm rot="791222" flipV="1">
            <a:off x="190500" y="3379210"/>
            <a:ext cx="3276600" cy="2491889"/>
          </a:xfrm>
          <a:prstGeom prst="cloudCallout">
            <a:avLst>
              <a:gd name="adj1" fmla="val 64208"/>
              <a:gd name="adj2" fmla="val 616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96544" y="3999523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 lese můžeme vidět </a:t>
            </a:r>
          </a:p>
          <a:p>
            <a:r>
              <a:rPr lang="cs-CZ" b="1" dirty="0" smtClean="0"/>
              <a:t>i jiné stopy. Čí?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411257" y="4840731"/>
            <a:ext cx="91082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lidské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7" name="Obláček 16"/>
          <p:cNvSpPr/>
          <p:nvPr/>
        </p:nvSpPr>
        <p:spPr>
          <a:xfrm rot="19895843" flipV="1">
            <a:off x="5671132" y="3409591"/>
            <a:ext cx="3276600" cy="2738173"/>
          </a:xfrm>
          <a:prstGeom prst="cloudCallout">
            <a:avLst>
              <a:gd name="adj1" fmla="val -29590"/>
              <a:gd name="adj2" fmla="val 712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987017" y="4352761"/>
            <a:ext cx="279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 kde je můžeme vidět?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711353" y="4978800"/>
            <a:ext cx="138050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u krmelce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5" grpId="0" animBg="1"/>
      <p:bldP spid="6" grpId="0"/>
      <p:bldP spid="16" grpId="0" animBg="1"/>
      <p:bldP spid="12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888244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821688" y="144524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974021" y="988170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Které volně žijící živočichy </a:t>
            </a:r>
          </a:p>
          <a:p>
            <a:r>
              <a:rPr lang="cs-CZ" b="1" dirty="0" smtClean="0"/>
              <a:t>můžeme v zimě spatřit?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05152" y="3657600"/>
            <a:ext cx="50257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jsou to </a:t>
            </a:r>
            <a:r>
              <a:rPr lang="cs-CZ" b="1" dirty="0" smtClean="0">
                <a:solidFill>
                  <a:srgbClr val="FF0000"/>
                </a:solidFill>
              </a:rPr>
              <a:t>teplokrevní živočichové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jsou schopni si udržet </a:t>
            </a:r>
            <a:r>
              <a:rPr lang="cs-CZ" b="1" dirty="0" smtClean="0">
                <a:solidFill>
                  <a:srgbClr val="FF0000"/>
                </a:solidFill>
              </a:rPr>
              <a:t>stálou tělní teplotu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patří mezi ně: </a:t>
            </a:r>
            <a:r>
              <a:rPr lang="cs-CZ" b="1" dirty="0" smtClean="0">
                <a:solidFill>
                  <a:srgbClr val="FF0000"/>
                </a:solidFill>
              </a:rPr>
              <a:t>stálí ptáci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                             býložraví savci </a:t>
            </a:r>
            <a:r>
              <a:rPr lang="cs-CZ" b="1" dirty="0" smtClean="0"/>
              <a:t>(někteří)</a:t>
            </a:r>
          </a:p>
          <a:p>
            <a:r>
              <a:rPr lang="cs-CZ" b="1" dirty="0" smtClean="0"/>
              <a:t>                             </a:t>
            </a:r>
            <a:r>
              <a:rPr lang="cs-CZ" b="1" dirty="0" smtClean="0">
                <a:solidFill>
                  <a:srgbClr val="FF0000"/>
                </a:solidFill>
              </a:rPr>
              <a:t>masožravé šelmy</a:t>
            </a:r>
            <a:r>
              <a:rPr lang="cs-CZ" b="1" dirty="0" smtClean="0"/>
              <a:t> (některé)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83694"/>
            <a:ext cx="1547812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419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5" y="2250156"/>
            <a:ext cx="1074683" cy="107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02" y="5131675"/>
            <a:ext cx="1351510" cy="13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08" y="5503862"/>
            <a:ext cx="1114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60" y="4737839"/>
            <a:ext cx="109061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3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6545774" y="2275162"/>
            <a:ext cx="1932818" cy="883949"/>
            <a:chOff x="6545774" y="2275162"/>
            <a:chExt cx="1932818" cy="883949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774" y="2275162"/>
              <a:ext cx="883948" cy="883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643" y="2275162"/>
              <a:ext cx="883949" cy="883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8824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áček 8"/>
          <p:cNvSpPr/>
          <p:nvPr/>
        </p:nvSpPr>
        <p:spPr>
          <a:xfrm rot="705433">
            <a:off x="2497588" y="144523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57333" y="988169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Pozoruj stopy savců. </a:t>
            </a:r>
          </a:p>
          <a:p>
            <a:r>
              <a:rPr lang="cs-CZ" b="1" dirty="0" smtClean="0"/>
              <a:t>Uhádneš některé?</a:t>
            </a:r>
            <a:endParaRPr lang="cs-CZ" b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6380852" y="534230"/>
            <a:ext cx="2097741" cy="1740932"/>
            <a:chOff x="6380852" y="534230"/>
            <a:chExt cx="2097741" cy="1740932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852" y="534230"/>
              <a:ext cx="2097741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6612913" y="1905830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srnec obecný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02" y="5374320"/>
            <a:ext cx="1169872" cy="116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6545774" y="3276600"/>
            <a:ext cx="1828800" cy="1996011"/>
            <a:chOff x="6545774" y="3276600"/>
            <a:chExt cx="1828800" cy="19960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774" y="3276600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6555204" y="4903279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jelen evropský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72259" y="3869277"/>
            <a:ext cx="66116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 zimě se živí zbytky trávy, okusováním větviček stromů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podle sudého počtu kopyt patří mezi </a:t>
            </a:r>
            <a:r>
              <a:rPr lang="cs-CZ" b="1" dirty="0" smtClean="0">
                <a:solidFill>
                  <a:srgbClr val="FF0000"/>
                </a:solidFill>
              </a:rPr>
              <a:t>sudokopytníky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barva srsti v zimě je hnědě šedá – splývá s prostředím,</a:t>
            </a:r>
          </a:p>
          <a:p>
            <a:r>
              <a:rPr lang="cs-CZ" b="1" dirty="0" smtClean="0"/>
              <a:t>     je hustší – chrání před chladem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srnec i jelen na zimu shazují paroží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491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1008136" y="532917"/>
            <a:ext cx="1569660" cy="1574331"/>
            <a:chOff x="1008136" y="532917"/>
            <a:chExt cx="1569660" cy="15743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466" y="964248"/>
              <a:ext cx="11430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1008136" y="53291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liška obecná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96" y="901514"/>
            <a:ext cx="1205734" cy="120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6335" y="2259648"/>
            <a:ext cx="3700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stopa se podobá stopě psa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v zimě loví drobné živočichy, </a:t>
            </a:r>
          </a:p>
          <a:p>
            <a:r>
              <a:rPr lang="cs-CZ" b="1" dirty="0" smtClean="0"/>
              <a:t>    většinou nemocné</a:t>
            </a:r>
            <a:endParaRPr lang="cs-CZ" b="1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143573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Skupina 18"/>
          <p:cNvGrpSpPr/>
          <p:nvPr/>
        </p:nvGrpSpPr>
        <p:grpSpPr>
          <a:xfrm>
            <a:off x="4762500" y="1017284"/>
            <a:ext cx="2543175" cy="2080232"/>
            <a:chOff x="4762500" y="1017284"/>
            <a:chExt cx="2543175" cy="2080232"/>
          </a:xfrm>
        </p:grpSpPr>
        <p:sp>
          <p:nvSpPr>
            <p:cNvPr id="9" name="TextovéPole 8"/>
            <p:cNvSpPr txBox="1"/>
            <p:nvPr/>
          </p:nvSpPr>
          <p:spPr>
            <a:xfrm>
              <a:off x="5600700" y="2728184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kuna lesní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1017284"/>
              <a:ext cx="2543175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97" y="3773039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Skupina 19"/>
          <p:cNvGrpSpPr/>
          <p:nvPr/>
        </p:nvGrpSpPr>
        <p:grpSpPr>
          <a:xfrm>
            <a:off x="1391935" y="3773039"/>
            <a:ext cx="1600200" cy="1969532"/>
            <a:chOff x="1391935" y="3773039"/>
            <a:chExt cx="1600200" cy="196953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935" y="3773039"/>
              <a:ext cx="1600200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1541857" y="5373239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zajíc polní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10" y="385827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Skupina 20"/>
          <p:cNvGrpSpPr/>
          <p:nvPr/>
        </p:nvGrpSpPr>
        <p:grpSpPr>
          <a:xfrm>
            <a:off x="4816366" y="3429000"/>
            <a:ext cx="2287295" cy="2309786"/>
            <a:chOff x="4816366" y="3429000"/>
            <a:chExt cx="2287295" cy="2309786"/>
          </a:xfrm>
        </p:grpSpPr>
        <p:sp>
          <p:nvSpPr>
            <p:cNvPr id="15" name="TextovéPole 14"/>
            <p:cNvSpPr txBox="1"/>
            <p:nvPr/>
          </p:nvSpPr>
          <p:spPr>
            <a:xfrm>
              <a:off x="5307866" y="5369454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prase divoké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366" y="3429000"/>
              <a:ext cx="2287295" cy="2287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31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000">
              <a:schemeClr val="tx2">
                <a:lumMod val="75000"/>
              </a:schemeClr>
            </a:gs>
            <a:gs pos="0">
              <a:schemeClr val="tx2"/>
            </a:gs>
            <a:gs pos="100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37" y="3983811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42" y="111814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83811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667420" y="3069411"/>
            <a:ext cx="1828800" cy="2198132"/>
            <a:chOff x="667420" y="3069411"/>
            <a:chExt cx="1828800" cy="2198132"/>
          </a:xfrm>
        </p:grpSpPr>
        <p:sp>
          <p:nvSpPr>
            <p:cNvPr id="4" name="TextovéPole 3"/>
            <p:cNvSpPr txBox="1"/>
            <p:nvPr/>
          </p:nvSpPr>
          <p:spPr>
            <a:xfrm>
              <a:off x="1124002" y="4898211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bažant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420" y="3069411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Skupina 1"/>
          <p:cNvGrpSpPr/>
          <p:nvPr/>
        </p:nvGrpSpPr>
        <p:grpSpPr>
          <a:xfrm>
            <a:off x="5427507" y="3932604"/>
            <a:ext cx="1828800" cy="1931214"/>
            <a:chOff x="6259850" y="4513520"/>
            <a:chExt cx="1828800" cy="1931214"/>
          </a:xfrm>
        </p:grpSpPr>
        <p:sp>
          <p:nvSpPr>
            <p:cNvPr id="12" name="TextovéPole 11"/>
            <p:cNvSpPr txBox="1"/>
            <p:nvPr/>
          </p:nvSpPr>
          <p:spPr>
            <a:xfrm>
              <a:off x="6286126" y="451352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vrabec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850" y="4615934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Skupina 14"/>
          <p:cNvGrpSpPr/>
          <p:nvPr/>
        </p:nvGrpSpPr>
        <p:grpSpPr>
          <a:xfrm>
            <a:off x="5167754" y="748812"/>
            <a:ext cx="2920896" cy="2320599"/>
            <a:chOff x="5167754" y="748812"/>
            <a:chExt cx="2920896" cy="2320599"/>
          </a:xfrm>
        </p:grpSpPr>
        <p:sp>
          <p:nvSpPr>
            <p:cNvPr id="13" name="TextovéPole 12"/>
            <p:cNvSpPr txBox="1"/>
            <p:nvPr/>
          </p:nvSpPr>
          <p:spPr>
            <a:xfrm>
              <a:off x="5948363" y="748812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vrána černá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754" y="1123364"/>
              <a:ext cx="2920896" cy="1946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Skupina 2"/>
          <p:cNvGrpSpPr/>
          <p:nvPr/>
        </p:nvGrpSpPr>
        <p:grpSpPr>
          <a:xfrm>
            <a:off x="667420" y="628845"/>
            <a:ext cx="3957235" cy="1410114"/>
            <a:chOff x="667420" y="628845"/>
            <a:chExt cx="3957235" cy="1410114"/>
          </a:xfrm>
        </p:grpSpPr>
        <p:sp>
          <p:nvSpPr>
            <p:cNvPr id="8" name="TextovéPole 7"/>
            <p:cNvSpPr txBox="1"/>
            <p:nvPr/>
          </p:nvSpPr>
          <p:spPr>
            <a:xfrm>
              <a:off x="2849810" y="628845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koroptev polní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420" y="628845"/>
              <a:ext cx="2177135" cy="1410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91" y="2038959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1296</Words>
  <Application>Microsoft Office PowerPoint</Application>
  <PresentationFormat>Předvádění na obrazovce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Motiv systému Office</vt:lpstr>
      <vt:lpstr>Volně žijící živočichové v zimě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ucitel</cp:lastModifiedBy>
  <cp:revision>147</cp:revision>
  <cp:lastPrinted>1601-01-01T00:00:00Z</cp:lastPrinted>
  <dcterms:created xsi:type="dcterms:W3CDTF">1601-01-01T00:00:00Z</dcterms:created>
  <dcterms:modified xsi:type="dcterms:W3CDTF">2013-08-22T13:17:47Z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