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69" r:id="rId18"/>
    <p:sldId id="268" r:id="rId19"/>
    <p:sldId id="267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A6D98FE-4C6B-43A6-8920-607A18491EBB}">
          <p14:sldIdLst>
            <p14:sldId id="256"/>
            <p14:sldId id="259"/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71"/>
            <p14:sldId id="272"/>
            <p14:sldId id="273"/>
            <p14:sldId id="274"/>
            <p14:sldId id="269"/>
            <p14:sldId id="268"/>
            <p14:sldId id="267"/>
          </p14:sldIdLst>
        </p14:section>
        <p14:section name="Oddíl bez názvu" id="{EF71DED3-AB17-4DBD-A497-87440197EF9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/>
  </p:normalViewPr>
  <p:slideViewPr>
    <p:cSldViewPr>
      <p:cViewPr>
        <p:scale>
          <a:sx n="50" d="100"/>
          <a:sy n="50" d="100"/>
        </p:scale>
        <p:origin x="-2698" y="-9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A496-9074-48D4-B7D0-7FD20D696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E0FA-6E93-4225-8560-65CA5F1A2A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8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5B50-DC53-4203-8023-0062457DBB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3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38F58-0C51-421A-918F-3773A0F804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1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4C615-9580-40A5-8921-20E9A7251C5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2A16E-7159-4327-8937-EF6FA4ABB3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2E418-D3B6-4CA3-AF25-855EEEC803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1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0CBBD-5D5F-4519-B623-C239D8A2A20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3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EF85-2CCC-4403-878D-57BE8351645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73678-1D87-4C73-8859-93658473F5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BDC7-A7A8-4CA8-987B-7FFA74CCFB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E1E1-EA37-4D18-87C4-EDF1BDD39F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8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6922C-1AF6-4944-92B4-9293FA55BB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DD64F-6F2A-4FB9-B7AD-A9255C9B1B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8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1EB80-E02C-4E7F-99A9-75DC9C5822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1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07F8-A604-462F-9EBD-384A4D5831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4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095C-76E1-4779-A003-8DF67019B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C667-AC2C-4797-8DF5-32413D608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4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06015-75FF-4307-81E1-AF6208C949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EABA-2244-44F4-BDD5-E09EB69441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9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8B4B-20F5-49F6-A1C8-736C573B1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6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9196-7E01-4B00-AB94-5630DF00A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9BFE9A-25BA-41FA-96D2-01DA19190C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9BFE9A-25BA-41FA-96D2-01DA19190C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Horniny a nerosty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Pří_051_Rozmanitost </a:t>
            </a:r>
            <a:r>
              <a:rPr lang="cs-CZ" sz="2400" b="1" dirty="0" err="1"/>
              <a:t>přírody_Horniny</a:t>
            </a:r>
            <a:r>
              <a:rPr lang="cs-CZ" sz="2400" b="1" dirty="0"/>
              <a:t> a </a:t>
            </a:r>
            <a:r>
              <a:rPr lang="cs-CZ" sz="2400" b="1" dirty="0" smtClean="0"/>
              <a:t>nerosty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478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6128106" y="366383"/>
            <a:ext cx="2879617" cy="2105521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400" b="1" dirty="0"/>
              <a:t>Našla jsem kámen, </a:t>
            </a:r>
          </a:p>
          <a:p>
            <a:pPr algn="ctr"/>
            <a:r>
              <a:rPr lang="cs-CZ" sz="1400" b="1" dirty="0"/>
              <a:t>kde je otisknuta nějaká </a:t>
            </a:r>
          </a:p>
          <a:p>
            <a:pPr algn="ctr"/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78880" y="867075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Honzíku, podívej na ty </a:t>
            </a:r>
          </a:p>
          <a:p>
            <a:pPr algn="ctr"/>
            <a:r>
              <a:rPr lang="cs-CZ" b="1" dirty="0" smtClean="0"/>
              <a:t>skály. Někdo po nich </a:t>
            </a:r>
          </a:p>
          <a:p>
            <a:pPr algn="ctr"/>
            <a:r>
              <a:rPr lang="cs-CZ" b="1" dirty="0" smtClean="0"/>
              <a:t>leze. Nespadne?</a:t>
            </a:r>
            <a:endParaRPr lang="cs-CZ" b="1" dirty="0"/>
          </a:p>
        </p:txBody>
      </p:sp>
      <p:pic>
        <p:nvPicPr>
          <p:cNvPr id="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78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áček 6"/>
          <p:cNvSpPr/>
          <p:nvPr/>
        </p:nvSpPr>
        <p:spPr>
          <a:xfrm rot="705433">
            <a:off x="3259588" y="288416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96231" y="3589307"/>
            <a:ext cx="305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Nemusíš se bát. To jsou </a:t>
            </a:r>
          </a:p>
          <a:p>
            <a:pPr algn="ctr"/>
            <a:r>
              <a:rPr lang="cs-CZ" b="1" dirty="0" smtClean="0"/>
              <a:t>pískovcové skály. Víš, jak </a:t>
            </a:r>
          </a:p>
          <a:p>
            <a:pPr algn="ctr"/>
            <a:r>
              <a:rPr lang="cs-CZ" b="1" dirty="0" smtClean="0"/>
              <a:t>se jmenuje nerost?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63695" y="1400004"/>
            <a:ext cx="141737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vápenec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 rot="21180284" flipH="1">
            <a:off x="194141" y="246929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26027" y="93338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Ano, vím.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12824" y="1373242"/>
            <a:ext cx="150233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pískovec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626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19" y="3124200"/>
            <a:ext cx="2751772" cy="27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" y="453390"/>
            <a:ext cx="2193504" cy="24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71800" y="935830"/>
            <a:ext cx="52693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pískovec</a:t>
            </a:r>
            <a:r>
              <a:rPr lang="cs-CZ" b="1" dirty="0" smtClean="0"/>
              <a:t> je nerost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vznikl usazením a stmelením zrníček písku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je šedožlutý, načervenalý nebo hnědý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větší než žula, snadno se rozpadá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lépe se opracovává: </a:t>
            </a:r>
            <a:r>
              <a:rPr lang="cs-CZ" b="1" dirty="0" smtClean="0"/>
              <a:t>stavební kámen, sochy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490579"/>
            <a:ext cx="3124200" cy="20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1155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478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6128106" y="366383"/>
            <a:ext cx="2879617" cy="2105521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400" b="1" dirty="0"/>
              <a:t>Našla jsem kámen, </a:t>
            </a:r>
          </a:p>
          <a:p>
            <a:pPr algn="ctr"/>
            <a:r>
              <a:rPr lang="cs-CZ" sz="1400" b="1" dirty="0"/>
              <a:t>kde je otisknuta nějaká </a:t>
            </a:r>
          </a:p>
          <a:p>
            <a:pPr algn="ctr"/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49183" y="916077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Je lesklý, černý </a:t>
            </a:r>
          </a:p>
          <a:p>
            <a:pPr algn="ctr"/>
            <a:r>
              <a:rPr lang="cs-CZ" b="1" dirty="0" smtClean="0"/>
              <a:t>a ohromně těžký. </a:t>
            </a:r>
          </a:p>
          <a:p>
            <a:pPr algn="ctr"/>
            <a:r>
              <a:rPr lang="cs-CZ" b="1" dirty="0" smtClean="0"/>
              <a:t>Co je to?</a:t>
            </a:r>
            <a:endParaRPr lang="cs-CZ" b="1" dirty="0"/>
          </a:p>
        </p:txBody>
      </p:sp>
      <p:pic>
        <p:nvPicPr>
          <p:cNvPr id="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78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áček 6"/>
          <p:cNvSpPr/>
          <p:nvPr/>
        </p:nvSpPr>
        <p:spPr>
          <a:xfrm rot="705433">
            <a:off x="3259588" y="288416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85558" y="3224307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To je 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63695" y="1400004"/>
            <a:ext cx="141737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vápenec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 rot="21180284" flipH="1">
            <a:off x="194141" y="246929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6732" y="849868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Honzíku, našla jsem </a:t>
            </a:r>
          </a:p>
          <a:p>
            <a:pPr algn="ctr"/>
            <a:r>
              <a:rPr lang="cs-CZ" b="1" dirty="0" smtClean="0"/>
              <a:t>zase nějaký kámen. </a:t>
            </a:r>
          </a:p>
          <a:p>
            <a:pPr algn="ctr"/>
            <a:r>
              <a:rPr lang="cs-CZ" b="1" dirty="0" smtClean="0"/>
              <a:t>Podívej!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62400" y="3650862"/>
            <a:ext cx="172354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železná ruda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5247" y="408323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 tuto nazýváme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056952" y="4452570"/>
            <a:ext cx="16818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magnetovec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40618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6248400" y="457200"/>
            <a:ext cx="2427164" cy="1604962"/>
            <a:chOff x="6248400" y="457200"/>
            <a:chExt cx="2427164" cy="16049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57200"/>
              <a:ext cx="2427164" cy="160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6278880" y="1692830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magnetovec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7703" y="457200"/>
            <a:ext cx="605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je tvrdý nerost, velmi důležitý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lze jím rýpat do tabulky skla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ve vysokých pecích se z něj vyrábí železo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dovede vychýlit magnetickou střelku kompasu tak,</a:t>
            </a:r>
          </a:p>
          <a:p>
            <a:r>
              <a:rPr lang="cs-CZ" b="1" dirty="0" smtClean="0"/>
              <a:t>     že neukazuje k severu (vyzkoušejte si)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24" y="318039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457200" y="2211526"/>
            <a:ext cx="5852160" cy="3095625"/>
            <a:chOff x="457200" y="2211526"/>
            <a:chExt cx="5852160" cy="3095625"/>
          </a:xfrm>
        </p:grpSpPr>
        <p:grpSp>
          <p:nvGrpSpPr>
            <p:cNvPr id="6" name="Skupina 5"/>
            <p:cNvGrpSpPr/>
            <p:nvPr/>
          </p:nvGrpSpPr>
          <p:grpSpPr>
            <a:xfrm>
              <a:off x="4661535" y="3118484"/>
              <a:ext cx="1647825" cy="1647825"/>
              <a:chOff x="227223" y="2238375"/>
              <a:chExt cx="1647825" cy="164782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23" y="2238375"/>
                <a:ext cx="1647825" cy="164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ovéPole 4"/>
              <p:cNvSpPr txBox="1"/>
              <p:nvPr/>
            </p:nvSpPr>
            <p:spPr>
              <a:xfrm>
                <a:off x="227223" y="3214687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surové </a:t>
                </a:r>
              </a:p>
              <a:p>
                <a:r>
                  <a:rPr lang="cs-CZ" b="1" dirty="0" smtClean="0">
                    <a:solidFill>
                      <a:srgbClr val="FF0000"/>
                    </a:solidFill>
                  </a:rPr>
                  <a:t>železo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11526"/>
              <a:ext cx="3095625" cy="309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457200" y="441796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vysoká pec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Šipka doprava 8"/>
            <p:cNvSpPr/>
            <p:nvPr/>
          </p:nvSpPr>
          <p:spPr>
            <a:xfrm>
              <a:off x="3727132" y="3933213"/>
              <a:ext cx="622935" cy="16158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1025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72" y="256802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láček 2"/>
          <p:cNvSpPr/>
          <p:nvPr/>
        </p:nvSpPr>
        <p:spPr>
          <a:xfrm rot="21180284" flipH="1">
            <a:off x="3276113" y="132253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17476" y="887538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Honzíku, co teď?</a:t>
            </a:r>
          </a:p>
          <a:p>
            <a:endParaRPr lang="cs-CZ" b="1" dirty="0"/>
          </a:p>
        </p:txBody>
      </p:sp>
      <p:pic>
        <p:nvPicPr>
          <p:cNvPr id="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246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3259588" y="3128748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29000" y="3854806"/>
            <a:ext cx="3245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T</a:t>
            </a:r>
            <a:r>
              <a:rPr lang="cs-CZ" b="1" dirty="0" smtClean="0"/>
              <a:t>eď si děti podle získaných </a:t>
            </a:r>
          </a:p>
          <a:p>
            <a:pPr algn="ctr"/>
            <a:r>
              <a:rPr lang="cs-CZ" b="1" dirty="0" smtClean="0"/>
              <a:t>informací udělají </a:t>
            </a:r>
          </a:p>
          <a:p>
            <a:pPr algn="ctr"/>
            <a:r>
              <a:rPr lang="cs-CZ" b="1" dirty="0" smtClean="0"/>
              <a:t>do sešitu tabulku.</a:t>
            </a:r>
            <a:endParaRPr lang="cs-CZ" b="1" dirty="0"/>
          </a:p>
        </p:txBody>
      </p:sp>
      <p:cxnSp>
        <p:nvCxnSpPr>
          <p:cNvPr id="8" name="Pravoúhlá spojnice 7"/>
          <p:cNvCxnSpPr/>
          <p:nvPr/>
        </p:nvCxnSpPr>
        <p:spPr>
          <a:xfrm>
            <a:off x="6898134" y="5314522"/>
            <a:ext cx="1909068" cy="914400"/>
          </a:xfrm>
          <a:prstGeom prst="bentConnector3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392941"/>
              </p:ext>
            </p:extLst>
          </p:nvPr>
        </p:nvGraphicFramePr>
        <p:xfrm>
          <a:off x="2362200" y="761998"/>
          <a:ext cx="4419600" cy="4876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209800"/>
              </a:tblGrid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HORNINY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NEROSTY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Žula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křemen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slída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živec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Vápenec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kalcit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Pískovec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železná ruda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uhlí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ropa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zemní plyn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Skupina 3"/>
          <p:cNvGrpSpPr/>
          <p:nvPr/>
        </p:nvGrpSpPr>
        <p:grpSpPr>
          <a:xfrm>
            <a:off x="3886200" y="1600200"/>
            <a:ext cx="1143000" cy="1600200"/>
            <a:chOff x="3048000" y="1600200"/>
            <a:chExt cx="1143000" cy="1600200"/>
          </a:xfrm>
        </p:grpSpPr>
        <p:cxnSp>
          <p:nvCxnSpPr>
            <p:cNvPr id="5" name="Přímá spojnice se šipkou 4"/>
            <p:cNvCxnSpPr/>
            <p:nvPr/>
          </p:nvCxnSpPr>
          <p:spPr>
            <a:xfrm>
              <a:off x="3048000" y="1600200"/>
              <a:ext cx="1066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/>
            <p:cNvCxnSpPr/>
            <p:nvPr/>
          </p:nvCxnSpPr>
          <p:spPr>
            <a:xfrm>
              <a:off x="3048000" y="1600200"/>
              <a:ext cx="11430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3048000" y="1600200"/>
              <a:ext cx="1143000" cy="1066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>
              <a:off x="3276600" y="3200400"/>
              <a:ext cx="914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9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14400" y="3048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Zdroje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472966" y="82802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9242" y="135124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Soubor:Rapakivigranite</a:t>
            </a:r>
            <a:r>
              <a:rPr lang="cs-CZ" sz="1400" dirty="0"/>
              <a:t> ss.jpg.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http://cs.wikipedia.org/wiki/Soubor:Rapakivigranite_ss.jpg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2966" y="2089904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Soubor:Quartz</a:t>
            </a:r>
            <a:r>
              <a:rPr lang="cs-CZ" sz="1400" dirty="0"/>
              <a:t> Crystal.jpg.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http://cs.wikipedia.org/wiki/Soubor:Quartz_Crystal.jpg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472966" y="2828568"/>
            <a:ext cx="8203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Soubor:Mica-muscovite.jpg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http://cs.wikipedia.org/wiki/Soubor:Mica-muscovite.jpg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104" y="3567232"/>
            <a:ext cx="8203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Soubor:PotassiumFeldsparUSGOV.jpg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http://cs.wikipedia.org/wiki/Soubor:PotassiumFeldsparUSGOV.jpg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9242" y="4305896"/>
            <a:ext cx="8177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Soubor:Cobblestones.JPG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http://cs.wikipedia.org/wiki/Soubor:Cobblestones.JPG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72966" y="5044560"/>
            <a:ext cx="8177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Soubor:Quartz</a:t>
            </a:r>
            <a:r>
              <a:rPr lang="cs-CZ" sz="1400" dirty="0"/>
              <a:t> Brésil.jpg.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http://cs.wikipedia.org/wiki/Soubor:Quartz_Br%C3%A9sil.jpg</a:t>
            </a:r>
          </a:p>
        </p:txBody>
      </p:sp>
    </p:spTree>
    <p:extLst>
      <p:ext uri="{BB962C8B-B14F-4D97-AF65-F5344CB8AC3E}">
        <p14:creationId xmlns:p14="http://schemas.microsoft.com/office/powerpoint/2010/main" val="25130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0520" y="1524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Soubor:Jasper.pebble.600pix.jpg.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http://cs.wikipedia.org/wiki/Soubor:Jasper.pebble.600pix.jpg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5280" y="891064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Soubor:Jasper</a:t>
            </a:r>
            <a:r>
              <a:rPr lang="cs-CZ" sz="1400" dirty="0"/>
              <a:t> intaglio </a:t>
            </a:r>
            <a:r>
              <a:rPr lang="cs-CZ" sz="1400" dirty="0" err="1"/>
              <a:t>Massimo</a:t>
            </a:r>
            <a:r>
              <a:rPr lang="cs-CZ" sz="1400" dirty="0"/>
              <a:t> 108684.jpg.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http://cs.wikipedia.org/wiki/Soubor:Jasper_intaglio_Massimo_108684.jpg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0520" y="1629728"/>
            <a:ext cx="8473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Soubor:Achat</a:t>
            </a:r>
            <a:r>
              <a:rPr lang="cs-CZ" sz="1400" dirty="0"/>
              <a:t> 002.jpg.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http://cs.wikipedia.org/wiki/Soubor:Achat_002.jpg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0520" y="2152948"/>
            <a:ext cx="8442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Soubor:USDA</a:t>
            </a:r>
            <a:r>
              <a:rPr lang="cs-CZ" sz="1400" dirty="0"/>
              <a:t> </a:t>
            </a:r>
            <a:r>
              <a:rPr lang="cs-CZ" sz="1400" dirty="0" err="1"/>
              <a:t>Mineral</a:t>
            </a:r>
            <a:r>
              <a:rPr lang="cs-CZ" sz="1400" dirty="0"/>
              <a:t> </a:t>
            </a:r>
            <a:r>
              <a:rPr lang="cs-CZ" sz="1400" dirty="0" err="1"/>
              <a:t>Smokey</a:t>
            </a:r>
            <a:r>
              <a:rPr lang="cs-CZ" sz="1400" dirty="0"/>
              <a:t> </a:t>
            </a:r>
            <a:r>
              <a:rPr lang="cs-CZ" sz="1400" dirty="0" err="1"/>
              <a:t>Quartz</a:t>
            </a:r>
            <a:r>
              <a:rPr lang="cs-CZ" sz="1400" dirty="0"/>
              <a:t> 93v3949.jpg.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http://cs.wikipedia.org/wiki/Soubor:USDA_Mineral_Smokey_Quartz_93v3949.jpg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35280" y="2891612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Soubor:Citrine</a:t>
            </a:r>
            <a:r>
              <a:rPr lang="cs-CZ" sz="1400" dirty="0"/>
              <a:t> 1 (</a:t>
            </a:r>
            <a:r>
              <a:rPr lang="cs-CZ" sz="1400" dirty="0" err="1"/>
              <a:t>Russie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http://cs.wikipedia.org/wiki/Soubor:Citrine_1_(Russie).jpg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35280" y="3619919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Soubor:Améthyste</a:t>
            </a:r>
            <a:r>
              <a:rPr lang="cs-CZ" sz="1400" dirty="0"/>
              <a:t> </a:t>
            </a:r>
            <a:r>
              <a:rPr lang="cs-CZ" sz="1400" dirty="0" err="1"/>
              <a:t>sceptre</a:t>
            </a:r>
            <a:r>
              <a:rPr lang="cs-CZ" sz="1400" dirty="0"/>
              <a:t> 4 (</a:t>
            </a:r>
            <a:r>
              <a:rPr lang="cs-CZ" sz="1400" dirty="0" err="1"/>
              <a:t>Madagascar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http://cs.wikipedia.org/wiki/Soubor:Am%C3%A9thyste_sceptre_4_(Madagascar).jpg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0520" y="4358583"/>
            <a:ext cx="8473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Soubor:Uncut</a:t>
            </a:r>
            <a:r>
              <a:rPr lang="cs-CZ" sz="1400" dirty="0"/>
              <a:t> Rose Quartz.jpg.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http://cs.wikipedia.org/wiki/Soubor:Uncut_Rose_Quartz.jpg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35280" y="5069372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Gopher</a:t>
            </a:r>
            <a:r>
              <a:rPr lang="cs-CZ" sz="1400" dirty="0"/>
              <a:t> </a:t>
            </a:r>
            <a:r>
              <a:rPr lang="cs-CZ" sz="1400" dirty="0" err="1"/>
              <a:t>Redhead</a:t>
            </a:r>
            <a:r>
              <a:rPr lang="cs-CZ" sz="1400" dirty="0"/>
              <a:t> </a:t>
            </a:r>
            <a:r>
              <a:rPr lang="cs-CZ" sz="1400" dirty="0" err="1"/>
              <a:t>Anime</a:t>
            </a:r>
            <a:r>
              <a:rPr lang="cs-CZ" sz="1400" dirty="0"/>
              <a:t> Girl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Clker.com</a:t>
            </a:r>
            <a:r>
              <a:rPr lang="cs-CZ" sz="1400" dirty="0"/>
              <a:t> [online]. </a:t>
            </a:r>
            <a:r>
              <a:rPr lang="cs-CZ" sz="1400" dirty="0" err="1"/>
              <a:t>Saturday</a:t>
            </a:r>
            <a:r>
              <a:rPr lang="cs-CZ" sz="1400" dirty="0"/>
              <a:t>, 08-Dec-07 [cit. 2013-02-02]. Dostupné z: http://www.clker.com/clipart-15409.html</a:t>
            </a:r>
          </a:p>
        </p:txBody>
      </p:sp>
    </p:spTree>
    <p:extLst>
      <p:ext uri="{BB962C8B-B14F-4D97-AF65-F5344CB8AC3E}">
        <p14:creationId xmlns:p14="http://schemas.microsoft.com/office/powerpoint/2010/main" val="24143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" y="2286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Súbor:LimestoneWithFossilUSGOV.jpg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http://sk.wikipedia.org/wiki/S%C3%BAbor:LimestoneWithFossilUSGOV.jpg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8600" y="967264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Soubor:Calcit</a:t>
            </a:r>
            <a:r>
              <a:rPr lang="cs-CZ" sz="1400" dirty="0"/>
              <a:t> 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http://cs.wikipedia.org/wiki/Soubor:Calcit_2.jpg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" y="1490484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Soubor:Jeskyně</a:t>
            </a:r>
            <a:r>
              <a:rPr lang="cs-CZ" sz="1400" dirty="0"/>
              <a:t> Balcarka32.jpg.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http://cs.wikipedia.org/wiki/Soubor:Jeskyn%C4%9B_Balcarka32.jpg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8600" y="2229148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Soubor:Pískovcový</a:t>
            </a:r>
            <a:r>
              <a:rPr lang="cs-CZ" sz="1400" dirty="0"/>
              <a:t> útvar.JPG.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http://cs.wikipedia.org/wiki/Soubor:P%C3%ADskovcov%C3%BD_%C3%BAtvar.JPG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3360" y="2967812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Soubor:Pomnik</a:t>
            </a:r>
            <a:r>
              <a:rPr lang="cs-CZ" sz="1400" dirty="0"/>
              <a:t> </a:t>
            </a:r>
            <a:r>
              <a:rPr lang="cs-CZ" sz="1400" dirty="0" err="1"/>
              <a:t>jana</a:t>
            </a:r>
            <a:r>
              <a:rPr lang="cs-CZ" sz="1400" dirty="0"/>
              <a:t> husa wisnia6522.JPG.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2013-02-02]. Dostupné z: http://cs.wikipedia.org/wiki/Soubor:Pomnik_jana_husa_wisnia6522.JPG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2880" y="3692695"/>
            <a:ext cx="8671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Soubor:Magnetite.jpg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2013-02-03]. Dostupné z: http://cs.wikipedia.org/wiki/Soubor:Magnetite.jpg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2880" y="4215915"/>
            <a:ext cx="8625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Soubor:Eisen</a:t>
            </a:r>
            <a:r>
              <a:rPr lang="cs-CZ" sz="1400" dirty="0"/>
              <a:t> 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2013-02-03]. Dostupné z: http://cs.wikipedia.org/wiki/Soubor:Eisen_1.jpg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82880" y="4739135"/>
            <a:ext cx="37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http://www.clker.com/clipart-15409.html26</a:t>
            </a:r>
          </a:p>
        </p:txBody>
      </p:sp>
      <p:sp>
        <p:nvSpPr>
          <p:cNvPr id="12" name="TextovéPole 5"/>
          <p:cNvSpPr txBox="1"/>
          <p:nvPr/>
        </p:nvSpPr>
        <p:spPr>
          <a:xfrm>
            <a:off x="182880" y="5046912"/>
            <a:ext cx="261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Klipart:office.microsoft.com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858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cs-CZ" dirty="0" smtClean="0"/>
              <a:t> Digitální učební materiál je určen pro upevňování a rozšiřování     </a:t>
            </a:r>
          </a:p>
          <a:p>
            <a:pPr eaLnBrk="1" hangingPunct="1">
              <a:defRPr/>
            </a:pPr>
            <a:r>
              <a:rPr lang="cs-CZ" dirty="0" smtClean="0"/>
              <a:t>    daného učiva.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/>
              <a:t>Je určen pro předmět  </a:t>
            </a:r>
            <a:r>
              <a:rPr lang="cs-CZ" dirty="0" smtClean="0"/>
              <a:t>přírodověda </a:t>
            </a:r>
            <a:r>
              <a:rPr lang="cs-CZ" dirty="0" smtClean="0"/>
              <a:t>4. ročník.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cs-CZ" dirty="0" smtClean="0"/>
              <a:t>Tento materiál vznikl ze zápisů autora jako doplňující materiál </a:t>
            </a:r>
          </a:p>
          <a:p>
            <a:pPr eaLnBrk="1" hangingPunct="1"/>
            <a:r>
              <a:rPr lang="cs-CZ" dirty="0" smtClean="0"/>
              <a:t>     k </a:t>
            </a:r>
            <a:r>
              <a:rPr lang="cs-CZ" dirty="0" err="1" smtClean="0"/>
              <a:t>učebnici:</a:t>
            </a:r>
            <a:r>
              <a:rPr lang="cs-CZ" dirty="0" err="1" smtClean="0">
                <a:solidFill>
                  <a:srgbClr val="171A1B"/>
                </a:solidFill>
              </a:rPr>
              <a:t>Mgr</a:t>
            </a:r>
            <a:r>
              <a:rPr lang="cs-CZ" dirty="0">
                <a:solidFill>
                  <a:srgbClr val="171A1B"/>
                </a:solidFill>
              </a:rPr>
              <a:t>. Věra Štiková, </a:t>
            </a:r>
            <a:r>
              <a:rPr lang="cs-CZ" i="1" dirty="0">
                <a:solidFill>
                  <a:srgbClr val="171A1B"/>
                </a:solidFill>
              </a:rPr>
              <a:t>Přírodověda 4</a:t>
            </a:r>
            <a:r>
              <a:rPr lang="cs-CZ" dirty="0">
                <a:solidFill>
                  <a:srgbClr val="171A1B"/>
                </a:solidFill>
              </a:rPr>
              <a:t>. Brno: NOVÁ ŠKOLA, s.r.o., </a:t>
            </a:r>
          </a:p>
          <a:p>
            <a:pPr eaLnBrk="1" hangingPunct="1"/>
            <a:r>
              <a:rPr lang="cs-CZ" dirty="0">
                <a:solidFill>
                  <a:srgbClr val="171A1B"/>
                </a:solidFill>
              </a:rPr>
              <a:t>    2003. ISBN 80-7289-052-2.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8" y="1493336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313931">
            <a:off x="3545441" y="391611"/>
            <a:ext cx="5330825" cy="2849563"/>
          </a:xfrm>
          <a:prstGeom prst="cloudCallout">
            <a:avLst>
              <a:gd name="adj1" fmla="val -37883"/>
              <a:gd name="adj2" fmla="val 781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3889134" y="846896"/>
            <a:ext cx="4643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cs-CZ" sz="2400" b="1" dirty="0" smtClean="0"/>
              <a:t>Když krtek v pohádce Krtek a zelená hvězda v zemi tu hvězdu našel, ani netušil, že by se to mohlo stát. A proto mu o tom něco povíme.</a:t>
            </a: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93" y="102416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5732181" y="280445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Obláček 5"/>
          <p:cNvSpPr/>
          <p:nvPr/>
        </p:nvSpPr>
        <p:spPr>
          <a:xfrm rot="21180284" flipH="1">
            <a:off x="331993" y="280444"/>
            <a:ext cx="3115709" cy="2333625"/>
          </a:xfrm>
          <a:prstGeom prst="cloudCallout">
            <a:avLst>
              <a:gd name="adj1" fmla="val -53100"/>
              <a:gd name="adj2" fmla="val 76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7797" y="457200"/>
            <a:ext cx="3159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Kolem nás je plno </a:t>
            </a:r>
          </a:p>
          <a:p>
            <a:pPr algn="ctr"/>
            <a:r>
              <a:rPr lang="cs-CZ" b="1" dirty="0" smtClean="0"/>
              <a:t>kamenů. Lidé je začali </a:t>
            </a:r>
          </a:p>
          <a:p>
            <a:pPr algn="ctr"/>
            <a:r>
              <a:rPr lang="cs-CZ" b="1" dirty="0" smtClean="0"/>
              <a:t>zkoumat a zjistili, že </a:t>
            </a:r>
            <a:r>
              <a:rPr lang="cs-CZ" b="1" dirty="0" smtClean="0">
                <a:solidFill>
                  <a:srgbClr val="FF0000"/>
                </a:solidFill>
              </a:rPr>
              <a:t>se liší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vzhledem a vlastnostmi. </a:t>
            </a:r>
          </a:p>
          <a:p>
            <a:pPr algn="ctr"/>
            <a:r>
              <a:rPr lang="cs-CZ" b="1" dirty="0" smtClean="0"/>
              <a:t>Podle toho rozdělujeme </a:t>
            </a:r>
          </a:p>
          <a:p>
            <a:pPr algn="ctr"/>
            <a:r>
              <a:rPr lang="cs-CZ" b="1" dirty="0" smtClean="0"/>
              <a:t>kameny na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75727" y="1247201"/>
            <a:ext cx="276550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horniny a nerosty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 rot="791222" flipV="1">
            <a:off x="251547" y="3379210"/>
            <a:ext cx="3276600" cy="2491889"/>
          </a:xfrm>
          <a:prstGeom prst="cloudCallout">
            <a:avLst>
              <a:gd name="adj1" fmla="val 64208"/>
              <a:gd name="adj2" fmla="val 616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3047" y="41383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je hornina?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5461" y="4647124"/>
            <a:ext cx="266451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směs jednoho nebo 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více nerostů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Obláček 12"/>
          <p:cNvSpPr/>
          <p:nvPr/>
        </p:nvSpPr>
        <p:spPr>
          <a:xfrm rot="19895843" flipV="1">
            <a:off x="5732179" y="3409591"/>
            <a:ext cx="3276600" cy="2738173"/>
          </a:xfrm>
          <a:prstGeom prst="cloudCallout">
            <a:avLst>
              <a:gd name="adj1" fmla="val -29590"/>
              <a:gd name="adj2" fmla="val 71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519753" y="425582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</a:t>
            </a:r>
            <a:r>
              <a:rPr lang="cs-CZ" b="1" dirty="0" smtClean="0"/>
              <a:t>o je nerost?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121474" y="4942003"/>
            <a:ext cx="261962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přírodní pevná látka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236915" y="6468368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</a:t>
            </a:r>
            <a:endParaRPr lang="cs-CZ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93" y="102416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21180284" flipH="1">
            <a:off x="331993" y="280444"/>
            <a:ext cx="3115709" cy="2333625"/>
          </a:xfrm>
          <a:prstGeom prst="cloudCallout">
            <a:avLst>
              <a:gd name="adj1" fmla="val -53100"/>
              <a:gd name="adj2" fmla="val 76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82607" y="807492"/>
            <a:ext cx="3014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P</a:t>
            </a:r>
            <a:r>
              <a:rPr lang="cs-CZ" b="1" dirty="0" smtClean="0"/>
              <a:t>rotože většinu povrchu </a:t>
            </a:r>
          </a:p>
          <a:p>
            <a:pPr algn="ctr"/>
            <a:r>
              <a:rPr lang="cs-CZ" b="1" dirty="0" smtClean="0"/>
              <a:t>tvoří horniny, seznámíme </a:t>
            </a:r>
          </a:p>
          <a:p>
            <a:pPr algn="ctr"/>
            <a:r>
              <a:rPr lang="cs-CZ" b="1" dirty="0" smtClean="0"/>
              <a:t>krtečka s první z nich.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7172598" y="468938"/>
            <a:ext cx="923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Žula</a:t>
            </a:r>
            <a:endParaRPr lang="cs-CZ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Šipka dolů 16"/>
          <p:cNvSpPr/>
          <p:nvPr/>
        </p:nvSpPr>
        <p:spPr>
          <a:xfrm>
            <a:off x="7477614" y="1101518"/>
            <a:ext cx="313618" cy="57883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5" name="Skupina 1024"/>
          <p:cNvGrpSpPr/>
          <p:nvPr/>
        </p:nvGrpSpPr>
        <p:grpSpPr>
          <a:xfrm>
            <a:off x="6891229" y="4967443"/>
            <a:ext cx="1714499" cy="1517094"/>
            <a:chOff x="7067551" y="4393562"/>
            <a:chExt cx="1714499" cy="15170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551" y="4393562"/>
              <a:ext cx="1714499" cy="114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7375794" y="554132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křemen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24" name="Skupina 1023"/>
          <p:cNvGrpSpPr/>
          <p:nvPr/>
        </p:nvGrpSpPr>
        <p:grpSpPr>
          <a:xfrm>
            <a:off x="3489798" y="4802523"/>
            <a:ext cx="2530602" cy="1267936"/>
            <a:chOff x="4252397" y="5316931"/>
            <a:chExt cx="2530602" cy="12679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316931"/>
              <a:ext cx="1525199" cy="126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4252397" y="588579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slída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1295400" y="3705072"/>
            <a:ext cx="1446434" cy="1611859"/>
            <a:chOff x="3668110" y="3892679"/>
            <a:chExt cx="1446434" cy="161185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110" y="4271051"/>
              <a:ext cx="1446434" cy="1233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3888625" y="389267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živec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0" name="Přímá spojnice se šipkou 19"/>
          <p:cNvCxnSpPr/>
          <p:nvPr/>
        </p:nvCxnSpPr>
        <p:spPr>
          <a:xfrm flipV="1">
            <a:off x="7702173" y="3530281"/>
            <a:ext cx="89059" cy="16513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5257800" y="2041752"/>
            <a:ext cx="2743200" cy="29256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438400" y="2667000"/>
            <a:ext cx="4310607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1389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33600" y="561884"/>
            <a:ext cx="6658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tvrdá hornina vyvřelá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těží se v žulových lomech – Českomoravská vysočina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použití:</a:t>
            </a:r>
            <a:r>
              <a:rPr lang="cs-CZ" b="1" dirty="0" smtClean="0"/>
              <a:t> stavební kámen, dlažební kostky, pomníky, štěrk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84052" y="2556748"/>
            <a:ext cx="1008270" cy="1177052"/>
            <a:chOff x="484052" y="2556748"/>
            <a:chExt cx="1008270" cy="11770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52" y="2895600"/>
              <a:ext cx="100827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632961" y="255674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slída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3353" y="3886200"/>
            <a:ext cx="39356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měkký nerost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má perleťový až stříbřitý lesk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lze štípat na tenké pružné lístky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výskyt: u Mariánských lázní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09" y="1481741"/>
            <a:ext cx="1016319" cy="76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81741"/>
            <a:ext cx="781050" cy="122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07571"/>
            <a:ext cx="1014412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4782400" y="2880360"/>
            <a:ext cx="1446434" cy="1611859"/>
            <a:chOff x="3668110" y="3892679"/>
            <a:chExt cx="1446434" cy="1611859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110" y="4271051"/>
              <a:ext cx="1446434" cy="1233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3888625" y="389267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živec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502986" y="4576302"/>
            <a:ext cx="46410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tvrdý nerost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rozkladem se dostávají do půdy </a:t>
            </a:r>
          </a:p>
          <a:p>
            <a:r>
              <a:rPr lang="cs-CZ" b="1" dirty="0" smtClean="0"/>
              <a:t>     výživné látky pro rostliny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použití: </a:t>
            </a:r>
            <a:r>
              <a:rPr lang="cs-CZ" b="1" dirty="0" smtClean="0"/>
              <a:t>při výrobě skla a keramických</a:t>
            </a:r>
          </a:p>
          <a:p>
            <a:r>
              <a:rPr lang="cs-CZ" b="1" dirty="0" smtClean="0"/>
              <a:t>     glazur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14563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457200" y="457200"/>
            <a:ext cx="1714499" cy="1517094"/>
            <a:chOff x="7067551" y="4393562"/>
            <a:chExt cx="1714499" cy="15170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551" y="4393562"/>
              <a:ext cx="1714499" cy="114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7375794" y="554132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křemen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2468880" y="312300"/>
            <a:ext cx="50898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nazýván </a:t>
            </a:r>
            <a:r>
              <a:rPr lang="cs-CZ" b="1" dirty="0" smtClean="0">
                <a:solidFill>
                  <a:srgbClr val="FF0000"/>
                </a:solidFill>
              </a:rPr>
              <a:t>králem nerostů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vyskytuje se v písku, štěrku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má mnoho odrůd – nejznámější </a:t>
            </a:r>
            <a:r>
              <a:rPr lang="cs-CZ" b="1" dirty="0" smtClean="0">
                <a:solidFill>
                  <a:srgbClr val="FF0000"/>
                </a:solidFill>
              </a:rPr>
              <a:t>křišťál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dobře se opracovává – brousí a leští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některé odrůdy nazýváme polodrahokamy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183716" y="1974294"/>
            <a:ext cx="27206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Odrůdy křemene</a:t>
            </a:r>
            <a:endParaRPr lang="cs-CZ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28888" y="2667000"/>
            <a:ext cx="1883564" cy="1617211"/>
            <a:chOff x="328888" y="2667000"/>
            <a:chExt cx="1883564" cy="1617211"/>
          </a:xfrm>
        </p:grpSpPr>
        <p:sp>
          <p:nvSpPr>
            <p:cNvPr id="7" name="TextovéPole 6"/>
            <p:cNvSpPr txBox="1"/>
            <p:nvPr/>
          </p:nvSpPr>
          <p:spPr>
            <a:xfrm>
              <a:off x="914400" y="2667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b="1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88" y="2697480"/>
              <a:ext cx="1812331" cy="154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1314449" y="3914879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křišťál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640021" y="2755166"/>
            <a:ext cx="1468424" cy="3026894"/>
            <a:chOff x="2468880" y="2655348"/>
            <a:chExt cx="1468424" cy="302689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80" y="2655348"/>
              <a:ext cx="1468424" cy="162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605" y="4284211"/>
              <a:ext cx="1180974" cy="1398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2783746" y="405741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jaspis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661897" y="2697480"/>
            <a:ext cx="1531691" cy="1547723"/>
            <a:chOff x="4269511" y="2655348"/>
            <a:chExt cx="1531691" cy="154772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11" y="2655348"/>
              <a:ext cx="1488591" cy="1488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013807" y="383373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achát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23875" y="4382707"/>
            <a:ext cx="1688537" cy="1135686"/>
            <a:chOff x="304488" y="4382707"/>
            <a:chExt cx="1688537" cy="1135686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70" y="4448059"/>
              <a:ext cx="1612555" cy="1070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304488" y="438270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citrín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7370970" y="2566220"/>
            <a:ext cx="1107996" cy="1594449"/>
            <a:chOff x="6104785" y="2689762"/>
            <a:chExt cx="1107996" cy="159444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8" y="2689762"/>
              <a:ext cx="1008031" cy="1513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6104785" y="391487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záhněda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371043" y="4507715"/>
            <a:ext cx="2039761" cy="1387761"/>
            <a:chOff x="3957106" y="4448059"/>
            <a:chExt cx="2039761" cy="1387761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746" y="4530807"/>
              <a:ext cx="1966121" cy="13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3957106" y="4448059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ametyst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170008" y="4531257"/>
            <a:ext cx="1468462" cy="1340677"/>
            <a:chOff x="6617324" y="4567373"/>
            <a:chExt cx="1468462" cy="1340677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783" y="4567373"/>
              <a:ext cx="1427003" cy="126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6617324" y="553871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růženín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40684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478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láček 3"/>
          <p:cNvSpPr/>
          <p:nvPr/>
        </p:nvSpPr>
        <p:spPr>
          <a:xfrm rot="21180284" flipH="1">
            <a:off x="154267" y="266068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Obláček 4"/>
          <p:cNvSpPr/>
          <p:nvPr/>
        </p:nvSpPr>
        <p:spPr>
          <a:xfrm rot="705433">
            <a:off x="6128106" y="366383"/>
            <a:ext cx="2879617" cy="2105521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400" b="1" dirty="0"/>
              <a:t>Našla jsem kámen, </a:t>
            </a:r>
          </a:p>
          <a:p>
            <a:pPr algn="ctr"/>
            <a:r>
              <a:rPr lang="cs-CZ" sz="1400" b="1" dirty="0"/>
              <a:t>kde je otisknuta nějaká </a:t>
            </a:r>
          </a:p>
          <a:p>
            <a:pPr algn="ctr"/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2401" y="952526"/>
            <a:ext cx="3090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smtClean="0"/>
              <a:t>Ahoj Honzíku,</a:t>
            </a:r>
          </a:p>
          <a:p>
            <a:pPr algn="ctr"/>
            <a:r>
              <a:rPr lang="cs-CZ" sz="2200" b="1" dirty="0"/>
              <a:t>j</a:t>
            </a:r>
            <a:r>
              <a:rPr lang="cs-CZ" sz="2200" b="1" dirty="0" smtClean="0"/>
              <a:t>menuji se Madlenka.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248400" y="882854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Našla jsem kámen, kde </a:t>
            </a:r>
          </a:p>
          <a:p>
            <a:pPr algn="ctr"/>
            <a:r>
              <a:rPr lang="cs-CZ" b="1" dirty="0" smtClean="0"/>
              <a:t>je otisk nějaké ulity. </a:t>
            </a:r>
          </a:p>
          <a:p>
            <a:pPr algn="ctr"/>
            <a:r>
              <a:rPr lang="cs-CZ" b="1" dirty="0" smtClean="0"/>
              <a:t>Co je to za kámen?</a:t>
            </a:r>
            <a:endParaRPr lang="cs-CZ" b="1" dirty="0"/>
          </a:p>
        </p:txBody>
      </p:sp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78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3259588" y="288416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19333" y="3493085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Ahoj Madlenko,</a:t>
            </a:r>
          </a:p>
          <a:p>
            <a:pPr algn="ctr"/>
            <a:r>
              <a:rPr lang="cs-CZ" b="1" dirty="0" smtClean="0"/>
              <a:t>tak to je další hornina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89200" y="4196309"/>
            <a:ext cx="141737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vápenec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5480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57200"/>
            <a:ext cx="193183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81599" y="255537"/>
            <a:ext cx="67094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hornina ne příliš tvrdá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vznikl usazováním na dně moří – otisk dávno žijících</a:t>
            </a:r>
          </a:p>
          <a:p>
            <a:r>
              <a:rPr lang="cs-CZ" b="1" dirty="0" smtClean="0"/>
              <a:t>     živočichů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vytváří hory a pohoří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ve vodě rozpustný = vápencové jeskyně – krápníky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tvoří ho </a:t>
            </a:r>
            <a:r>
              <a:rPr lang="cs-CZ" b="1" dirty="0" smtClean="0">
                <a:solidFill>
                  <a:srgbClr val="FF0000"/>
                </a:solidFill>
              </a:rPr>
              <a:t>nerost – kalcit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využití: </a:t>
            </a:r>
            <a:r>
              <a:rPr lang="cs-CZ" b="1" dirty="0" smtClean="0"/>
              <a:t>výroba vápna – stavebnictví, hnojení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leštěný = mramor – ozdoba sálů, schodišť, hal, pomníky,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sochy</a:t>
            </a:r>
            <a:endParaRPr lang="cs-CZ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811581" y="3146702"/>
            <a:ext cx="1487645" cy="1176337"/>
            <a:chOff x="309642" y="2743200"/>
            <a:chExt cx="1487645" cy="11763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2" y="2743200"/>
              <a:ext cx="1457165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022716" y="355020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kalcit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82012"/>
            <a:ext cx="2860362" cy="190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67324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3657600" y="2563861"/>
            <a:ext cx="381000" cy="10175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58963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9943"/>
            <a:ext cx="1486136" cy="14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2057400" y="1905000"/>
            <a:ext cx="914400" cy="1241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8041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1423</Words>
  <Application>Microsoft Office PowerPoint</Application>
  <PresentationFormat>Předvádění na obrazovce (4:3)</PresentationFormat>
  <Paragraphs>194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Motiv systému Office</vt:lpstr>
      <vt:lpstr>Horniny a nerosty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184</cp:revision>
  <cp:lastPrinted>1601-01-01T00:00:00Z</cp:lastPrinted>
  <dcterms:created xsi:type="dcterms:W3CDTF">1601-01-01T00:00:00Z</dcterms:created>
  <dcterms:modified xsi:type="dcterms:W3CDTF">2013-08-22T13:18:04Z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