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10" r:id="rId2"/>
  </p:sldMasterIdLst>
  <p:sldIdLst>
    <p:sldId id="256" r:id="rId3"/>
    <p:sldId id="259" r:id="rId4"/>
    <p:sldId id="257" r:id="rId5"/>
    <p:sldId id="260" r:id="rId6"/>
    <p:sldId id="261" r:id="rId7"/>
    <p:sldId id="262" r:id="rId8"/>
    <p:sldId id="263" r:id="rId9"/>
    <p:sldId id="265" r:id="rId10"/>
    <p:sldId id="268" r:id="rId11"/>
    <p:sldId id="267" r:id="rId12"/>
    <p:sldId id="270" r:id="rId13"/>
    <p:sldId id="271" r:id="rId14"/>
    <p:sldId id="272" r:id="rId15"/>
    <p:sldId id="264" r:id="rId16"/>
    <p:sldId id="275" r:id="rId17"/>
    <p:sldId id="266" r:id="rId18"/>
    <p:sldId id="269" r:id="rId19"/>
    <p:sldId id="274" r:id="rId20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18" autoAdjust="0"/>
    <p:restoredTop sz="94660"/>
  </p:normalViewPr>
  <p:slideViewPr>
    <p:cSldViewPr>
      <p:cViewPr>
        <p:scale>
          <a:sx n="70" d="100"/>
          <a:sy n="70" d="100"/>
        </p:scale>
        <p:origin x="-1997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DF1770-6617-4948-A02E-927672F5CF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400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6C53C8-FCAF-4B7D-A4EE-B684C8EB818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668112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AC7BA4-D4D5-4FE8-BF74-0517FF410C6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8852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2E3113-4F2E-49EC-85B0-2A6753323FB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22509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63EFEE-37C0-44D9-9D1F-4DF0C561783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8183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C2DE2-9E61-4468-AD41-F50C7953B31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6046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CFBFD3-88A6-433E-8ABE-A0FFFB76036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07295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A12A2F-AEF8-4A2E-AD1C-794030D282C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38950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39DC4-3659-4D25-B7DD-6D4F69347C9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9562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76D299-FA61-4D42-8FF5-AB72024D3F4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8588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5E1C7-7F32-4352-926F-834737EE438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48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CEB9E2-170A-4009-A643-65D14DDF992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234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8F526D-9BB0-4450-96C7-CB97DFA97F9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75764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6656B-6F65-4846-B810-3D973AA879C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5868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92687-EB36-41D3-8FFF-2E62B4BA796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6881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C2E6F9-1382-41D5-880C-C5F12E63D44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297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3AF882-36E9-44E0-92AF-2E9AFC3D628C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829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05799E-687C-4CD3-8C7B-E06B06023DE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060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4EFC91-7EC9-49A8-8B57-16C4C6FFFE0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4475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812FFA-D55A-4BA0-A66C-1E6CB45A1A5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957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6FA0B-85A7-4F4D-A0A6-68BB6D9978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2314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9DA36-FCF8-4CF0-8187-5C3CA377B3E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562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A062CF0-454C-4E64-A435-E928C2C377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lumMod val="75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832A443-9774-47BF-87EF-DE937F55313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hyperlink" Target="http://upload.wikimedia.org/wikipedia/commons/8/8f/JETE-chladici_veze.jpg" TargetMode="External"/><Relationship Id="rId7" Type="http://schemas.openxmlformats.org/officeDocument/2006/relationships/hyperlink" Target="http://upload.wikimedia.org/wikipedia/commons/7/7f/Dukovany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3.jpeg"/><Relationship Id="rId5" Type="http://schemas.openxmlformats.org/officeDocument/2006/relationships/hyperlink" Target="http://upload.wikimedia.org/wikipedia/commons/d/d3/Nuclear.power.plant.Dukovany.jpg" TargetMode="External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0/06/Orlik-prehradni_hraz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6.jpeg"/><Relationship Id="rId5" Type="http://schemas.openxmlformats.org/officeDocument/2006/relationships/hyperlink" Target="http://upload.wikimedia.org/wikipedia/commons/b/bc/DalesicePowerStation.jpg" TargetMode="External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pload.wikimedia.org/wikipedia/commons/8/8c/Fotovoltaick%C3%A1_elektr%C3%A1rna_Vep%C5%99ek_(02)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jpeg"/><Relationship Id="rId4" Type="http://schemas.openxmlformats.org/officeDocument/2006/relationships/hyperlink" Target="http://upload.wikimedia.org/wikipedia/commons/c/ce/Host%C3%BDn,_vrchol_03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hyperlink" Target="http://upload.wikimedia.org/wikipedia/commons/1/10/Coal_power_plant_Datteln_1.jpg" TargetMode="External"/><Relationship Id="rId7" Type="http://schemas.openxmlformats.org/officeDocument/2006/relationships/hyperlink" Target="http://upload.wikimedia.org/wikipedia/commons/a/a4/Opatovice_power_plant_from_air_K2_-2.jpg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0.jpeg"/><Relationship Id="rId5" Type="http://schemas.openxmlformats.org/officeDocument/2006/relationships/hyperlink" Target="http://upload.wikimedia.org/wikipedia/commons/c/cd/Elektrarna_Prunerov_II_20070926.jpg" TargetMode="External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3276600"/>
            <a:ext cx="7772400" cy="914400"/>
          </a:xfrm>
        </p:spPr>
        <p:txBody>
          <a:bodyPr/>
          <a:lstStyle/>
          <a:p>
            <a:pPr eaLnBrk="1" hangingPunct="1">
              <a:defRPr/>
            </a:pPr>
            <a:r>
              <a:rPr lang="cs-CZ" sz="3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Energetické zdroje</a:t>
            </a:r>
          </a:p>
        </p:txBody>
      </p:sp>
      <p:pic>
        <p:nvPicPr>
          <p:cNvPr id="3075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3077" name="Text Box 14"/>
          <p:cNvSpPr txBox="1">
            <a:spLocks noChangeArrowheads="1"/>
          </p:cNvSpPr>
          <p:nvPr/>
        </p:nvSpPr>
        <p:spPr bwMode="auto">
          <a:xfrm>
            <a:off x="-31750" y="4948120"/>
            <a:ext cx="9144000" cy="156966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sz="2400" b="1" dirty="0" smtClean="0"/>
              <a:t>Pří_052_Rozmanitost </a:t>
            </a:r>
            <a:r>
              <a:rPr lang="cs-CZ" sz="2400" b="1" dirty="0" err="1" smtClean="0"/>
              <a:t>přírody_Energetické</a:t>
            </a:r>
            <a:r>
              <a:rPr lang="cs-CZ" sz="2400" b="1" dirty="0" smtClean="0"/>
              <a:t> zdroje </a:t>
            </a:r>
          </a:p>
          <a:p>
            <a:pPr algn="ctr" eaLnBrk="1" hangingPunct="1"/>
            <a:endParaRPr lang="cs-CZ" b="1" dirty="0" smtClean="0"/>
          </a:p>
          <a:p>
            <a:pPr algn="ctr" eaLnBrk="1" hangingPunct="1"/>
            <a:r>
              <a:rPr lang="cs-CZ" b="1" dirty="0" smtClean="0"/>
              <a:t>Autor</a:t>
            </a:r>
            <a:r>
              <a:rPr lang="cs-CZ" b="1" dirty="0"/>
              <a:t>: Mgr. Emilie </a:t>
            </a:r>
            <a:r>
              <a:rPr lang="cs-CZ" b="1" dirty="0" smtClean="0"/>
              <a:t>Elšíková</a:t>
            </a:r>
          </a:p>
          <a:p>
            <a:pPr algn="ctr" eaLnBrk="1" hangingPunct="1"/>
            <a:endParaRPr lang="cs-CZ" dirty="0"/>
          </a:p>
          <a:p>
            <a:pPr algn="ctr" eaLnBrk="1" hangingPunct="1"/>
            <a:r>
              <a:rPr lang="cs-CZ" dirty="0"/>
              <a:t>Škola: Základní škola Slušovice, okres Zlín, příspěvková </a:t>
            </a:r>
            <a:r>
              <a:rPr lang="cs-CZ" dirty="0" smtClean="0"/>
              <a:t>organizace</a:t>
            </a:r>
            <a:endParaRPr lang="cs-CZ" dirty="0"/>
          </a:p>
        </p:txBody>
      </p:sp>
      <p:sp>
        <p:nvSpPr>
          <p:cNvPr id="3078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2391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cs-CZ" dirty="0"/>
              <a:t>Registrační číslo projektu: CZ.1.07/1.1.38/02.0025</a:t>
            </a:r>
          </a:p>
          <a:p>
            <a:pPr algn="ctr" eaLnBrk="1" hangingPunct="1"/>
            <a:r>
              <a:rPr lang="cs-CZ" dirty="0"/>
              <a:t>Název projektu: Modernizace výuky na ZŠ Slušovice, Fryšták, Kašava a Velehrad</a:t>
            </a:r>
          </a:p>
          <a:p>
            <a:pPr algn="ctr" eaLnBrk="1" hangingPunct="1"/>
            <a:r>
              <a:rPr lang="cs-CZ" sz="1200" dirty="0"/>
              <a:t>Tento projekt je spolufinancován z Evropského sociálního fondu a státního rozpočtu České republiky.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oubor:JETE-chladici veze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93" y="1979960"/>
            <a:ext cx="2766811" cy="1673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Soubor:Nuclear.power.plant.Dukovany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931095"/>
            <a:ext cx="2198753" cy="164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Soubor:Dukovany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361" y="197996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délník 5"/>
          <p:cNvSpPr/>
          <p:nvPr/>
        </p:nvSpPr>
        <p:spPr>
          <a:xfrm>
            <a:off x="915728" y="304800"/>
            <a:ext cx="182614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jaderná</a:t>
            </a:r>
            <a:endParaRPr lang="cs-CZ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7" name="Šipka dolů 6"/>
          <p:cNvSpPr/>
          <p:nvPr/>
        </p:nvSpPr>
        <p:spPr>
          <a:xfrm>
            <a:off x="1603151" y="1151246"/>
            <a:ext cx="390861" cy="685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851368" y="4477434"/>
            <a:ext cx="50985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jako palivo se využívá </a:t>
            </a:r>
            <a:r>
              <a:rPr lang="cs-CZ" dirty="0" smtClean="0">
                <a:solidFill>
                  <a:srgbClr val="FF0000"/>
                </a:solidFill>
              </a:rPr>
              <a:t>přírodní uran</a:t>
            </a:r>
            <a:endParaRPr lang="cs-CZ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dirty="0"/>
              <a:t>j</a:t>
            </a:r>
            <a:r>
              <a:rPr lang="cs-CZ" dirty="0" smtClean="0"/>
              <a:t>aderné elektrárny u nás: Temelín, Dukovany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1261398" y="3672625"/>
            <a:ext cx="10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Temelín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5638800" y="3672625"/>
            <a:ext cx="12875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Dukovany</a:t>
            </a:r>
            <a:endParaRPr lang="cs-CZ" b="1" dirty="0"/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5334000" y="6464089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145522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Skupina 4"/>
          <p:cNvGrpSpPr/>
          <p:nvPr/>
        </p:nvGrpSpPr>
        <p:grpSpPr>
          <a:xfrm>
            <a:off x="673212" y="1981200"/>
            <a:ext cx="2641600" cy="1981200"/>
            <a:chOff x="321239" y="2514600"/>
            <a:chExt cx="2641600" cy="1981200"/>
          </a:xfrm>
        </p:grpSpPr>
        <p:pic>
          <p:nvPicPr>
            <p:cNvPr id="1027" name="Picture 3" descr="Soubor:Orlik-prehradni hraz.jpg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1239" y="2514600"/>
              <a:ext cx="26416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TextovéPole 2"/>
            <p:cNvSpPr txBox="1"/>
            <p:nvPr/>
          </p:nvSpPr>
          <p:spPr>
            <a:xfrm>
              <a:off x="321239" y="2532529"/>
              <a:ext cx="710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Orlík</a:t>
              </a:r>
              <a:endParaRPr lang="cs-CZ" b="1" dirty="0"/>
            </a:p>
          </p:txBody>
        </p:sp>
      </p:grpSp>
      <p:grpSp>
        <p:nvGrpSpPr>
          <p:cNvPr id="6" name="Skupina 5"/>
          <p:cNvGrpSpPr/>
          <p:nvPr/>
        </p:nvGrpSpPr>
        <p:grpSpPr>
          <a:xfrm>
            <a:off x="4648200" y="457200"/>
            <a:ext cx="2641600" cy="2357110"/>
            <a:chOff x="4953000" y="2067265"/>
            <a:chExt cx="2641600" cy="2357110"/>
          </a:xfrm>
        </p:grpSpPr>
        <p:pic>
          <p:nvPicPr>
            <p:cNvPr id="1029" name="Picture 5" descr="Soubor:DalesicePowerStation.jpg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2067265"/>
              <a:ext cx="2641600" cy="1981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ovéPole 3"/>
            <p:cNvSpPr txBox="1"/>
            <p:nvPr/>
          </p:nvSpPr>
          <p:spPr>
            <a:xfrm>
              <a:off x="5029452" y="4055043"/>
              <a:ext cx="24886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/>
                <a:t>Vodní nádrž Dalešice</a:t>
              </a:r>
              <a:endParaRPr lang="cs-CZ" b="1" dirty="0"/>
            </a:p>
          </p:txBody>
        </p:sp>
      </p:grpSp>
      <p:sp>
        <p:nvSpPr>
          <p:cNvPr id="9" name="Obdélník 8"/>
          <p:cNvSpPr/>
          <p:nvPr/>
        </p:nvSpPr>
        <p:spPr>
          <a:xfrm>
            <a:off x="1120914" y="304800"/>
            <a:ext cx="141577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vodní</a:t>
            </a:r>
            <a:endParaRPr lang="cs-CZ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10" name="Šipka dolů 9"/>
          <p:cNvSpPr/>
          <p:nvPr/>
        </p:nvSpPr>
        <p:spPr>
          <a:xfrm>
            <a:off x="1603151" y="1151246"/>
            <a:ext cx="390861" cy="685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810000" y="3962400"/>
            <a:ext cx="511556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/>
              <a:t>tzv. </a:t>
            </a:r>
            <a:r>
              <a:rPr lang="cs-CZ" i="1" dirty="0">
                <a:solidFill>
                  <a:srgbClr val="FF0000"/>
                </a:solidFill>
              </a:rPr>
              <a:t>netepelná elektrárna</a:t>
            </a:r>
            <a:endParaRPr lang="cs-CZ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zdrojem energie je </a:t>
            </a:r>
            <a:r>
              <a:rPr lang="cs-CZ" dirty="0" smtClean="0">
                <a:solidFill>
                  <a:srgbClr val="FF0000"/>
                </a:solidFill>
              </a:rPr>
              <a:t>voda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odní elektrárny u nás: např. Dalešice, Orlík, </a:t>
            </a:r>
          </a:p>
          <a:p>
            <a:r>
              <a:rPr lang="cs-CZ" dirty="0"/>
              <a:t> </a:t>
            </a:r>
            <a:r>
              <a:rPr lang="cs-CZ" dirty="0" smtClean="0"/>
              <a:t>   Slapy, Lipno</a:t>
            </a:r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5438171" y="6438330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159398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Soubor:Fotovoltaická elektrárna Vepřek (02)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19400"/>
            <a:ext cx="4167412" cy="196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alternativní energie,budovy,domovy,domy,ekologie,energie,problémy životního prostředí,prostředí,solární energie,solární panely,technologie,výkon,zachování,zachování životního prostředí,zelené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5676" y="1371600"/>
            <a:ext cx="1650642" cy="1650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9" name="Picture 11" descr="alternativní energie,ekologie,energie,oříznuté fotky,oříznuté obrázky,PNG,problémy životního prostředí,prostředí,průhledné pozadí,solární,solární energie,solární panely,technologie,výkon,zachování životního prostředí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633917"/>
            <a:ext cx="14478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délník 7"/>
          <p:cNvSpPr/>
          <p:nvPr/>
        </p:nvSpPr>
        <p:spPr>
          <a:xfrm>
            <a:off x="795762" y="533400"/>
            <a:ext cx="318548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fotovoltaické</a:t>
            </a:r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-</a:t>
            </a:r>
          </a:p>
          <a:p>
            <a:pPr algn="ctr"/>
            <a:r>
              <a:rPr lang="cs-CZ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solární</a:t>
            </a:r>
            <a:endParaRPr lang="cs-CZ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9" name="Šipka dolů 8"/>
          <p:cNvSpPr/>
          <p:nvPr/>
        </p:nvSpPr>
        <p:spPr>
          <a:xfrm>
            <a:off x="2193074" y="1734355"/>
            <a:ext cx="390861" cy="685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060"/>
              </a:solidFill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757529" y="4788503"/>
            <a:ext cx="12619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el. Vepřek</a:t>
            </a:r>
            <a:endParaRPr lang="cs-CZ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781432" y="3748603"/>
            <a:ext cx="41921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/>
              <a:t>tzv. </a:t>
            </a:r>
            <a:r>
              <a:rPr lang="cs-CZ" i="1" dirty="0">
                <a:solidFill>
                  <a:srgbClr val="FF0000"/>
                </a:solidFill>
              </a:rPr>
              <a:t>netepelná elektrárna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zdroj energie ze </a:t>
            </a:r>
            <a:r>
              <a:rPr lang="cs-CZ" dirty="0" smtClean="0">
                <a:solidFill>
                  <a:srgbClr val="FF0000"/>
                </a:solidFill>
              </a:rPr>
              <a:t>slunečního záření</a:t>
            </a:r>
            <a:endParaRPr lang="cs-CZ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err="1"/>
              <a:t>f</a:t>
            </a:r>
            <a:r>
              <a:rPr lang="cs-CZ" dirty="0" err="1" smtClean="0"/>
              <a:t>otovoltaické</a:t>
            </a:r>
            <a:r>
              <a:rPr lang="cs-CZ" dirty="0" smtClean="0"/>
              <a:t> elektrárny u nás: např.</a:t>
            </a:r>
          </a:p>
          <a:p>
            <a:r>
              <a:rPr lang="cs-CZ" dirty="0"/>
              <a:t> </a:t>
            </a:r>
            <a:r>
              <a:rPr lang="cs-CZ" dirty="0" smtClean="0"/>
              <a:t>   Česká Skalice, Ralsko,…</a:t>
            </a:r>
            <a:endParaRPr lang="cs-CZ" dirty="0"/>
          </a:p>
        </p:txBody>
      </p:sp>
      <p:sp>
        <p:nvSpPr>
          <p:cNvPr id="10" name="TextovéPole 1"/>
          <p:cNvSpPr txBox="1">
            <a:spLocks noChangeArrowheads="1"/>
          </p:cNvSpPr>
          <p:nvPr/>
        </p:nvSpPr>
        <p:spPr bwMode="auto">
          <a:xfrm>
            <a:off x="5440742" y="6438330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2544454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8"/>
              </a:clrFrom>
              <a:clrTo>
                <a:srgbClr val="FFFF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8798" y="1885879"/>
            <a:ext cx="2084768" cy="2084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Soubor:Hostýn, vrchol 03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313" y="2160968"/>
            <a:ext cx="2514600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Obdélník 4"/>
          <p:cNvSpPr/>
          <p:nvPr/>
        </p:nvSpPr>
        <p:spPr>
          <a:xfrm>
            <a:off x="1043971" y="304800"/>
            <a:ext cx="1569660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větrná</a:t>
            </a:r>
            <a:endParaRPr lang="cs-CZ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1603151" y="1151246"/>
            <a:ext cx="390861" cy="685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06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4038600" y="4544271"/>
            <a:ext cx="42947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dirty="0"/>
              <a:t>tzv. </a:t>
            </a:r>
            <a:r>
              <a:rPr lang="cs-CZ" i="1" dirty="0">
                <a:solidFill>
                  <a:srgbClr val="FF0000"/>
                </a:solidFill>
              </a:rPr>
              <a:t>netepelná elektrárna</a:t>
            </a:r>
            <a:endParaRPr lang="cs-CZ" dirty="0"/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zdrojem energie je </a:t>
            </a:r>
            <a:r>
              <a:rPr lang="cs-CZ" dirty="0" smtClean="0">
                <a:solidFill>
                  <a:srgbClr val="FF0000"/>
                </a:solidFill>
              </a:rPr>
              <a:t>vítr</a:t>
            </a:r>
            <a:endParaRPr lang="cs-CZ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dirty="0"/>
              <a:t>v</a:t>
            </a:r>
            <a:r>
              <a:rPr lang="cs-CZ" dirty="0" smtClean="0"/>
              <a:t>ětrné elektrárny u nás: např. Hostýn</a:t>
            </a:r>
          </a:p>
        </p:txBody>
      </p:sp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5440742" y="6452092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015594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72" y="256802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Obláček 3"/>
          <p:cNvSpPr/>
          <p:nvPr/>
        </p:nvSpPr>
        <p:spPr>
          <a:xfrm rot="21180284" flipH="1">
            <a:off x="3276113" y="132253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17476" y="887538"/>
            <a:ext cx="20569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Honzíku, co teď?</a:t>
            </a:r>
          </a:p>
          <a:p>
            <a:endParaRPr lang="cs-CZ" b="1" dirty="0"/>
          </a:p>
        </p:txBody>
      </p:sp>
      <p:pic>
        <p:nvPicPr>
          <p:cNvPr id="6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72468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láček 6"/>
          <p:cNvSpPr/>
          <p:nvPr/>
        </p:nvSpPr>
        <p:spPr>
          <a:xfrm rot="705433">
            <a:off x="3259588" y="3128748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429000" y="3854806"/>
            <a:ext cx="32453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/>
              <a:t>T</a:t>
            </a:r>
            <a:r>
              <a:rPr lang="cs-CZ" b="1" dirty="0" smtClean="0"/>
              <a:t>eď si děti podle získaných </a:t>
            </a:r>
          </a:p>
          <a:p>
            <a:pPr algn="ctr"/>
            <a:r>
              <a:rPr lang="cs-CZ" b="1" dirty="0" smtClean="0"/>
              <a:t>informací udělají </a:t>
            </a:r>
          </a:p>
          <a:p>
            <a:pPr algn="ctr"/>
            <a:r>
              <a:rPr lang="cs-CZ" b="1" dirty="0" smtClean="0"/>
              <a:t>do sešitu tabulku.</a:t>
            </a:r>
            <a:endParaRPr lang="cs-CZ" b="1" dirty="0"/>
          </a:p>
        </p:txBody>
      </p:sp>
      <p:sp>
        <p:nvSpPr>
          <p:cNvPr id="9" name="TextovéPole 1"/>
          <p:cNvSpPr txBox="1">
            <a:spLocks noChangeArrowheads="1"/>
          </p:cNvSpPr>
          <p:nvPr/>
        </p:nvSpPr>
        <p:spPr bwMode="auto">
          <a:xfrm>
            <a:off x="5440742" y="6541896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018716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271999"/>
              </p:ext>
            </p:extLst>
          </p:nvPr>
        </p:nvGraphicFramePr>
        <p:xfrm>
          <a:off x="1219200" y="1219200"/>
          <a:ext cx="7010400" cy="1508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371600"/>
                <a:gridCol w="3124200"/>
                <a:gridCol w="1219200"/>
              </a:tblGrid>
              <a:tr h="377190">
                <a:tc>
                  <a:txBody>
                    <a:bodyPr/>
                    <a:lstStyle/>
                    <a:p>
                      <a:r>
                        <a:rPr lang="cs-CZ" dirty="0" smtClean="0"/>
                        <a:t>Skupenství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Vznik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cs-CZ" dirty="0" smtClean="0"/>
                        <a:t>Pevné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Uhlí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Přeměna pravěkých</a:t>
                      </a:r>
                      <a:r>
                        <a:rPr lang="cs-CZ" baseline="0" dirty="0" smtClean="0"/>
                        <a:t> rostlin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cs-CZ" dirty="0" smtClean="0"/>
                        <a:t>Kapalné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Ropa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mtClean="0"/>
                        <a:t>Rozklad</a:t>
                      </a:r>
                      <a:r>
                        <a:rPr lang="cs-CZ" baseline="0" smtClean="0"/>
                        <a:t>  </a:t>
                      </a:r>
                      <a:r>
                        <a:rPr lang="cs-CZ" baseline="0" dirty="0" smtClean="0"/>
                        <a:t>pravěkých živočichů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Ropovody</a:t>
                      </a:r>
                      <a:endParaRPr lang="cs-CZ" dirty="0"/>
                    </a:p>
                  </a:txBody>
                  <a:tcPr/>
                </a:tc>
              </a:tr>
              <a:tr h="377190">
                <a:tc>
                  <a:txBody>
                    <a:bodyPr/>
                    <a:lstStyle/>
                    <a:p>
                      <a:r>
                        <a:rPr lang="cs-CZ" dirty="0" smtClean="0"/>
                        <a:t>Plynné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Zemní</a:t>
                      </a:r>
                      <a:r>
                        <a:rPr lang="cs-CZ" baseline="0" dirty="0" smtClean="0"/>
                        <a:t> plyny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Plynovody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5931431"/>
              </p:ext>
            </p:extLst>
          </p:nvPr>
        </p:nvGraphicFramePr>
        <p:xfrm>
          <a:off x="1194784" y="4114800"/>
          <a:ext cx="4552950" cy="2194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43150"/>
                <a:gridCol w="2209800"/>
              </a:tblGrid>
              <a:tr h="365760">
                <a:tc>
                  <a:txBody>
                    <a:bodyPr/>
                    <a:lstStyle/>
                    <a:p>
                      <a:r>
                        <a:rPr lang="cs-CZ" dirty="0" smtClean="0"/>
                        <a:t>Druh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Zdroj energie</a:t>
                      </a:r>
                      <a:endParaRPr lang="cs-CZ" dirty="0"/>
                    </a:p>
                  </a:txBody>
                  <a:tcPr/>
                </a:tc>
              </a:tr>
              <a:tr h="352662">
                <a:tc>
                  <a:txBody>
                    <a:bodyPr/>
                    <a:lstStyle/>
                    <a:p>
                      <a:r>
                        <a:rPr lang="cs-CZ" dirty="0" smtClean="0"/>
                        <a:t>Tepelná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Uhlí</a:t>
                      </a:r>
                      <a:endParaRPr lang="cs-CZ" dirty="0"/>
                    </a:p>
                  </a:txBody>
                  <a:tcPr/>
                </a:tc>
              </a:tr>
              <a:tr h="352662">
                <a:tc>
                  <a:txBody>
                    <a:bodyPr/>
                    <a:lstStyle/>
                    <a:p>
                      <a:r>
                        <a:rPr lang="cs-CZ" dirty="0" smtClean="0"/>
                        <a:t>Jaderná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uran</a:t>
                      </a:r>
                      <a:endParaRPr lang="cs-CZ" dirty="0"/>
                    </a:p>
                  </a:txBody>
                  <a:tcPr/>
                </a:tc>
              </a:tr>
              <a:tr h="352662">
                <a:tc>
                  <a:txBody>
                    <a:bodyPr/>
                    <a:lstStyle/>
                    <a:p>
                      <a:r>
                        <a:rPr lang="cs-CZ" b="0" dirty="0" smtClean="0"/>
                        <a:t>Vodní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Voda</a:t>
                      </a:r>
                      <a:endParaRPr lang="cs-CZ" b="0" dirty="0"/>
                    </a:p>
                  </a:txBody>
                  <a:tcPr/>
                </a:tc>
              </a:tr>
              <a:tr h="352662">
                <a:tc>
                  <a:txBody>
                    <a:bodyPr/>
                    <a:lstStyle/>
                    <a:p>
                      <a:r>
                        <a:rPr lang="cs-CZ" b="0" dirty="0" err="1" smtClean="0"/>
                        <a:t>Fotovoltaické</a:t>
                      </a:r>
                      <a:r>
                        <a:rPr lang="cs-CZ" b="0" baseline="0" dirty="0" smtClean="0"/>
                        <a:t> - solární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Sluneční záření</a:t>
                      </a:r>
                      <a:endParaRPr lang="cs-CZ" b="0" dirty="0"/>
                    </a:p>
                  </a:txBody>
                  <a:tcPr/>
                </a:tc>
              </a:tr>
              <a:tr h="352662">
                <a:tc>
                  <a:txBody>
                    <a:bodyPr/>
                    <a:lstStyle/>
                    <a:p>
                      <a:r>
                        <a:rPr lang="cs-CZ" b="0" dirty="0" smtClean="0"/>
                        <a:t>Větrná</a:t>
                      </a:r>
                      <a:endParaRPr lang="cs-CZ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b="0" dirty="0" smtClean="0"/>
                        <a:t>Vítr</a:t>
                      </a:r>
                      <a:endParaRPr lang="cs-CZ" b="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ovéPole 4"/>
          <p:cNvSpPr txBox="1"/>
          <p:nvPr/>
        </p:nvSpPr>
        <p:spPr>
          <a:xfrm>
            <a:off x="1129047" y="609600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Přírodní nerostná paliva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1130120" y="3502061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Elektrárny</a:t>
            </a:r>
            <a:endParaRPr lang="cs-CZ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ravá složená závorka 6"/>
          <p:cNvSpPr/>
          <p:nvPr/>
        </p:nvSpPr>
        <p:spPr>
          <a:xfrm>
            <a:off x="5771077" y="5257799"/>
            <a:ext cx="342900" cy="1066800"/>
          </a:xfrm>
          <a:prstGeom prst="rightBrac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6152345" y="5573246"/>
            <a:ext cx="3810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Netepelné elektrárny</a:t>
            </a:r>
            <a:endParaRPr lang="cs-C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25431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1185041" y="454967"/>
            <a:ext cx="12827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800" b="1" dirty="0" smtClean="0"/>
              <a:t>Zdroje</a:t>
            </a:r>
            <a:endParaRPr lang="cs-CZ" sz="2800" b="1" dirty="0"/>
          </a:p>
        </p:txBody>
      </p:sp>
      <p:sp>
        <p:nvSpPr>
          <p:cNvPr id="4" name="Obdélník 3"/>
          <p:cNvSpPr/>
          <p:nvPr/>
        </p:nvSpPr>
        <p:spPr>
          <a:xfrm>
            <a:off x="304800" y="1069270"/>
            <a:ext cx="8229600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Anime</a:t>
            </a:r>
            <a:r>
              <a:rPr lang="cs-CZ" sz="1400" dirty="0"/>
              <a:t> Boy </a:t>
            </a:r>
            <a:r>
              <a:rPr lang="cs-CZ" sz="1400" dirty="0" err="1"/>
              <a:t>clip</a:t>
            </a:r>
            <a:r>
              <a:rPr lang="cs-CZ" sz="1400" dirty="0"/>
              <a:t> art. </a:t>
            </a:r>
            <a:r>
              <a:rPr lang="cs-CZ" sz="1400" i="1" dirty="0"/>
              <a:t>Www.Clker.com</a:t>
            </a:r>
            <a:r>
              <a:rPr lang="cs-CZ" sz="1400" dirty="0"/>
              <a:t> [online]. 2007 [cit. 2013-01-20]. Dostupné z: http://www.clker.com/clipart-15359.html</a:t>
            </a:r>
          </a:p>
        </p:txBody>
      </p:sp>
      <p:sp>
        <p:nvSpPr>
          <p:cNvPr id="5" name="Obdélník 4"/>
          <p:cNvSpPr/>
          <p:nvPr/>
        </p:nvSpPr>
        <p:spPr>
          <a:xfrm>
            <a:off x="304800" y="1576052"/>
            <a:ext cx="3757247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>
                <a:latin typeface="Times New Roman" pitchFamily="18" charset="0"/>
                <a:cs typeface="Times New Roman" pitchFamily="18" charset="0"/>
              </a:rPr>
              <a:t>http://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www.clker.com/clipart-15409.html26</a:t>
            </a:r>
          </a:p>
        </p:txBody>
      </p:sp>
      <p:sp>
        <p:nvSpPr>
          <p:cNvPr id="6" name="Obdélník 5"/>
          <p:cNvSpPr/>
          <p:nvPr/>
        </p:nvSpPr>
        <p:spPr>
          <a:xfrm>
            <a:off x="304800" y="1954252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Soubor:Meyers</a:t>
            </a:r>
            <a:r>
              <a:rPr lang="cs-CZ" sz="1400" dirty="0"/>
              <a:t> b15 s0272b.jpg.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2013-02-03]. Dostupné z: http://cs.wikipedia.org/wiki/Soubor:Meyers_b15_s0272b.jpg</a:t>
            </a:r>
          </a:p>
        </p:txBody>
      </p:sp>
      <p:sp>
        <p:nvSpPr>
          <p:cNvPr id="7" name="Obdélník 6"/>
          <p:cNvSpPr/>
          <p:nvPr/>
        </p:nvSpPr>
        <p:spPr>
          <a:xfrm>
            <a:off x="304800" y="2692916"/>
            <a:ext cx="85801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Soubor:Mineral</a:t>
            </a:r>
            <a:r>
              <a:rPr lang="cs-CZ" sz="1400" dirty="0"/>
              <a:t> </a:t>
            </a:r>
            <a:r>
              <a:rPr lang="cs-CZ" sz="1400" dirty="0" err="1"/>
              <a:t>Antracita</a:t>
            </a:r>
            <a:r>
              <a:rPr lang="cs-CZ" sz="1400" dirty="0"/>
              <a:t> GDFL001.JPG.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2013-02-03]. Dostupné z: http://cs.wikipedia.org/wiki/Soubor:Mineral_Antracita_GDFL001.JPG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04800" y="3431580"/>
            <a:ext cx="8534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/>
              <a:t>Soubor:ZM-Nkana-headgear-Kitwe.jpg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2013-02-03]. Dostupné z: http://cs.wikipedia.org/wiki/Soubor:ZM-Nkana-headgear-Kitwe.jpg</a:t>
            </a:r>
          </a:p>
        </p:txBody>
      </p:sp>
      <p:sp>
        <p:nvSpPr>
          <p:cNvPr id="9" name="TextovéPole 5"/>
          <p:cNvSpPr txBox="1"/>
          <p:nvPr/>
        </p:nvSpPr>
        <p:spPr>
          <a:xfrm>
            <a:off x="289033" y="4155092"/>
            <a:ext cx="26195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cs-CZ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cs-CZ" sz="1400" dirty="0" err="1" smtClean="0"/>
              <a:t>Klipart:office.microsoft.com</a:t>
            </a:r>
            <a:endParaRPr lang="cs-CZ" sz="1400" dirty="0"/>
          </a:p>
        </p:txBody>
      </p:sp>
      <p:sp>
        <p:nvSpPr>
          <p:cNvPr id="10" name="Obdélník 9"/>
          <p:cNvSpPr/>
          <p:nvPr/>
        </p:nvSpPr>
        <p:spPr>
          <a:xfrm>
            <a:off x="289033" y="4462869"/>
            <a:ext cx="8245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cs-CZ" sz="1400" dirty="0" err="1">
                <a:latin typeface="Arial" pitchFamily="34" charset="0"/>
                <a:cs typeface="Arial" pitchFamily="34" charset="0"/>
              </a:rPr>
              <a:t>Soubor:Coal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plant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Datteln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1.j. In: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Wikipedia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: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the</a:t>
            </a:r>
            <a:r>
              <a:rPr lang="cs-CZ" sz="1400" i="1" dirty="0">
                <a:latin typeface="Arial" pitchFamily="34" charset="0"/>
                <a:cs typeface="Arial" pitchFamily="34" charset="0"/>
              </a:rPr>
              <a:t> free </a:t>
            </a:r>
            <a:r>
              <a:rPr lang="cs-CZ" sz="1400" i="1" dirty="0" err="1">
                <a:latin typeface="Arial" pitchFamily="34" charset="0"/>
                <a:cs typeface="Arial" pitchFamily="34" charset="0"/>
              </a:rPr>
              <a:t>encyclopedia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[online]. San Francisco (CA):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Wikimedia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Foundation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 2001- [cit. 2013-08-03]. Dostupné z: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Soubor:Coal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power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plant </a:t>
            </a:r>
            <a:r>
              <a:rPr lang="cs-CZ" sz="1400" dirty="0" err="1">
                <a:latin typeface="Arial" pitchFamily="34" charset="0"/>
                <a:cs typeface="Arial" pitchFamily="34" charset="0"/>
              </a:rPr>
              <a:t>Datteln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 1.jpg </a:t>
            </a:r>
          </a:p>
        </p:txBody>
      </p:sp>
      <p:sp>
        <p:nvSpPr>
          <p:cNvPr id="11" name="Obdélník 10"/>
          <p:cNvSpPr/>
          <p:nvPr/>
        </p:nvSpPr>
        <p:spPr>
          <a:xfrm>
            <a:off x="289032" y="5201533"/>
            <a:ext cx="824536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Soubor:Elektrarna</a:t>
            </a:r>
            <a:r>
              <a:rPr lang="cs-CZ" sz="1400" dirty="0"/>
              <a:t> </a:t>
            </a:r>
            <a:r>
              <a:rPr lang="cs-CZ" sz="1400" dirty="0" err="1"/>
              <a:t>Prunerov</a:t>
            </a:r>
            <a:r>
              <a:rPr lang="cs-CZ" sz="1400" dirty="0"/>
              <a:t> II 20070926.jpg.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Soubor:Elektrarna</a:t>
            </a:r>
            <a:r>
              <a:rPr lang="cs-CZ" sz="1400" dirty="0"/>
              <a:t> </a:t>
            </a:r>
            <a:r>
              <a:rPr lang="cs-CZ" sz="1400" dirty="0" err="1"/>
              <a:t>Prunerov</a:t>
            </a:r>
            <a:r>
              <a:rPr lang="cs-CZ" sz="1400" dirty="0"/>
              <a:t> II 20070926.jpg </a:t>
            </a:r>
          </a:p>
        </p:txBody>
      </p:sp>
    </p:spTree>
    <p:extLst>
      <p:ext uri="{BB962C8B-B14F-4D97-AF65-F5344CB8AC3E}">
        <p14:creationId xmlns:p14="http://schemas.microsoft.com/office/powerpoint/2010/main" val="3562010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81000" y="838200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Soubor:Opatovice</a:t>
            </a:r>
            <a:r>
              <a:rPr lang="cs-CZ" sz="1400" dirty="0"/>
              <a:t> </a:t>
            </a:r>
            <a:r>
              <a:rPr lang="cs-CZ" sz="1400" dirty="0" err="1"/>
              <a:t>power</a:t>
            </a:r>
            <a:r>
              <a:rPr lang="cs-CZ" sz="1400" dirty="0"/>
              <a:t> plant </a:t>
            </a:r>
            <a:r>
              <a:rPr lang="cs-CZ" sz="1400" dirty="0" err="1"/>
              <a:t>from</a:t>
            </a:r>
            <a:r>
              <a:rPr lang="cs-CZ" sz="1400" dirty="0"/>
              <a:t> air K2 -2.jpg.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Soubor:Opatovice</a:t>
            </a:r>
            <a:r>
              <a:rPr lang="cs-CZ" sz="1400" dirty="0"/>
              <a:t> </a:t>
            </a:r>
            <a:r>
              <a:rPr lang="cs-CZ" sz="1400" dirty="0" err="1"/>
              <a:t>power</a:t>
            </a:r>
            <a:r>
              <a:rPr lang="cs-CZ" sz="1400" dirty="0"/>
              <a:t> plant </a:t>
            </a:r>
            <a:r>
              <a:rPr lang="cs-CZ" sz="1400" dirty="0" err="1"/>
              <a:t>from</a:t>
            </a:r>
            <a:r>
              <a:rPr lang="cs-CZ" sz="1400" dirty="0"/>
              <a:t> air K2 -2.jpg</a:t>
            </a:r>
          </a:p>
        </p:txBody>
      </p:sp>
      <p:sp>
        <p:nvSpPr>
          <p:cNvPr id="3" name="Obdélník 2"/>
          <p:cNvSpPr/>
          <p:nvPr/>
        </p:nvSpPr>
        <p:spPr>
          <a:xfrm>
            <a:off x="381000" y="1576864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Soubor:JETE-chladici</a:t>
            </a:r>
            <a:r>
              <a:rPr lang="cs-CZ" sz="1400" dirty="0"/>
              <a:t> veze.jpg.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Soubor:JETE-chladici</a:t>
            </a:r>
            <a:r>
              <a:rPr lang="cs-CZ" sz="1400" dirty="0"/>
              <a:t> veze.jpg</a:t>
            </a:r>
          </a:p>
        </p:txBody>
      </p:sp>
      <p:sp>
        <p:nvSpPr>
          <p:cNvPr id="5" name="Obdélník 4"/>
          <p:cNvSpPr/>
          <p:nvPr/>
        </p:nvSpPr>
        <p:spPr>
          <a:xfrm>
            <a:off x="381000" y="2100084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Soubor:Nuclear.power.plant.Dukovany.jpg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Soubor:Nuclear.power.plant.Dukovany.jpg</a:t>
            </a:r>
            <a:r>
              <a:rPr lang="cs-CZ" sz="1400" dirty="0"/>
              <a:t> </a:t>
            </a:r>
          </a:p>
        </p:txBody>
      </p:sp>
      <p:sp>
        <p:nvSpPr>
          <p:cNvPr id="6" name="Obdélník 5"/>
          <p:cNvSpPr/>
          <p:nvPr/>
        </p:nvSpPr>
        <p:spPr>
          <a:xfrm>
            <a:off x="381000" y="2870570"/>
            <a:ext cx="8153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Soubor:Dukovany.JPG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Soubor:Dukovany.JPG</a:t>
            </a:r>
            <a:endParaRPr lang="cs-CZ" sz="1400" dirty="0"/>
          </a:p>
        </p:txBody>
      </p:sp>
      <p:pic>
        <p:nvPicPr>
          <p:cNvPr id="7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délník 3"/>
          <p:cNvSpPr/>
          <p:nvPr/>
        </p:nvSpPr>
        <p:spPr>
          <a:xfrm>
            <a:off x="381000" y="3393790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Soubor:Orlik-prehradni</a:t>
            </a:r>
            <a:r>
              <a:rPr lang="cs-CZ" sz="1400" dirty="0"/>
              <a:t> hraz.jpg.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Soubor:Orlik-prehradni</a:t>
            </a:r>
            <a:r>
              <a:rPr lang="cs-CZ" sz="1400" dirty="0"/>
              <a:t> hraz.jpg</a:t>
            </a:r>
          </a:p>
        </p:txBody>
      </p:sp>
      <p:sp>
        <p:nvSpPr>
          <p:cNvPr id="8" name="Obdélník 7"/>
          <p:cNvSpPr/>
          <p:nvPr/>
        </p:nvSpPr>
        <p:spPr>
          <a:xfrm>
            <a:off x="381000" y="4128763"/>
            <a:ext cx="80772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Soubor:DalesicePowerStation.jpg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Soubor:DalesicePowerStation.jpg</a:t>
            </a:r>
            <a:endParaRPr lang="cs-CZ" sz="1400" dirty="0"/>
          </a:p>
        </p:txBody>
      </p:sp>
      <p:sp>
        <p:nvSpPr>
          <p:cNvPr id="9" name="Obdélník 8"/>
          <p:cNvSpPr/>
          <p:nvPr/>
        </p:nvSpPr>
        <p:spPr>
          <a:xfrm>
            <a:off x="381000" y="4867427"/>
            <a:ext cx="81534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Soubor:Fotovoltaická</a:t>
            </a:r>
            <a:r>
              <a:rPr lang="cs-CZ" sz="1400" dirty="0"/>
              <a:t> elektrárna Vepřek (02).</a:t>
            </a:r>
            <a:r>
              <a:rPr lang="cs-CZ" sz="1400" dirty="0" err="1"/>
              <a:t>jpg</a:t>
            </a:r>
            <a:r>
              <a:rPr lang="cs-CZ" sz="1400" dirty="0"/>
              <a:t>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Soubor:Fotovoltaická</a:t>
            </a:r>
            <a:r>
              <a:rPr lang="cs-CZ" sz="1400" dirty="0"/>
              <a:t> elektrárna Vepřek (02).jpg </a:t>
            </a:r>
          </a:p>
        </p:txBody>
      </p:sp>
    </p:spTree>
    <p:extLst>
      <p:ext uri="{BB962C8B-B14F-4D97-AF65-F5344CB8AC3E}">
        <p14:creationId xmlns:p14="http://schemas.microsoft.com/office/powerpoint/2010/main" val="2360089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28600" y="533400"/>
            <a:ext cx="8610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cs-CZ" sz="1400" dirty="0" err="1"/>
              <a:t>Soubor:Hostýn</a:t>
            </a:r>
            <a:r>
              <a:rPr lang="cs-CZ" sz="1400" dirty="0"/>
              <a:t>, vrchol 03.jpg. In: </a:t>
            </a:r>
            <a:r>
              <a:rPr lang="cs-CZ" sz="1400" i="1" dirty="0" err="1"/>
              <a:t>Wikipedia</a:t>
            </a:r>
            <a:r>
              <a:rPr lang="cs-CZ" sz="1400" i="1" dirty="0"/>
              <a:t>: </a:t>
            </a:r>
            <a:r>
              <a:rPr lang="cs-CZ" sz="1400" i="1" dirty="0" err="1"/>
              <a:t>the</a:t>
            </a:r>
            <a:r>
              <a:rPr lang="cs-CZ" sz="1400" i="1" dirty="0"/>
              <a:t> free </a:t>
            </a:r>
            <a:r>
              <a:rPr lang="cs-CZ" sz="1400" i="1" dirty="0" err="1"/>
              <a:t>encyclopedia</a:t>
            </a:r>
            <a:r>
              <a:rPr lang="cs-CZ" sz="1400" dirty="0"/>
              <a:t> [online]. San Francisco (CA): </a:t>
            </a:r>
            <a:r>
              <a:rPr lang="cs-CZ" sz="1400" dirty="0" err="1"/>
              <a:t>Wikimedia</a:t>
            </a:r>
            <a:r>
              <a:rPr lang="cs-CZ" sz="1400" dirty="0"/>
              <a:t> </a:t>
            </a:r>
            <a:r>
              <a:rPr lang="cs-CZ" sz="1400" dirty="0" err="1"/>
              <a:t>Foundation</a:t>
            </a:r>
            <a:r>
              <a:rPr lang="cs-CZ" sz="1400" dirty="0"/>
              <a:t>, 2001- [cit. 2013-08-03]. Dostupné z: </a:t>
            </a:r>
            <a:r>
              <a:rPr lang="cs-CZ" sz="1400" dirty="0" err="1"/>
              <a:t>Soubor:Hostýn</a:t>
            </a:r>
            <a:r>
              <a:rPr lang="cs-CZ" sz="1400" dirty="0"/>
              <a:t>, vrchol 03.jpg </a:t>
            </a:r>
          </a:p>
        </p:txBody>
      </p:sp>
    </p:spTree>
    <p:extLst>
      <p:ext uri="{BB962C8B-B14F-4D97-AF65-F5344CB8AC3E}">
        <p14:creationId xmlns:p14="http://schemas.microsoft.com/office/powerpoint/2010/main" val="3940191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sz="4800" b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Anotace:</a:t>
            </a:r>
          </a:p>
        </p:txBody>
      </p:sp>
      <p:pic>
        <p:nvPicPr>
          <p:cNvPr id="4099" name="Picture 3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endParaRPr lang="cs-CZ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36933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2031325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738000" rIns="738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 typeface="Wingdings" pitchFamily="2" charset="2"/>
              <a:buChar char="q"/>
              <a:defRPr/>
            </a:pPr>
            <a:r>
              <a:rPr lang="cs-CZ" dirty="0" smtClean="0"/>
              <a:t> Digitální učební materiál je určen pro upevňování a rozšiřování     </a:t>
            </a:r>
          </a:p>
          <a:p>
            <a:pPr eaLnBrk="1" hangingPunct="1">
              <a:defRPr/>
            </a:pPr>
            <a:r>
              <a:rPr lang="cs-CZ" dirty="0" smtClean="0"/>
              <a:t>    daného učiva.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r>
              <a:rPr lang="cs-CZ" dirty="0" smtClean="0"/>
              <a:t>Je určen pro </a:t>
            </a:r>
            <a:r>
              <a:rPr lang="cs-CZ" smtClean="0"/>
              <a:t>předmět  </a:t>
            </a:r>
            <a:r>
              <a:rPr lang="cs-CZ" smtClean="0"/>
              <a:t>přírodověda </a:t>
            </a:r>
            <a:r>
              <a:rPr lang="cs-CZ" dirty="0" smtClean="0"/>
              <a:t>4. ročník.</a:t>
            </a:r>
          </a:p>
          <a:p>
            <a:pPr marL="285750" indent="-285750" eaLnBrk="1" hangingPunct="1">
              <a:buFont typeface="Wingdings" pitchFamily="2" charset="2"/>
              <a:buChar char="q"/>
            </a:pPr>
            <a:r>
              <a:rPr lang="cs-CZ" dirty="0" smtClean="0"/>
              <a:t>Tento materiál vznikl ze zápisů autora jako doplňující materiál </a:t>
            </a:r>
          </a:p>
          <a:p>
            <a:pPr eaLnBrk="1" hangingPunct="1"/>
            <a:r>
              <a:rPr lang="cs-CZ" dirty="0" smtClean="0"/>
              <a:t>     k </a:t>
            </a:r>
            <a:r>
              <a:rPr lang="cs-CZ" dirty="0" err="1" smtClean="0"/>
              <a:t>učebnici:</a:t>
            </a:r>
            <a:r>
              <a:rPr lang="cs-CZ" dirty="0" err="1" smtClean="0">
                <a:solidFill>
                  <a:srgbClr val="171A1B"/>
                </a:solidFill>
              </a:rPr>
              <a:t>Mgr</a:t>
            </a:r>
            <a:r>
              <a:rPr lang="cs-CZ" dirty="0">
                <a:solidFill>
                  <a:srgbClr val="171A1B"/>
                </a:solidFill>
              </a:rPr>
              <a:t>. Věra Štiková, </a:t>
            </a:r>
            <a:r>
              <a:rPr lang="cs-CZ" i="1" dirty="0">
                <a:solidFill>
                  <a:srgbClr val="171A1B"/>
                </a:solidFill>
              </a:rPr>
              <a:t>Přírodověda 4</a:t>
            </a:r>
            <a:r>
              <a:rPr lang="cs-CZ" dirty="0">
                <a:solidFill>
                  <a:srgbClr val="171A1B"/>
                </a:solidFill>
              </a:rPr>
              <a:t>. Brno: NOVÁ ŠKOLA, s.r.o., </a:t>
            </a:r>
          </a:p>
          <a:p>
            <a:pPr eaLnBrk="1" hangingPunct="1"/>
            <a:r>
              <a:rPr lang="cs-CZ" dirty="0">
                <a:solidFill>
                  <a:srgbClr val="171A1B"/>
                </a:solidFill>
              </a:rPr>
              <a:t>    2003. ISBN 80-7289-052-2.</a:t>
            </a:r>
          </a:p>
          <a:p>
            <a:pPr marL="285750" indent="-285750" eaLnBrk="1" hangingPunct="1">
              <a:buFont typeface="Wingdings" pitchFamily="2" charset="2"/>
              <a:buChar char="q"/>
              <a:defRPr/>
            </a:pPr>
            <a:endParaRPr lang="cs-CZ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9572" y="256802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bláček 2"/>
          <p:cNvSpPr/>
          <p:nvPr/>
        </p:nvSpPr>
        <p:spPr>
          <a:xfrm rot="163871">
            <a:off x="214642" y="1124677"/>
            <a:ext cx="3136084" cy="2105521"/>
          </a:xfrm>
          <a:prstGeom prst="cloudCallout">
            <a:avLst>
              <a:gd name="adj1" fmla="val 24680"/>
              <a:gd name="adj2" fmla="val 58186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cs-CZ" sz="1400" b="1" dirty="0"/>
              <a:t>Našla jsem kámen, </a:t>
            </a:r>
          </a:p>
          <a:p>
            <a:pPr algn="ctr"/>
            <a:r>
              <a:rPr lang="cs-CZ" sz="1400" b="1" dirty="0"/>
              <a:t>kde je otisknuta nějaká </a:t>
            </a:r>
          </a:p>
          <a:p>
            <a:pPr algn="ctr"/>
            <a:r>
              <a:rPr lang="cs-CZ" sz="1400" b="1" dirty="0"/>
              <a:t>ulita. Co to znamená?</a:t>
            </a:r>
          </a:p>
          <a:p>
            <a:pPr algn="ctr">
              <a:defRPr/>
            </a:pPr>
            <a:r>
              <a:rPr lang="cs-CZ" sz="1400" dirty="0" smtClean="0">
                <a:latin typeface="Arial" pitchFamily="34" charset="0"/>
                <a:cs typeface="Arial" pitchFamily="34" charset="0"/>
              </a:rPr>
              <a:t>Ahoj</a:t>
            </a:r>
            <a:r>
              <a:rPr lang="cs-CZ" sz="1400" dirty="0">
                <a:latin typeface="Arial" pitchFamily="34" charset="0"/>
                <a:cs typeface="Arial" pitchFamily="34" charset="0"/>
              </a:rPr>
              <a:t>,</a:t>
            </a:r>
          </a:p>
        </p:txBody>
      </p:sp>
      <p:pic>
        <p:nvPicPr>
          <p:cNvPr id="4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2788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705433">
            <a:off x="3259588" y="2884160"/>
            <a:ext cx="3276600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3683453" y="3727806"/>
            <a:ext cx="24288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Ale povíme si o tom </a:t>
            </a:r>
          </a:p>
          <a:p>
            <a:pPr algn="ctr"/>
            <a:r>
              <a:rPr lang="cs-CZ" b="1" dirty="0" smtClean="0"/>
              <a:t>něco víc. </a:t>
            </a:r>
            <a:endParaRPr lang="cs-CZ" b="1" dirty="0"/>
          </a:p>
        </p:txBody>
      </p:sp>
      <p:sp>
        <p:nvSpPr>
          <p:cNvPr id="7" name="Obláček 6"/>
          <p:cNvSpPr/>
          <p:nvPr/>
        </p:nvSpPr>
        <p:spPr>
          <a:xfrm rot="21180284" flipH="1">
            <a:off x="3276113" y="132253"/>
            <a:ext cx="2939700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570000" y="801401"/>
            <a:ext cx="2351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Honzíku, a co uhlí? </a:t>
            </a:r>
          </a:p>
          <a:p>
            <a:r>
              <a:rPr lang="cs-CZ" b="1" dirty="0" smtClean="0"/>
              <a:t>To je také kámen?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260472" y="1428793"/>
            <a:ext cx="304442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Ano, ten patří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do přírodních nerostných </a:t>
            </a:r>
          </a:p>
          <a:p>
            <a:pPr algn="ctr"/>
            <a:r>
              <a:rPr lang="cs-CZ" b="1" dirty="0" smtClean="0">
                <a:solidFill>
                  <a:srgbClr val="FF0000"/>
                </a:solidFill>
              </a:rPr>
              <a:t>paliv</a:t>
            </a:r>
            <a:r>
              <a:rPr lang="cs-CZ" b="1" dirty="0" smtClean="0"/>
              <a:t>, tedy </a:t>
            </a:r>
          </a:p>
          <a:p>
            <a:pPr algn="ctr"/>
            <a:r>
              <a:rPr lang="cs-CZ" b="1" dirty="0" smtClean="0">
                <a:solidFill>
                  <a:srgbClr val="00B050"/>
                </a:solidFill>
              </a:rPr>
              <a:t>do energetických zdrojů</a:t>
            </a:r>
            <a:r>
              <a:rPr lang="cs-CZ" b="1" dirty="0" smtClean="0"/>
              <a:t>.</a:t>
            </a:r>
            <a:endParaRPr lang="cs-CZ" b="1" dirty="0"/>
          </a:p>
        </p:txBody>
      </p:sp>
      <p:pic>
        <p:nvPicPr>
          <p:cNvPr id="10" name="Picture 4" descr="OPVK_hor_zakladni_logolink_RGB_cz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ovéPole 1"/>
          <p:cNvSpPr txBox="1">
            <a:spLocks noChangeArrowheads="1"/>
          </p:cNvSpPr>
          <p:nvPr/>
        </p:nvSpPr>
        <p:spPr bwMode="auto">
          <a:xfrm>
            <a:off x="5440742" y="6298203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812" y="256801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4449" y="1285862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bláček 4"/>
          <p:cNvSpPr/>
          <p:nvPr/>
        </p:nvSpPr>
        <p:spPr>
          <a:xfrm rot="21180284" flipH="1">
            <a:off x="270491" y="173589"/>
            <a:ext cx="3238068" cy="2333625"/>
          </a:xfrm>
          <a:prstGeom prst="cloudCallout">
            <a:avLst>
              <a:gd name="adj1" fmla="val -53100"/>
              <a:gd name="adj2" fmla="val 763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78825" y="567732"/>
            <a:ext cx="32111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/>
              <a:t>Přírodní nerostná paliva </a:t>
            </a:r>
          </a:p>
          <a:p>
            <a:pPr algn="ctr"/>
            <a:r>
              <a:rPr lang="cs-CZ" b="1" dirty="0" smtClean="0"/>
              <a:t>jsou </a:t>
            </a:r>
            <a:r>
              <a:rPr lang="cs-CZ" b="1" dirty="0" smtClean="0">
                <a:solidFill>
                  <a:srgbClr val="FF0000"/>
                </a:solidFill>
              </a:rPr>
              <a:t>ve třech skupenstvích.</a:t>
            </a:r>
            <a:endParaRPr lang="cs-CZ" b="1" dirty="0"/>
          </a:p>
        </p:txBody>
      </p:sp>
      <p:sp>
        <p:nvSpPr>
          <p:cNvPr id="7" name="Obláček 6"/>
          <p:cNvSpPr/>
          <p:nvPr/>
        </p:nvSpPr>
        <p:spPr>
          <a:xfrm rot="791222" flipV="1">
            <a:off x="285121" y="2826280"/>
            <a:ext cx="2879395" cy="1978992"/>
          </a:xfrm>
          <a:prstGeom prst="cloudCallout">
            <a:avLst>
              <a:gd name="adj1" fmla="val 82259"/>
              <a:gd name="adj2" fmla="val 44042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533400" y="3353604"/>
            <a:ext cx="21210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skupenství </a:t>
            </a:r>
            <a:r>
              <a:rPr lang="cs-CZ" b="1" dirty="0" smtClean="0">
                <a:solidFill>
                  <a:schemeClr val="accent2">
                    <a:lumMod val="75000"/>
                  </a:schemeClr>
                </a:solidFill>
              </a:rPr>
              <a:t>pevné</a:t>
            </a:r>
            <a:endParaRPr lang="cs-CZ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1404858" y="3815776"/>
            <a:ext cx="639919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uhlí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0" name="Obláček 9"/>
          <p:cNvSpPr/>
          <p:nvPr/>
        </p:nvSpPr>
        <p:spPr>
          <a:xfrm rot="19895843" flipV="1">
            <a:off x="5952953" y="2568207"/>
            <a:ext cx="2829663" cy="1985954"/>
          </a:xfrm>
          <a:prstGeom prst="cloudCallout">
            <a:avLst>
              <a:gd name="adj1" fmla="val -50888"/>
              <a:gd name="adj2" fmla="val 49414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393762" y="1340401"/>
            <a:ext cx="299152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pevné, kapalné, plynné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2" name="Obláček 11"/>
          <p:cNvSpPr/>
          <p:nvPr/>
        </p:nvSpPr>
        <p:spPr>
          <a:xfrm rot="21151337" flipV="1">
            <a:off x="3398976" y="3923784"/>
            <a:ext cx="2829663" cy="1985954"/>
          </a:xfrm>
          <a:prstGeom prst="cloudCallout">
            <a:avLst>
              <a:gd name="adj1" fmla="val 18666"/>
              <a:gd name="adj2" fmla="val 6736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620222" y="4404510"/>
            <a:ext cx="23134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skupenství </a:t>
            </a:r>
            <a:r>
              <a:rPr lang="cs-CZ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kapalné</a:t>
            </a:r>
            <a:endParaRPr lang="cs-CZ" b="1" dirty="0"/>
          </a:p>
        </p:txBody>
      </p:sp>
      <p:sp>
        <p:nvSpPr>
          <p:cNvPr id="14" name="TextovéPole 13"/>
          <p:cNvSpPr txBox="1"/>
          <p:nvPr/>
        </p:nvSpPr>
        <p:spPr>
          <a:xfrm>
            <a:off x="4443353" y="4922850"/>
            <a:ext cx="740908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2000" b="1" dirty="0" smtClean="0">
                <a:solidFill>
                  <a:srgbClr val="FF0000"/>
                </a:solidFill>
              </a:rPr>
              <a:t>ropa</a:t>
            </a:r>
            <a:endParaRPr lang="cs-CZ" sz="2000" b="1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6376314" y="3213254"/>
            <a:ext cx="21980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skupenství </a:t>
            </a:r>
            <a:r>
              <a:rPr lang="cs-CZ" b="1" dirty="0" smtClean="0">
                <a:solidFill>
                  <a:schemeClr val="accent3">
                    <a:lumMod val="75000"/>
                  </a:schemeClr>
                </a:solidFill>
              </a:rPr>
              <a:t>plynné</a:t>
            </a:r>
            <a:endParaRPr lang="cs-CZ" b="1" dirty="0"/>
          </a:p>
        </p:txBody>
      </p:sp>
      <p:sp>
        <p:nvSpPr>
          <p:cNvPr id="16" name="TextovéPole 15"/>
          <p:cNvSpPr txBox="1"/>
          <p:nvPr/>
        </p:nvSpPr>
        <p:spPr>
          <a:xfrm>
            <a:off x="6614160" y="3721612"/>
            <a:ext cx="1377300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FF0000"/>
                </a:solidFill>
              </a:rPr>
              <a:t>zemní plyn</a:t>
            </a:r>
            <a:endParaRPr lang="cs-CZ" b="1" dirty="0">
              <a:solidFill>
                <a:srgbClr val="FF0000"/>
              </a:solidFill>
            </a:endParaRPr>
          </a:p>
        </p:txBody>
      </p:sp>
      <p:sp>
        <p:nvSpPr>
          <p:cNvPr id="18" name="TextovéPole 1"/>
          <p:cNvSpPr txBox="1">
            <a:spLocks noChangeArrowheads="1"/>
          </p:cNvSpPr>
          <p:nvPr/>
        </p:nvSpPr>
        <p:spPr bwMode="auto">
          <a:xfrm>
            <a:off x="5440742" y="6464089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4072675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5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 animBg="1"/>
      <p:bldP spid="11" grpId="0" animBg="1"/>
      <p:bldP spid="13" grpId="0"/>
      <p:bldP spid="14" grpId="0" animBg="1"/>
      <p:bldP spid="15" grpId="0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0F0F0"/>
              </a:clrFrom>
              <a:clrTo>
                <a:srgbClr val="F0F0F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69" y="1371600"/>
            <a:ext cx="2184400" cy="163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916" y="3333750"/>
            <a:ext cx="1535430" cy="247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délník 4"/>
          <p:cNvSpPr/>
          <p:nvPr/>
        </p:nvSpPr>
        <p:spPr>
          <a:xfrm>
            <a:off x="444446" y="152400"/>
            <a:ext cx="18822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2800" b="1" cap="none" spc="0" dirty="0" smtClean="0">
                <a:ln w="11430"/>
                <a:solidFill>
                  <a:schemeClr val="accent2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černé uhlí</a:t>
            </a:r>
            <a:endParaRPr lang="cs-CZ" sz="2800" b="1" cap="none" spc="0" dirty="0">
              <a:ln w="11430"/>
              <a:solidFill>
                <a:schemeClr val="accent2">
                  <a:lumMod val="75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1223326" y="685800"/>
            <a:ext cx="324485" cy="53340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37947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0480" y="4937935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Skupina 8"/>
          <p:cNvGrpSpPr/>
          <p:nvPr/>
        </p:nvGrpSpPr>
        <p:grpSpPr>
          <a:xfrm>
            <a:off x="3361689" y="952500"/>
            <a:ext cx="5692584" cy="2308324"/>
            <a:chOff x="3361689" y="952500"/>
            <a:chExt cx="5692584" cy="2308324"/>
          </a:xfrm>
        </p:grpSpPr>
        <p:sp>
          <p:nvSpPr>
            <p:cNvPr id="10" name="TextovéPole 9"/>
            <p:cNvSpPr txBox="1"/>
            <p:nvPr/>
          </p:nvSpPr>
          <p:spPr>
            <a:xfrm>
              <a:off x="3361689" y="952500"/>
              <a:ext cx="5692584" cy="230832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vzniklo přeměnou pravěkých rostlin</a:t>
              </a:r>
              <a:endParaRPr lang="cs-CZ" b="1" dirty="0" smtClean="0"/>
            </a:p>
            <a:p>
              <a:r>
                <a:rPr lang="cs-CZ" b="1" dirty="0"/>
                <a:t> </a:t>
              </a:r>
              <a:r>
                <a:rPr lang="cs-CZ" b="1" dirty="0" smtClean="0"/>
                <a:t>    stromy zapadly do </a:t>
              </a: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</a:rPr>
                <a:t>bahna</a:t>
              </a:r>
              <a:r>
                <a:rPr lang="cs-CZ" b="1" dirty="0" smtClean="0"/>
                <a:t>, a tam bez</a:t>
              </a:r>
            </a:p>
            <a:p>
              <a:r>
                <a:rPr lang="cs-CZ" b="1" dirty="0"/>
                <a:t> </a:t>
              </a:r>
              <a:r>
                <a:rPr lang="cs-CZ" b="1" dirty="0" smtClean="0"/>
                <a:t>    přístupu vzduchu </a:t>
              </a:r>
              <a:r>
                <a:rPr lang="cs-CZ" b="1" dirty="0" smtClean="0">
                  <a:solidFill>
                    <a:schemeClr val="accent2">
                      <a:lumMod val="75000"/>
                    </a:schemeClr>
                  </a:solidFill>
                </a:rPr>
                <a:t>zuhelnatěly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nejdříve rašelina       hnědé uhlí        černé uhlí –</a:t>
              </a:r>
            </a:p>
            <a:p>
              <a:r>
                <a:rPr lang="cs-CZ" b="1" dirty="0" smtClean="0">
                  <a:solidFill>
                    <a:srgbClr val="FF0000"/>
                  </a:solidFill>
                </a:rPr>
                <a:t>    JE NEJKVALITNĚJŠÍ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/>
                <a:t>těžba v hlubinných dolech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zdrojem tepla, el. energie – tepelné elektrárny</a:t>
              </a:r>
            </a:p>
            <a:p>
              <a:pPr marL="285750" indent="-285750">
                <a:buFont typeface="Wingdings" pitchFamily="2" charset="2"/>
                <a:buChar char="Ø"/>
              </a:pPr>
              <a:r>
                <a:rPr lang="cs-CZ" b="1" dirty="0" smtClean="0">
                  <a:solidFill>
                    <a:srgbClr val="FF0000"/>
                  </a:solidFill>
                </a:rPr>
                <a:t>vyrábí se z něj koks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  <p:cxnSp>
          <p:nvCxnSpPr>
            <p:cNvPr id="11" name="Přímá spojnice se šipkou 10"/>
            <p:cNvCxnSpPr/>
            <p:nvPr/>
          </p:nvCxnSpPr>
          <p:spPr>
            <a:xfrm>
              <a:off x="5638800" y="1981200"/>
              <a:ext cx="304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Přímá spojnice se šipkou 11"/>
            <p:cNvCxnSpPr/>
            <p:nvPr/>
          </p:nvCxnSpPr>
          <p:spPr>
            <a:xfrm>
              <a:off x="7239000" y="1996440"/>
              <a:ext cx="3048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Přímá spojnice se šipkou 12"/>
          <p:cNvCxnSpPr/>
          <p:nvPr/>
        </p:nvCxnSpPr>
        <p:spPr>
          <a:xfrm flipV="1">
            <a:off x="1828800" y="1524000"/>
            <a:ext cx="1828800" cy="2667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Skupina 13"/>
          <p:cNvGrpSpPr/>
          <p:nvPr/>
        </p:nvGrpSpPr>
        <p:grpSpPr>
          <a:xfrm>
            <a:off x="6408240" y="3756688"/>
            <a:ext cx="2240640" cy="2362494"/>
            <a:chOff x="6423480" y="3513773"/>
            <a:chExt cx="2240640" cy="2362494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23480" y="3513773"/>
              <a:ext cx="2240640" cy="17097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" name="TextovéPole 15"/>
            <p:cNvSpPr txBox="1"/>
            <p:nvPr/>
          </p:nvSpPr>
          <p:spPr>
            <a:xfrm>
              <a:off x="6630729" y="5229936"/>
              <a:ext cx="1826141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b="1" dirty="0" smtClean="0">
                  <a:solidFill>
                    <a:srgbClr val="FF0000"/>
                  </a:solidFill>
                </a:rPr>
                <a:t>povrchový důl </a:t>
              </a:r>
            </a:p>
            <a:p>
              <a:r>
                <a:rPr lang="cs-CZ" b="1" dirty="0" smtClean="0">
                  <a:solidFill>
                    <a:srgbClr val="FF0000"/>
                  </a:solidFill>
                </a:rPr>
                <a:t>na hnědé uhlí</a:t>
              </a:r>
              <a:endParaRPr lang="cs-CZ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8" name="TextovéPole 1"/>
          <p:cNvSpPr txBox="1">
            <a:spLocks noChangeArrowheads="1"/>
          </p:cNvSpPr>
          <p:nvPr/>
        </p:nvSpPr>
        <p:spPr bwMode="auto">
          <a:xfrm>
            <a:off x="5440742" y="6503259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788278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71700"/>
            <a:ext cx="2362200" cy="236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6620" y="2476500"/>
            <a:ext cx="20574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120" y="304800"/>
            <a:ext cx="1676400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2667000" y="1066800"/>
            <a:ext cx="469872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 vznikla podobně jako uhlí,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jen </a:t>
            </a:r>
            <a:r>
              <a:rPr lang="cs-CZ" b="1" dirty="0" smtClean="0">
                <a:solidFill>
                  <a:srgbClr val="FF0000"/>
                </a:solidFill>
              </a:rPr>
              <a:t>rozkladem těl pravěkých živočichů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olejnatá kapalina – smrdí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hlubinné vrty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ropný průmysl = </a:t>
            </a:r>
            <a:r>
              <a:rPr lang="cs-CZ" b="1" dirty="0" smtClean="0">
                <a:solidFill>
                  <a:srgbClr val="FF0000"/>
                </a:solidFill>
              </a:rPr>
              <a:t>ropovody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výroba: </a:t>
            </a:r>
            <a:r>
              <a:rPr lang="cs-CZ" b="1" dirty="0" smtClean="0"/>
              <a:t>petrolej, barvy, prací prášky, </a:t>
            </a:r>
          </a:p>
          <a:p>
            <a:r>
              <a:rPr lang="cs-CZ" b="1" dirty="0"/>
              <a:t> </a:t>
            </a:r>
            <a:r>
              <a:rPr lang="cs-CZ" b="1" dirty="0" smtClean="0"/>
              <a:t>    um. hmoty – plasty, benzín, nafta</a:t>
            </a:r>
            <a:endParaRPr lang="cs-CZ" b="1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63410" y="137906"/>
            <a:ext cx="1407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4400" b="1" dirty="0" smtClean="0">
                <a:ln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ropa</a:t>
            </a:r>
            <a:endParaRPr lang="cs-CZ" sz="2800" b="1" dirty="0">
              <a:ln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70" y="1524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6922" y="44196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335" y="3505200"/>
            <a:ext cx="18288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Přímá spojnice se šipkou 10"/>
          <p:cNvCxnSpPr>
            <a:endCxn id="6" idx="1"/>
          </p:cNvCxnSpPr>
          <p:nvPr/>
        </p:nvCxnSpPr>
        <p:spPr>
          <a:xfrm flipV="1">
            <a:off x="1272270" y="2082463"/>
            <a:ext cx="1394730" cy="394037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Přímá spojnice se šipkou 11"/>
          <p:cNvCxnSpPr/>
          <p:nvPr/>
        </p:nvCxnSpPr>
        <p:spPr>
          <a:xfrm flipH="1" flipV="1">
            <a:off x="4724400" y="2082462"/>
            <a:ext cx="2895600" cy="39403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/>
          <p:cNvCxnSpPr/>
          <p:nvPr/>
        </p:nvCxnSpPr>
        <p:spPr>
          <a:xfrm flipH="1">
            <a:off x="5943600" y="1524000"/>
            <a:ext cx="2133600" cy="755481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5440742" y="6451209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3868927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914400" y="381000"/>
            <a:ext cx="25298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3200" b="1" dirty="0" smtClean="0">
                <a:ln>
                  <a:solidFill>
                    <a:schemeClr val="tx1"/>
                  </a:solidFill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zemní plyny</a:t>
            </a:r>
            <a:endParaRPr lang="cs-CZ" sz="3200" b="1" dirty="0">
              <a:ln>
                <a:solidFill>
                  <a:schemeClr val="tx1"/>
                </a:solidFill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0312" y="2320229"/>
            <a:ext cx="2372380" cy="2372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9" y="3051482"/>
            <a:ext cx="1386840" cy="1386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0478" y="2978764"/>
            <a:ext cx="1713845" cy="171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549075" y="1214735"/>
            <a:ext cx="52132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k topení, vaření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méně znečišťuje přírodu než spalování uhlí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/>
              <a:t>plynovody</a:t>
            </a:r>
            <a:endParaRPr lang="cs-CZ" b="1" dirty="0"/>
          </a:p>
        </p:txBody>
      </p:sp>
      <p:sp>
        <p:nvSpPr>
          <p:cNvPr id="8" name="TextovéPole 1"/>
          <p:cNvSpPr txBox="1">
            <a:spLocks noChangeArrowheads="1"/>
          </p:cNvSpPr>
          <p:nvPr/>
        </p:nvSpPr>
        <p:spPr bwMode="auto">
          <a:xfrm>
            <a:off x="5440742" y="6529017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412330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 descr="C:\Users\Emilie\Desktop\Pří_\1197122994943159133molumen_anime_boy.svg.med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3810"/>
            <a:ext cx="1905000" cy="2035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Obláček 9"/>
          <p:cNvSpPr/>
          <p:nvPr/>
        </p:nvSpPr>
        <p:spPr>
          <a:xfrm rot="705433">
            <a:off x="2265319" y="125723"/>
            <a:ext cx="3626346" cy="2333625"/>
          </a:xfrm>
          <a:prstGeom prst="cloudCallout">
            <a:avLst>
              <a:gd name="adj1" fmla="val -33513"/>
              <a:gd name="adj2" fmla="val 73105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581427" y="651068"/>
            <a:ext cx="308289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Z uhlí, ropy nebo uranové </a:t>
            </a:r>
          </a:p>
          <a:p>
            <a:pPr algn="ctr"/>
            <a:r>
              <a:rPr lang="cs-CZ" sz="1600" b="1" dirty="0" smtClean="0"/>
              <a:t>rudy se vyrábí elektřina </a:t>
            </a:r>
          </a:p>
          <a:p>
            <a:pPr algn="ctr"/>
            <a:r>
              <a:rPr lang="cs-CZ" sz="1600" b="1" dirty="0" smtClean="0"/>
              <a:t>v elektrárnách. Víš,</a:t>
            </a:r>
          </a:p>
          <a:p>
            <a:pPr algn="ctr"/>
            <a:r>
              <a:rPr lang="cs-CZ" sz="1600" b="1" dirty="0" smtClean="0"/>
              <a:t> jaké druhy elektráren máme?</a:t>
            </a:r>
            <a:endParaRPr lang="cs-CZ" sz="1600" b="1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127729"/>
            <a:ext cx="2226192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Obláček 12"/>
          <p:cNvSpPr/>
          <p:nvPr/>
        </p:nvSpPr>
        <p:spPr>
          <a:xfrm rot="21180284" flipH="1">
            <a:off x="2509392" y="3038652"/>
            <a:ext cx="3522217" cy="2156902"/>
          </a:xfrm>
          <a:prstGeom prst="cloudCallout">
            <a:avLst>
              <a:gd name="adj1" fmla="val -60373"/>
              <a:gd name="adj2" fmla="val 5449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400" dirty="0">
                <a:latin typeface="Arial" pitchFamily="34" charset="0"/>
                <a:cs typeface="Arial" pitchFamily="34" charset="0"/>
              </a:rPr>
              <a:t>Ahoj,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3352800" y="39624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685800" y="408499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2777998" y="3626769"/>
            <a:ext cx="285687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z="1600" b="1" dirty="0" smtClean="0"/>
              <a:t>No, myslím, že jsou to </a:t>
            </a:r>
          </a:p>
          <a:p>
            <a:pPr algn="ctr"/>
            <a:r>
              <a:rPr lang="cs-CZ" sz="1600" b="1" dirty="0" smtClean="0"/>
              <a:t>tepelné, jaderné, ale máme </a:t>
            </a:r>
          </a:p>
          <a:p>
            <a:pPr algn="ctr"/>
            <a:r>
              <a:rPr lang="cs-CZ" sz="1600" b="1" dirty="0" smtClean="0"/>
              <a:t>ještě větrné, </a:t>
            </a:r>
          </a:p>
          <a:p>
            <a:pPr algn="ctr"/>
            <a:r>
              <a:rPr lang="cs-CZ" sz="1600" b="1" dirty="0" smtClean="0"/>
              <a:t>solární a vodní.</a:t>
            </a:r>
            <a:endParaRPr lang="cs-CZ" sz="1600" b="1" dirty="0"/>
          </a:p>
        </p:txBody>
      </p:sp>
      <p:sp>
        <p:nvSpPr>
          <p:cNvPr id="14" name="TextovéPole 1"/>
          <p:cNvSpPr txBox="1">
            <a:spLocks noChangeArrowheads="1"/>
          </p:cNvSpPr>
          <p:nvPr/>
        </p:nvSpPr>
        <p:spPr bwMode="auto">
          <a:xfrm>
            <a:off x="5440742" y="6542778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756262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2">
                <a:lumMod val="75000"/>
              </a:schemeClr>
            </a:gs>
            <a:gs pos="88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t="100000" r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OPVK_hor_zakladni_logolink_RGB_c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53630"/>
            <a:ext cx="3657600" cy="79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Soubor:Coal power plant Datteln 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83" y="3124200"/>
            <a:ext cx="177165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bdélník 2"/>
          <p:cNvSpPr/>
          <p:nvPr/>
        </p:nvSpPr>
        <p:spPr>
          <a:xfrm>
            <a:off x="2667000" y="457200"/>
            <a:ext cx="354456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cs-CZ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Druhy elektráren</a:t>
            </a:r>
            <a:endParaRPr lang="cs-CZ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01078" y="1439554"/>
            <a:ext cx="1800493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36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002060"/>
                </a:solidFill>
              </a:rPr>
              <a:t>tepelná</a:t>
            </a:r>
            <a:endParaRPr lang="cs-CZ" sz="36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002060"/>
              </a:solidFill>
            </a:endParaRPr>
          </a:p>
        </p:txBody>
      </p:sp>
      <p:sp>
        <p:nvSpPr>
          <p:cNvPr id="6" name="Šipka dolů 5"/>
          <p:cNvSpPr/>
          <p:nvPr/>
        </p:nvSpPr>
        <p:spPr>
          <a:xfrm>
            <a:off x="1275678" y="2286000"/>
            <a:ext cx="390861" cy="685800"/>
          </a:xfrm>
          <a:prstGeom prst="downArrow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002060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425780" y="1600200"/>
            <a:ext cx="4953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cs-CZ" b="1" dirty="0" smtClean="0">
                <a:solidFill>
                  <a:srgbClr val="FF0000"/>
                </a:solidFill>
              </a:rPr>
              <a:t>i uhelná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zdrojem je </a:t>
            </a:r>
            <a:r>
              <a:rPr lang="cs-CZ" dirty="0" smtClean="0">
                <a:solidFill>
                  <a:srgbClr val="FF0000"/>
                </a:solidFill>
              </a:rPr>
              <a:t>uhlí</a:t>
            </a:r>
            <a:r>
              <a:rPr lang="cs-CZ" dirty="0" smtClean="0"/>
              <a:t>, které se spaluje. Nejčastěji se používá </a:t>
            </a:r>
            <a:r>
              <a:rPr lang="cs-CZ" dirty="0" smtClean="0">
                <a:solidFill>
                  <a:srgbClr val="FF0000"/>
                </a:solidFill>
              </a:rPr>
              <a:t>hnědé uhlí.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>
                <a:solidFill>
                  <a:srgbClr val="FF0000"/>
                </a:solidFill>
              </a:rPr>
              <a:t>poznávací znamení: </a:t>
            </a:r>
            <a:r>
              <a:rPr lang="cs-CZ" dirty="0" smtClean="0">
                <a:solidFill>
                  <a:srgbClr val="FFFF00"/>
                </a:solidFill>
              </a:rPr>
              <a:t>vysoké úzké komíny</a:t>
            </a:r>
            <a:endParaRPr lang="cs-CZ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cs-CZ" dirty="0" smtClean="0"/>
              <a:t>Tepelné elektrárny v ČR: např. Hodonín, Mělník, Chvaletice</a:t>
            </a:r>
            <a:endParaRPr lang="cs-CZ" dirty="0"/>
          </a:p>
        </p:txBody>
      </p:sp>
      <p:pic>
        <p:nvPicPr>
          <p:cNvPr id="1029" name="Picture 5" descr="Soubor:Elektrarna Prunerov II 20070926.jp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305300"/>
            <a:ext cx="2124635" cy="1444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Soubor:Opatovice power plant from air K2 -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168" y="4253235"/>
            <a:ext cx="2246629" cy="149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7122416" y="5750052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Opatovice</a:t>
            </a:r>
            <a:endParaRPr lang="cs-CZ" b="1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4127271" y="5736946"/>
            <a:ext cx="1197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err="1" smtClean="0"/>
              <a:t>Prunéřov</a:t>
            </a:r>
            <a:endParaRPr lang="cs-CZ" b="1" dirty="0"/>
          </a:p>
        </p:txBody>
      </p:sp>
      <p:sp>
        <p:nvSpPr>
          <p:cNvPr id="12" name="TextovéPole 1"/>
          <p:cNvSpPr txBox="1">
            <a:spLocks noChangeArrowheads="1"/>
          </p:cNvSpPr>
          <p:nvPr/>
        </p:nvSpPr>
        <p:spPr bwMode="auto">
          <a:xfrm>
            <a:off x="5440742" y="6476968"/>
            <a:ext cx="370325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sz="1400" b="1" i="1" dirty="0"/>
              <a:t>Řešení </a:t>
            </a:r>
            <a:r>
              <a:rPr lang="cs-CZ" sz="1400" b="1" i="1" dirty="0" smtClean="0"/>
              <a:t>se zobrazí při postupném kliknutí.</a:t>
            </a:r>
            <a:endParaRPr lang="cs-CZ" sz="1400" b="1" i="1" dirty="0"/>
          </a:p>
        </p:txBody>
      </p:sp>
    </p:spTree>
    <p:extLst>
      <p:ext uri="{BB962C8B-B14F-4D97-AF65-F5344CB8AC3E}">
        <p14:creationId xmlns:p14="http://schemas.microsoft.com/office/powerpoint/2010/main" val="2208678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</p:bldLst>
  </p:timing>
</p:sld>
</file>

<file path=ppt/theme/theme1.xml><?xml version="1.0" encoding="utf-8"?>
<a:theme xmlns:a="http://schemas.openxmlformats.org/drawingml/2006/main" name="Výchozí návrh">
  <a:themeElements>
    <a:clrScheme name="Výchozí návrh 16">
      <a:dk1>
        <a:srgbClr val="171A1B"/>
      </a:dk1>
      <a:lt1>
        <a:srgbClr val="F39900"/>
      </a:lt1>
      <a:dk2>
        <a:srgbClr val="FFFFFF"/>
      </a:dk2>
      <a:lt2>
        <a:srgbClr val="FFFFFF"/>
      </a:lt2>
      <a:accent1>
        <a:srgbClr val="FFFFFF"/>
      </a:accent1>
      <a:accent2>
        <a:srgbClr val="FFFFFF"/>
      </a:accent2>
      <a:accent3>
        <a:srgbClr val="F8CAAA"/>
      </a:accent3>
      <a:accent4>
        <a:srgbClr val="121415"/>
      </a:accent4>
      <a:accent5>
        <a:srgbClr val="FFFFFF"/>
      </a:accent5>
      <a:accent6>
        <a:srgbClr val="E7E7E7"/>
      </a:accent6>
      <a:hlink>
        <a:srgbClr val="FFFFFF"/>
      </a:hlink>
      <a:folHlink>
        <a:srgbClr val="FFFFFF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cs-CZ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3">
        <a:dk1>
          <a:srgbClr val="005A58"/>
        </a:dk1>
        <a:lt1>
          <a:srgbClr val="FFFFFF"/>
        </a:lt1>
        <a:dk2>
          <a:srgbClr val="F3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F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4">
        <a:dk1>
          <a:srgbClr val="FFFFFF"/>
        </a:dk1>
        <a:lt1>
          <a:srgbClr val="FFFFFF"/>
        </a:lt1>
        <a:dk2>
          <a:srgbClr val="F39900"/>
        </a:dk2>
        <a:lt2>
          <a:srgbClr val="171A1B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5">
        <a:dk1>
          <a:srgbClr val="171A1B"/>
        </a:dk1>
        <a:lt1>
          <a:srgbClr val="F39900"/>
        </a:lt1>
        <a:dk2>
          <a:srgbClr val="171A1B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16">
        <a:dk1>
          <a:srgbClr val="171A1B"/>
        </a:dk1>
        <a:lt1>
          <a:srgbClr val="F39900"/>
        </a:lt1>
        <a:dk2>
          <a:srgbClr val="FFFFFF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8CAAA"/>
        </a:accent3>
        <a:accent4>
          <a:srgbClr val="121415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1034</TotalTime>
  <Words>1096</Words>
  <Application>Microsoft Office PowerPoint</Application>
  <PresentationFormat>Předvádění na obrazovce (4:3)</PresentationFormat>
  <Paragraphs>169</Paragraphs>
  <Slides>18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18</vt:i4>
      </vt:variant>
    </vt:vector>
  </HeadingPairs>
  <TitlesOfParts>
    <vt:vector size="20" baseType="lpstr">
      <vt:lpstr>Výchozí návrh</vt:lpstr>
      <vt:lpstr>Motiv systému Office</vt:lpstr>
      <vt:lpstr>Energetické zdroje</vt:lpstr>
      <vt:lpstr>Anotace: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Emilie</dc:creator>
  <cp:lastModifiedBy>ucitel</cp:lastModifiedBy>
  <cp:revision>163</cp:revision>
  <cp:lastPrinted>1601-01-01T00:00:00Z</cp:lastPrinted>
  <dcterms:created xsi:type="dcterms:W3CDTF">1601-01-01T00:00:00Z</dcterms:created>
  <dcterms:modified xsi:type="dcterms:W3CDTF">2013-08-22T13:18:16Z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