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</p:sldMasterIdLst>
  <p:notesMasterIdLst>
    <p:notesMasterId r:id="rId22"/>
  </p:notesMasterIdLst>
  <p:sldIdLst>
    <p:sldId id="256" r:id="rId3"/>
    <p:sldId id="259" r:id="rId4"/>
    <p:sldId id="260" r:id="rId5"/>
    <p:sldId id="261" r:id="rId6"/>
    <p:sldId id="273" r:id="rId7"/>
    <p:sldId id="262" r:id="rId8"/>
    <p:sldId id="263" r:id="rId9"/>
    <p:sldId id="264" r:id="rId10"/>
    <p:sldId id="268" r:id="rId11"/>
    <p:sldId id="265" r:id="rId12"/>
    <p:sldId id="266" r:id="rId13"/>
    <p:sldId id="274" r:id="rId14"/>
    <p:sldId id="267" r:id="rId15"/>
    <p:sldId id="269" r:id="rId16"/>
    <p:sldId id="270" r:id="rId17"/>
    <p:sldId id="271" r:id="rId18"/>
    <p:sldId id="275" r:id="rId19"/>
    <p:sldId id="272" r:id="rId20"/>
    <p:sldId id="276" r:id="rId2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FFFFFF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77" autoAdjust="0"/>
    <p:restoredTop sz="87993" autoAdjust="0"/>
  </p:normalViewPr>
  <p:slideViewPr>
    <p:cSldViewPr>
      <p:cViewPr varScale="1">
        <p:scale>
          <a:sx n="79" d="100"/>
          <a:sy n="79" d="100"/>
        </p:scale>
        <p:origin x="-153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%</c:v>
                </c:pt>
              </c:strCache>
            </c:strRef>
          </c:tx>
          <c:cat>
            <c:strRef>
              <c:f>List1!$A$2:$A$5</c:f>
              <c:strCache>
                <c:ptCount val="2"/>
                <c:pt idx="0">
                  <c:v>Voda</c:v>
                </c:pt>
                <c:pt idx="1">
                  <c:v>pevnina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70</c:v>
                </c:pt>
                <c:pt idx="1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5F28DE-64AC-4FDE-8D3B-08238164E077}" type="datetimeFigureOut">
              <a:rPr lang="cs-CZ" smtClean="0"/>
              <a:pPr/>
              <a:t>22.3.2013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8536E1-079C-48A2-B314-7B77CC7E4DD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9818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FF5BF2-4CD4-4821-95D0-5F41BB15D9C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2F4816-EAB2-4D61-9B30-E8A165A23EF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0BC8BC-1649-445F-9B7B-87C8615BC79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86372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863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1863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7DAF75E-55B4-44A3-B27D-5F2B0A7AA741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186375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BE2897-3A91-4EDD-8F93-4D8EE7CBA74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023B9F-FEE0-41B5-880D-BE7C98C3BB3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8C4DA0-77AF-4C8A-A85C-A37993BBB81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385893-74EA-4258-88F1-273E0982F8E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500F6D-2A10-46CC-8AAD-8BC6FE49B03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90382-2C15-4A42-A405-05086F38D02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A0AFB4-BAFC-4CE6-B186-F55BBC2E0DB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ECBAAA-030D-493F-9B46-431D28D02C0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228F96-8CAE-45D3-AB34-DDB1E63222D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A229CB-6229-4070-B1F9-3DC9A930749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D21FB1-5ECF-46FB-A1AE-B37E40E005D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092C6AD-BA84-43BF-93D2-139963FFDB4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05000"/>
            <a:ext cx="4038600" cy="1981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038600"/>
            <a:ext cx="4038600" cy="1981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85685B3-B666-4DC8-8CA0-2D89203152B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05000"/>
            <a:ext cx="4038600" cy="1981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038600"/>
            <a:ext cx="4038600" cy="1981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34A48F1-D01A-4227-BF43-154285B9968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5C3906-A89C-412B-AAD7-CAB1F38F41B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8C006B-6215-4965-AD61-FACA24964C8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AA876-FB11-42C8-8373-C09AAB7B1D1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F592D3-5707-4525-B102-7FB588CF02E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35AA68-ADE4-4F30-B252-FC0A86EBFF5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C8E50D-A217-4EF8-A5C2-44BC6E73CEF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B59294-1B02-4967-A0A3-C2A8A38C9EF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0B56540-B9A2-4CB7-96DE-09664E3A9543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ransition>
    <p:push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85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cs-CZ"/>
          </a:p>
        </p:txBody>
      </p:sp>
      <p:sp>
        <p:nvSpPr>
          <p:cNvPr id="185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cs-CZ"/>
          </a:p>
        </p:txBody>
      </p:sp>
      <p:sp>
        <p:nvSpPr>
          <p:cNvPr id="185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AB22D674-922F-44F3-92AA-B845F80AF45B}" type="slidenum">
              <a:rPr lang="cs-CZ"/>
              <a:pPr/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</p:sldLayoutIdLst>
  <p:transition>
    <p:push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8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8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8.jpeg"/><Relationship Id="rId4" Type="http://schemas.openxmlformats.org/officeDocument/2006/relationships/image" Target="../media/image2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8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3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276600"/>
            <a:ext cx="9144000" cy="914400"/>
          </a:xfrm>
        </p:spPr>
        <p:txBody>
          <a:bodyPr/>
          <a:lstStyle/>
          <a:p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VODA – ZÁKLADNÍ PODMÍNKA ŽIVOTA</a:t>
            </a:r>
            <a:endParaRPr lang="cs-CZ" sz="4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100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147732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b="1" dirty="0" smtClean="0"/>
              <a:t>Pří_053_Rozmanitost přírody </a:t>
            </a:r>
            <a:r>
              <a:rPr lang="cs-CZ" b="1" dirty="0"/>
              <a:t>_</a:t>
            </a:r>
            <a:r>
              <a:rPr lang="cs-CZ" b="1" dirty="0" smtClean="0"/>
              <a:t>Voda </a:t>
            </a:r>
            <a:r>
              <a:rPr lang="cs-CZ" b="1" dirty="0" smtClean="0"/>
              <a:t>– základní podmínka života</a:t>
            </a:r>
          </a:p>
          <a:p>
            <a:pPr algn="ctr"/>
            <a:endParaRPr lang="cs-CZ" b="1" dirty="0" smtClean="0"/>
          </a:p>
          <a:p>
            <a:pPr algn="ctr"/>
            <a:r>
              <a:rPr lang="cs-CZ" b="1" dirty="0" smtClean="0"/>
              <a:t>Autor</a:t>
            </a:r>
            <a:r>
              <a:rPr lang="cs-CZ" b="1" dirty="0"/>
              <a:t>: Mgr. Marie </a:t>
            </a:r>
            <a:r>
              <a:rPr lang="cs-CZ" b="1" dirty="0" err="1"/>
              <a:t>Matušů</a:t>
            </a:r>
            <a:endParaRPr lang="cs-CZ" b="1" dirty="0"/>
          </a:p>
          <a:p>
            <a:pPr algn="ctr"/>
            <a:endParaRPr lang="cs-CZ" dirty="0"/>
          </a:p>
          <a:p>
            <a:pPr algn="ctr"/>
            <a:r>
              <a:rPr lang="cs-CZ" dirty="0"/>
              <a:t>Škola: Základní škola Slušovice, okres Zlín, příspěvková </a:t>
            </a:r>
            <a:r>
              <a:rPr lang="cs-CZ" dirty="0" smtClean="0"/>
              <a:t>organizace</a:t>
            </a:r>
            <a:endParaRPr lang="cs-CZ" dirty="0"/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/>
              <a:t>Registrační číslo projektu: CZ.1.07/1.1.38/02.0025</a:t>
            </a:r>
          </a:p>
          <a:p>
            <a:pPr algn="ctr"/>
            <a:r>
              <a:rPr lang="cs-CZ"/>
              <a:t>Název projektu: Modernizace výuky na ZŠ Slušovice, Fryšták, Kašava a Velehrad</a:t>
            </a:r>
          </a:p>
          <a:p>
            <a:pPr algn="ctr"/>
            <a:r>
              <a:rPr lang="cs-CZ" sz="1200"/>
              <a:t>Tento projekt je spolufinancován z Evropského sociálního fondu a státního rozpočtu České republiky.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686800" cy="1384300"/>
          </a:xfrm>
        </p:spPr>
        <p:txBody>
          <a:bodyPr/>
          <a:lstStyle/>
          <a:p>
            <a:r>
              <a:rPr lang="cs-CZ" sz="3200">
                <a:solidFill>
                  <a:schemeClr val="bg1"/>
                </a:solidFill>
              </a:rPr>
              <a:t>Voda je životním prostředím mnoha živočichů.</a:t>
            </a:r>
          </a:p>
        </p:txBody>
      </p:sp>
      <p:sp>
        <p:nvSpPr>
          <p:cNvPr id="204808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2057400" y="1524000"/>
            <a:ext cx="5638800" cy="685800"/>
          </a:xfrm>
        </p:spPr>
        <p:txBody>
          <a:bodyPr/>
          <a:lstStyle/>
          <a:p>
            <a:r>
              <a:rPr lang="cs-CZ" sz="2800"/>
              <a:t>Sladkovodní živočichové</a:t>
            </a:r>
          </a:p>
        </p:txBody>
      </p:sp>
      <p:pic>
        <p:nvPicPr>
          <p:cNvPr id="204810" name="Picture 10" descr="p&amp;rcaron;íroda,ryby,štika,vodní zví&amp;rcaron;ata,zví&amp;rcaron;ata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762000" y="2133600"/>
            <a:ext cx="2362200" cy="1752600"/>
          </a:xfrm>
          <a:noFill/>
          <a:ln/>
        </p:spPr>
      </p:pic>
      <p:pic>
        <p:nvPicPr>
          <p:cNvPr id="204813" name="Picture 13" descr="ka&amp;ccaron;e&amp;rcaron;i,kachny,kachny divoké,p&amp;rcaron;íroda,ptáci,vodní ptáci,vodní ptactvo,zví&amp;rcaron;ata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3657600" y="2514600"/>
            <a:ext cx="2057400" cy="1981200"/>
          </a:xfrm>
          <a:noFill/>
          <a:ln/>
        </p:spPr>
      </p:pic>
      <p:pic>
        <p:nvPicPr>
          <p:cNvPr id="204816" name="Picture 16" descr="hum&amp;rcaron;i,korýši,p&amp;rcaron;íroda,raci,zví&amp;rcaron;at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8400" y="2133600"/>
            <a:ext cx="2409825" cy="2409825"/>
          </a:xfrm>
          <a:prstGeom prst="rect">
            <a:avLst/>
          </a:prstGeom>
          <a:noFill/>
        </p:spPr>
      </p:pic>
      <p:pic>
        <p:nvPicPr>
          <p:cNvPr id="204818" name="Picture 18" descr="p&amp;rcaron;íroda,pstruh,ryby,vodní zví&amp;rcaron;ata,zví&amp;rcaron;ata"/>
          <p:cNvPicPr>
            <a:picLocks noChangeAspect="1" noChangeArrowheads="1"/>
          </p:cNvPicPr>
          <p:nvPr/>
        </p:nvPicPr>
        <p:blipFill>
          <a:blip r:embed="rId5"/>
          <a:srcRect t="11629" b="11629"/>
          <a:stretch>
            <a:fillRect/>
          </a:stretch>
        </p:blipFill>
        <p:spPr bwMode="auto">
          <a:xfrm>
            <a:off x="1371600" y="4648200"/>
            <a:ext cx="2133600" cy="1498600"/>
          </a:xfrm>
          <a:prstGeom prst="rect">
            <a:avLst/>
          </a:prstGeom>
          <a:noFill/>
        </p:spPr>
      </p:pic>
      <p:pic>
        <p:nvPicPr>
          <p:cNvPr id="204819" name="Picture 19" descr="OPVK_hor_zakladni_logolink_RGB_cz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34000" y="5867400"/>
            <a:ext cx="3657600" cy="796925"/>
          </a:xfrm>
          <a:prstGeom prst="rect">
            <a:avLst/>
          </a:prstGeom>
          <a:noFill/>
        </p:spPr>
      </p:pic>
      <p:sp>
        <p:nvSpPr>
          <p:cNvPr id="204820" name="Text Box 20"/>
          <p:cNvSpPr txBox="1">
            <a:spLocks noChangeArrowheads="1"/>
          </p:cNvSpPr>
          <p:nvPr/>
        </p:nvSpPr>
        <p:spPr bwMode="auto">
          <a:xfrm>
            <a:off x="3810000" y="4572000"/>
            <a:ext cx="2057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kachna divoká</a:t>
            </a:r>
          </a:p>
        </p:txBody>
      </p:sp>
      <p:sp>
        <p:nvSpPr>
          <p:cNvPr id="204821" name="Text Box 21"/>
          <p:cNvSpPr txBox="1">
            <a:spLocks noChangeArrowheads="1"/>
          </p:cNvSpPr>
          <p:nvPr/>
        </p:nvSpPr>
        <p:spPr bwMode="auto">
          <a:xfrm>
            <a:off x="1066800" y="6248400"/>
            <a:ext cx="2819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pstruh obecný potoční</a:t>
            </a:r>
          </a:p>
        </p:txBody>
      </p:sp>
      <p:sp>
        <p:nvSpPr>
          <p:cNvPr id="204822" name="Text Box 22"/>
          <p:cNvSpPr txBox="1">
            <a:spLocks noChangeArrowheads="1"/>
          </p:cNvSpPr>
          <p:nvPr/>
        </p:nvSpPr>
        <p:spPr bwMode="auto">
          <a:xfrm>
            <a:off x="1066800" y="3886200"/>
            <a:ext cx="17526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štika obecná</a:t>
            </a:r>
          </a:p>
        </p:txBody>
      </p:sp>
      <p:sp>
        <p:nvSpPr>
          <p:cNvPr id="204823" name="Text Box 23"/>
          <p:cNvSpPr txBox="1">
            <a:spLocks noChangeArrowheads="1"/>
          </p:cNvSpPr>
          <p:nvPr/>
        </p:nvSpPr>
        <p:spPr bwMode="auto">
          <a:xfrm>
            <a:off x="6934200" y="4572000"/>
            <a:ext cx="16002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rak říční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8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8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4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4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4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4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48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48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04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048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48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48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48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0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0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0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0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0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686800" cy="1384300"/>
          </a:xfrm>
        </p:spPr>
        <p:txBody>
          <a:bodyPr/>
          <a:lstStyle/>
          <a:p>
            <a:r>
              <a:rPr lang="cs-CZ" sz="3200">
                <a:solidFill>
                  <a:schemeClr val="bg1"/>
                </a:solidFill>
              </a:rPr>
              <a:t>Voda je životním prostředím mnoha živočichů.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667000" y="1524000"/>
            <a:ext cx="4038600" cy="685800"/>
          </a:xfrm>
        </p:spPr>
        <p:txBody>
          <a:bodyPr/>
          <a:lstStyle/>
          <a:p>
            <a:r>
              <a:rPr lang="cs-CZ" sz="2400"/>
              <a:t>Mořští živočichové</a:t>
            </a:r>
          </a:p>
        </p:txBody>
      </p:sp>
      <p:pic>
        <p:nvPicPr>
          <p:cNvPr id="209926" name="Picture 6" descr="mo&amp;rcaron;ští &amp;zcaron;ivo&amp;ccaron;ichové,p&amp;rcaron;íroda,tvorové,vodní &amp;zcaron;ivo&amp;ccaron;ichové,&amp;zcaron;ivot v p&amp;rcaron;írod&amp;ecaron;,&amp;zcaron;raloci,zví&amp;rcaron;ata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3352800" y="2438400"/>
            <a:ext cx="1981200" cy="1981200"/>
          </a:xfrm>
          <a:noFill/>
          <a:ln/>
        </p:spPr>
      </p:pic>
      <p:pic>
        <p:nvPicPr>
          <p:cNvPr id="209929" name="Picture 9" descr="korýši,krabi,mo&amp;rcaron;ský &amp;zcaron;ivot,o&amp;rcaron;íznuté fotky,o&amp;rcaron;íznuté obrázky,PNG,p&amp;rcaron;íroda,pr&amp;uring;hledné pozadí,vodní &amp;zcaron;ivo&amp;ccaron;ichové,&amp;zcaron;ivot v mo&amp;rcaron;i,zví&amp;rcaron;ata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2819400" y="4876800"/>
            <a:ext cx="1676400" cy="1676400"/>
          </a:xfrm>
          <a:noFill/>
          <a:ln/>
        </p:spPr>
      </p:pic>
      <p:pic>
        <p:nvPicPr>
          <p:cNvPr id="209932" name="Picture 12" descr="mo&amp;rcaron;ské hv&amp;ecaron;zdice,mo&amp;rcaron;ský &amp;zcaron;ivot,o&amp;rcaron;íznuté fotky,o&amp;rcaron;íznuté obrázky,PNG,p&amp;rcaron;íroda,pr&amp;uring;hledné pozadí,vodní &amp;zcaron;ivo&amp;ccaron;ichové,&amp;zcaron;ivot v mo&amp;rcaron;i,zví&amp;rcaron;at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2209800"/>
            <a:ext cx="2133600" cy="2133600"/>
          </a:xfrm>
          <a:prstGeom prst="rect">
            <a:avLst/>
          </a:prstGeom>
          <a:noFill/>
        </p:spPr>
      </p:pic>
      <p:pic>
        <p:nvPicPr>
          <p:cNvPr id="209934" name="Picture 14" descr="mo&amp;rcaron;ský &amp;zcaron;ivot,mo&amp;rcaron;ští koníci,o&amp;rcaron;íznuté fotky,o&amp;rcaron;íznuté obrázky,PNG,p&amp;rcaron;íroda,pr&amp;uring;hledné pozadí,vodní &amp;zcaron;ivo&amp;ccaron;ichové,&amp;zcaron;ivot v mo&amp;rcaron;i,zví&amp;rcaron;at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48400" y="2286000"/>
            <a:ext cx="2057400" cy="2057400"/>
          </a:xfrm>
          <a:prstGeom prst="rect">
            <a:avLst/>
          </a:prstGeom>
          <a:noFill/>
        </p:spPr>
      </p:pic>
      <p:pic>
        <p:nvPicPr>
          <p:cNvPr id="209935" name="Picture 15" descr="OPVK_hor_zakladni_logolink_RGB_cz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81600" y="5715000"/>
            <a:ext cx="3657600" cy="796925"/>
          </a:xfrm>
          <a:prstGeom prst="rect">
            <a:avLst/>
          </a:prstGeom>
          <a:noFill/>
        </p:spPr>
      </p:pic>
      <p:sp>
        <p:nvSpPr>
          <p:cNvPr id="209936" name="Text Box 16"/>
          <p:cNvSpPr txBox="1">
            <a:spLocks noChangeArrowheads="1"/>
          </p:cNvSpPr>
          <p:nvPr/>
        </p:nvSpPr>
        <p:spPr bwMode="auto">
          <a:xfrm>
            <a:off x="838200" y="4343400"/>
            <a:ext cx="18288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hvězdice</a:t>
            </a:r>
          </a:p>
        </p:txBody>
      </p:sp>
      <p:sp>
        <p:nvSpPr>
          <p:cNvPr id="209937" name="Text Box 17"/>
          <p:cNvSpPr txBox="1">
            <a:spLocks noChangeArrowheads="1"/>
          </p:cNvSpPr>
          <p:nvPr/>
        </p:nvSpPr>
        <p:spPr bwMode="auto">
          <a:xfrm>
            <a:off x="3810000" y="4419600"/>
            <a:ext cx="21336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sp>
        <p:nvSpPr>
          <p:cNvPr id="209938" name="Text Box 18"/>
          <p:cNvSpPr txBox="1">
            <a:spLocks noChangeArrowheads="1"/>
          </p:cNvSpPr>
          <p:nvPr/>
        </p:nvSpPr>
        <p:spPr bwMode="auto">
          <a:xfrm>
            <a:off x="3886200" y="4495800"/>
            <a:ext cx="19812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sp>
        <p:nvSpPr>
          <p:cNvPr id="209939" name="Text Box 19"/>
          <p:cNvSpPr txBox="1">
            <a:spLocks noChangeArrowheads="1"/>
          </p:cNvSpPr>
          <p:nvPr/>
        </p:nvSpPr>
        <p:spPr bwMode="auto">
          <a:xfrm>
            <a:off x="3810000" y="4419600"/>
            <a:ext cx="25908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žralok</a:t>
            </a:r>
          </a:p>
        </p:txBody>
      </p:sp>
      <p:sp>
        <p:nvSpPr>
          <p:cNvPr id="209940" name="Text Box 20"/>
          <p:cNvSpPr txBox="1">
            <a:spLocks noChangeArrowheads="1"/>
          </p:cNvSpPr>
          <p:nvPr/>
        </p:nvSpPr>
        <p:spPr bwMode="auto">
          <a:xfrm>
            <a:off x="6400800" y="4343400"/>
            <a:ext cx="18288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mořský koník</a:t>
            </a:r>
          </a:p>
        </p:txBody>
      </p:sp>
      <p:sp>
        <p:nvSpPr>
          <p:cNvPr id="209941" name="Text Box 21"/>
          <p:cNvSpPr txBox="1">
            <a:spLocks noChangeArrowheads="1"/>
          </p:cNvSpPr>
          <p:nvPr/>
        </p:nvSpPr>
        <p:spPr bwMode="auto">
          <a:xfrm>
            <a:off x="2057400" y="6248400"/>
            <a:ext cx="8382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krab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99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9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09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09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9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9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09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99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99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09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99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99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99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99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9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99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99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09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0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0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099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99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09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0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0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0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4" grpId="0"/>
      <p:bldP spid="20992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1066800"/>
          </a:xfrm>
        </p:spPr>
        <p:txBody>
          <a:bodyPr/>
          <a:lstStyle/>
          <a:p>
            <a:r>
              <a:rPr lang="cs-CZ" sz="3600" dirty="0" smtClean="0">
                <a:solidFill>
                  <a:schemeClr val="bg2"/>
                </a:solidFill>
              </a:rPr>
              <a:t>Vodní ptáci</a:t>
            </a:r>
            <a:endParaRPr lang="cs-CZ" sz="3600" dirty="0">
              <a:solidFill>
                <a:schemeClr val="bg2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0" y="1066800"/>
            <a:ext cx="8991600" cy="762000"/>
          </a:xfrm>
        </p:spPr>
        <p:txBody>
          <a:bodyPr/>
          <a:lstStyle/>
          <a:p>
            <a:r>
              <a:rPr lang="cs-CZ" sz="2600" dirty="0" smtClean="0"/>
              <a:t>Vyluštíš názvy některých ptáků, kteří žijí u vody? </a:t>
            </a:r>
            <a:endParaRPr lang="cs-CZ" sz="2600" dirty="0"/>
          </a:p>
        </p:txBody>
      </p:sp>
      <p:sp>
        <p:nvSpPr>
          <p:cNvPr id="8" name="Vývojový diagram: děrná páska 7"/>
          <p:cNvSpPr/>
          <p:nvPr/>
        </p:nvSpPr>
        <p:spPr bwMode="auto">
          <a:xfrm>
            <a:off x="457200" y="1905000"/>
            <a:ext cx="2362200" cy="1219200"/>
          </a:xfrm>
          <a:prstGeom prst="flowChartPunchedTape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Vývojový diagram: děrná páska 8"/>
          <p:cNvSpPr/>
          <p:nvPr/>
        </p:nvSpPr>
        <p:spPr bwMode="auto">
          <a:xfrm>
            <a:off x="3429000" y="2743200"/>
            <a:ext cx="2362200" cy="1219200"/>
          </a:xfrm>
          <a:prstGeom prst="flowChartPunchedTape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Vývojový diagram: děrná páska 12"/>
          <p:cNvSpPr/>
          <p:nvPr/>
        </p:nvSpPr>
        <p:spPr bwMode="auto">
          <a:xfrm>
            <a:off x="6172200" y="1600200"/>
            <a:ext cx="2362200" cy="1219200"/>
          </a:xfrm>
          <a:prstGeom prst="flowChartPunchedTape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4" name="Picture 10" descr="OPVK_hor_zakladni_logolink_RGB_cz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876800" y="5791200"/>
            <a:ext cx="4038600" cy="882650"/>
          </a:xfrm>
          <a:noFill/>
          <a:ln/>
        </p:spPr>
      </p:pic>
      <p:sp>
        <p:nvSpPr>
          <p:cNvPr id="15" name="Vývojový diagram: děrná páska 14"/>
          <p:cNvSpPr/>
          <p:nvPr/>
        </p:nvSpPr>
        <p:spPr bwMode="auto">
          <a:xfrm>
            <a:off x="457200" y="5105400"/>
            <a:ext cx="2362200" cy="1219200"/>
          </a:xfrm>
          <a:prstGeom prst="flowChartPunchedTape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Vývojový diagram: děrná páska 15"/>
          <p:cNvSpPr/>
          <p:nvPr/>
        </p:nvSpPr>
        <p:spPr bwMode="auto">
          <a:xfrm>
            <a:off x="4953000" y="3962400"/>
            <a:ext cx="2362200" cy="1219200"/>
          </a:xfrm>
          <a:prstGeom prst="flowChartPunchedTape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685800" y="2362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2"/>
                </a:solidFill>
              </a:rPr>
              <a:t>A N C H A K</a:t>
            </a:r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4038600" y="3276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2"/>
                </a:solidFill>
              </a:rPr>
              <a:t>P Á Č</a:t>
            </a:r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5181600" y="4267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2"/>
                </a:solidFill>
              </a:rPr>
              <a:t>Ť U B A L</a:t>
            </a:r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6553200" y="19812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2"/>
                </a:solidFill>
              </a:rPr>
              <a:t>K E C A R</a:t>
            </a:r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685800" y="54864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2"/>
                </a:solidFill>
              </a:rPr>
              <a:t>A K V A L O V</a:t>
            </a:r>
          </a:p>
        </p:txBody>
      </p:sp>
      <p:pic>
        <p:nvPicPr>
          <p:cNvPr id="24" name="Obrázek 23" descr="MC900030485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0" y="1676400"/>
            <a:ext cx="1913155" cy="1958187"/>
          </a:xfrm>
          <a:prstGeom prst="rect">
            <a:avLst/>
          </a:prstGeom>
        </p:spPr>
      </p:pic>
      <p:sp>
        <p:nvSpPr>
          <p:cNvPr id="25" name="TextovéPole 24"/>
          <p:cNvSpPr txBox="1"/>
          <p:nvPr/>
        </p:nvSpPr>
        <p:spPr>
          <a:xfrm>
            <a:off x="7467600" y="3276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RACEK</a:t>
            </a:r>
            <a:endParaRPr lang="cs-CZ" dirty="0"/>
          </a:p>
        </p:txBody>
      </p:sp>
      <p:pic>
        <p:nvPicPr>
          <p:cNvPr id="28" name="Obrázek 27" descr="MC900109289.WM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2200" y="4953000"/>
            <a:ext cx="1701560" cy="1659941"/>
          </a:xfrm>
          <a:prstGeom prst="rect">
            <a:avLst/>
          </a:prstGeom>
        </p:spPr>
      </p:pic>
      <p:sp>
        <p:nvSpPr>
          <p:cNvPr id="29" name="TextovéPole 28"/>
          <p:cNvSpPr txBox="1"/>
          <p:nvPr/>
        </p:nvSpPr>
        <p:spPr>
          <a:xfrm>
            <a:off x="3276600" y="6019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r>
              <a:rPr lang="cs-CZ" dirty="0" smtClean="0"/>
              <a:t>VOLAVKA</a:t>
            </a:r>
            <a:endParaRPr lang="cs-CZ" dirty="0"/>
          </a:p>
        </p:txBody>
      </p:sp>
      <p:pic>
        <p:nvPicPr>
          <p:cNvPr id="30" name="Obrázek 29" descr="MC900332378.W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400" y="2819400"/>
            <a:ext cx="1834286" cy="1388059"/>
          </a:xfrm>
          <a:prstGeom prst="rect">
            <a:avLst/>
          </a:prstGeom>
        </p:spPr>
      </p:pic>
      <p:sp>
        <p:nvSpPr>
          <p:cNvPr id="31" name="TextovéPole 30"/>
          <p:cNvSpPr txBox="1"/>
          <p:nvPr/>
        </p:nvSpPr>
        <p:spPr>
          <a:xfrm>
            <a:off x="2133600" y="38862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KACHNA</a:t>
            </a:r>
            <a:endParaRPr lang="cs-CZ" dirty="0"/>
          </a:p>
        </p:txBody>
      </p:sp>
      <p:pic>
        <p:nvPicPr>
          <p:cNvPr id="32" name="Obrázek 31" descr="MC900346999.WM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05600" y="4267200"/>
            <a:ext cx="1996394" cy="1302082"/>
          </a:xfrm>
          <a:prstGeom prst="rect">
            <a:avLst/>
          </a:prstGeom>
        </p:spPr>
      </p:pic>
      <p:sp>
        <p:nvSpPr>
          <p:cNvPr id="33" name="TextovéPole 32"/>
          <p:cNvSpPr txBox="1"/>
          <p:nvPr/>
        </p:nvSpPr>
        <p:spPr>
          <a:xfrm>
            <a:off x="6019800" y="5257800"/>
            <a:ext cx="1447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LABUŤ</a:t>
            </a:r>
            <a:endParaRPr lang="cs-CZ" dirty="0"/>
          </a:p>
        </p:txBody>
      </p:sp>
      <p:pic>
        <p:nvPicPr>
          <p:cNvPr id="34" name="Obrázek 33" descr="MC900411638.WM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48000" y="1905000"/>
            <a:ext cx="1165225" cy="1619250"/>
          </a:xfrm>
          <a:prstGeom prst="rect">
            <a:avLst/>
          </a:prstGeom>
        </p:spPr>
      </p:pic>
      <p:sp>
        <p:nvSpPr>
          <p:cNvPr id="35" name="TextovéPole 34"/>
          <p:cNvSpPr txBox="1"/>
          <p:nvPr/>
        </p:nvSpPr>
        <p:spPr>
          <a:xfrm>
            <a:off x="4191000" y="25146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ČÁP</a:t>
            </a:r>
            <a:endParaRPr lang="cs-CZ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25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25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450"/>
                            </p:stCondLst>
                            <p:childTnLst>
                              <p:par>
                                <p:cTn id="3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450"/>
                            </p:stCondLst>
                            <p:childTnLst>
                              <p:par>
                                <p:cTn id="4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650"/>
                            </p:stCondLst>
                            <p:childTnLst>
                              <p:par>
                                <p:cTn id="4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650"/>
                            </p:stCondLst>
                            <p:childTnLst>
                              <p:par>
                                <p:cTn id="5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750"/>
                            </p:stCondLst>
                            <p:childTnLst>
                              <p:par>
                                <p:cTn id="6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9750"/>
                            </p:stCondLst>
                            <p:childTnLst>
                              <p:par>
                                <p:cTn id="6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3" grpId="0" animBg="1"/>
      <p:bldP spid="15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>
                <a:solidFill>
                  <a:schemeClr val="bg1"/>
                </a:solidFill>
              </a:rPr>
              <a:t>Voda je životním </a:t>
            </a:r>
            <a:r>
              <a:rPr lang="cs-CZ" sz="3200" dirty="0" smtClean="0">
                <a:solidFill>
                  <a:schemeClr val="bg1"/>
                </a:solidFill>
              </a:rPr>
              <a:t>prostředím i </a:t>
            </a:r>
            <a:r>
              <a:rPr lang="cs-CZ" sz="3200" dirty="0">
                <a:solidFill>
                  <a:schemeClr val="bg1"/>
                </a:solidFill>
              </a:rPr>
              <a:t>mnoha rostlin.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19400" y="1524000"/>
            <a:ext cx="4038600" cy="685800"/>
          </a:xfrm>
        </p:spPr>
        <p:txBody>
          <a:bodyPr/>
          <a:lstStyle/>
          <a:p>
            <a:r>
              <a:rPr lang="cs-CZ" sz="2800"/>
              <a:t>Vodní rostliny</a:t>
            </a:r>
          </a:p>
        </p:txBody>
      </p:sp>
      <p:pic>
        <p:nvPicPr>
          <p:cNvPr id="212997" name="Picture 5" descr="kv&amp;ecaron;tinové,kv&amp;ecaron;tiny,lekníny,o&amp;rcaron;íznuté fotky,o&amp;rcaron;íznuté obrázky,plovoucí listy leknínu,PNG,pr&amp;uring;hledná pozadí,rostliny,webové prvky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 l="11629" t="11629" r="11629" b="11629"/>
          <a:stretch>
            <a:fillRect/>
          </a:stretch>
        </p:blipFill>
        <p:spPr>
          <a:xfrm>
            <a:off x="1371600" y="4495800"/>
            <a:ext cx="2590800" cy="1638300"/>
          </a:xfrm>
          <a:noFill/>
          <a:ln/>
        </p:spPr>
      </p:pic>
      <p:pic>
        <p:nvPicPr>
          <p:cNvPr id="213000" name="Picture 8" descr="fotografie,orobinec širokolistý,p&amp;rcaron;íroda,rákosí,rostliny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4876800" y="2133600"/>
            <a:ext cx="3352800" cy="2514600"/>
          </a:xfrm>
          <a:noFill/>
          <a:ln/>
        </p:spPr>
      </p:pic>
      <p:pic>
        <p:nvPicPr>
          <p:cNvPr id="213003" name="Picture 11" descr="Claude Monet,&amp;ccaron;luny,Evropa,fotografie,Francie,Giverny,jezírka,jezírka s lekníny,lekníny,Monet,Monetova zahrada,plovoucí listy leknínu,p&amp;rcaron;íroda,rostliny,voda,vodní rostliny,zahrady"/>
          <p:cNvPicPr>
            <a:picLocks noChangeAspect="1" noChangeArrowheads="1"/>
          </p:cNvPicPr>
          <p:nvPr/>
        </p:nvPicPr>
        <p:blipFill>
          <a:blip r:embed="rId4"/>
          <a:srcRect t="17444" b="17444"/>
          <a:stretch>
            <a:fillRect/>
          </a:stretch>
        </p:blipFill>
        <p:spPr bwMode="auto">
          <a:xfrm>
            <a:off x="1066800" y="2133600"/>
            <a:ext cx="3324225" cy="2016125"/>
          </a:xfrm>
          <a:prstGeom prst="rect">
            <a:avLst/>
          </a:prstGeom>
          <a:noFill/>
        </p:spPr>
      </p:pic>
      <p:pic>
        <p:nvPicPr>
          <p:cNvPr id="213004" name="Picture 12" descr="OPVK_hor_zakladni_logolink_RGB_cz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76800" y="5638800"/>
            <a:ext cx="3657600" cy="796925"/>
          </a:xfrm>
          <a:prstGeom prst="rect">
            <a:avLst/>
          </a:prstGeom>
          <a:noFill/>
        </p:spPr>
      </p:pic>
      <p:sp>
        <p:nvSpPr>
          <p:cNvPr id="213005" name="Text Box 13"/>
          <p:cNvSpPr txBox="1">
            <a:spLocks noChangeArrowheads="1"/>
          </p:cNvSpPr>
          <p:nvPr/>
        </p:nvSpPr>
        <p:spPr bwMode="auto">
          <a:xfrm>
            <a:off x="1828800" y="6096000"/>
            <a:ext cx="19812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b="1"/>
              <a:t>leknín bělostný</a:t>
            </a:r>
          </a:p>
        </p:txBody>
      </p:sp>
      <p:sp>
        <p:nvSpPr>
          <p:cNvPr id="213006" name="Text Box 14"/>
          <p:cNvSpPr txBox="1">
            <a:spLocks noChangeArrowheads="1"/>
          </p:cNvSpPr>
          <p:nvPr/>
        </p:nvSpPr>
        <p:spPr bwMode="auto">
          <a:xfrm>
            <a:off x="5105400" y="4760913"/>
            <a:ext cx="266700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13008" name="Text Box 16"/>
          <p:cNvSpPr txBox="1">
            <a:spLocks noChangeArrowheads="1"/>
          </p:cNvSpPr>
          <p:nvPr/>
        </p:nvSpPr>
        <p:spPr bwMode="auto">
          <a:xfrm>
            <a:off x="5241925" y="4684713"/>
            <a:ext cx="23558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 dirty="0"/>
              <a:t>orobinec širokolistý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3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13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13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12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13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005" grpId="0"/>
      <p:bldP spid="21300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458200" cy="1384300"/>
          </a:xfrm>
        </p:spPr>
        <p:txBody>
          <a:bodyPr/>
          <a:lstStyle/>
          <a:p>
            <a:r>
              <a:rPr lang="cs-CZ" sz="3200" dirty="0">
                <a:solidFill>
                  <a:schemeClr val="bg1"/>
                </a:solidFill>
              </a:rPr>
              <a:t>Voda je obsažena v tělech rostlin i živočichů.</a:t>
            </a:r>
          </a:p>
        </p:txBody>
      </p:sp>
      <p:pic>
        <p:nvPicPr>
          <p:cNvPr id="219141" name="Picture 5" descr="divoké rostliny,fotografie,kv&amp;ecaron;tiny,p&amp;rcaron;íroda,rostliny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 l="17444" r="17444"/>
          <a:stretch>
            <a:fillRect/>
          </a:stretch>
        </p:blipFill>
        <p:spPr>
          <a:xfrm>
            <a:off x="838200" y="3124200"/>
            <a:ext cx="2819400" cy="3507544"/>
          </a:xfrm>
          <a:noFill/>
          <a:ln/>
        </p:spPr>
      </p:pic>
      <p:pic>
        <p:nvPicPr>
          <p:cNvPr id="219144" name="Picture 8" descr="zví&amp;rcaron;ata,chlapci,brat&amp;rcaron;i,psovité šelmy,d&amp;ecaron;tství,d&amp;ecaron;ti,psi,rodiny,Fotolia,p&amp;rcaron;átelé,p&amp;rcaron;átelství,zlatí retrív&amp;rcaron;i,d&amp;ecaron;cka,mu&amp;zcaron;i,venku,venkovní,lidé,domácí mazlí&amp;ccaron;ci,Fotografie,sourozenci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 t="17444" b="17444"/>
          <a:stretch>
            <a:fillRect/>
          </a:stretch>
        </p:blipFill>
        <p:spPr>
          <a:xfrm>
            <a:off x="4038600" y="2971800"/>
            <a:ext cx="3886200" cy="2522621"/>
          </a:xfrm>
          <a:noFill/>
          <a:ln/>
        </p:spPr>
      </p:pic>
      <p:pic>
        <p:nvPicPr>
          <p:cNvPr id="219146" name="Picture 10" descr="OPVK_hor_zakladni_logolink_RGB_cz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724400" y="5638800"/>
            <a:ext cx="4038600" cy="882650"/>
          </a:xfrm>
          <a:noFill/>
          <a:ln/>
        </p:spPr>
      </p:pic>
      <p:sp>
        <p:nvSpPr>
          <p:cNvPr id="8" name="TextovéPole 7"/>
          <p:cNvSpPr txBox="1"/>
          <p:nvPr/>
        </p:nvSpPr>
        <p:spPr>
          <a:xfrm>
            <a:off x="381000" y="1371601"/>
            <a:ext cx="87630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cs-CZ" sz="2400" dirty="0" smtClean="0"/>
              <a:t> voda tvoří asi dvě třetiny hmotnosti lidského těla</a:t>
            </a:r>
          </a:p>
          <a:p>
            <a:pPr>
              <a:buFont typeface="Courier New" pitchFamily="49" charset="0"/>
              <a:buChar char="o"/>
            </a:pPr>
            <a:r>
              <a:rPr lang="cs-CZ" sz="2400" dirty="0" smtClean="0"/>
              <a:t> je pro člověka nepostradatelná</a:t>
            </a:r>
          </a:p>
          <a:p>
            <a:pPr>
              <a:buFont typeface="Courier New" pitchFamily="49" charset="0"/>
              <a:buChar char="o"/>
            </a:pPr>
            <a:r>
              <a:rPr lang="cs-CZ" sz="2400" dirty="0"/>
              <a:t> </a:t>
            </a:r>
            <a:r>
              <a:rPr lang="cs-CZ" sz="2400" dirty="0" smtClean="0"/>
              <a:t>musí být přijímána denně v dostatečném množstvím  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(asi 2,5 litrů)</a:t>
            </a:r>
          </a:p>
          <a:p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>
                <a:solidFill>
                  <a:schemeClr val="bg1"/>
                </a:solidFill>
              </a:rPr>
              <a:t>Vodu najdeme i v půdě.</a:t>
            </a:r>
          </a:p>
        </p:txBody>
      </p:sp>
      <p:pic>
        <p:nvPicPr>
          <p:cNvPr id="223237" name="Picture 5" descr="fotografie,plodiny,p&amp;rcaron;íroda,p&amp;uring;dy,rostliny,úroda,výhonek fazole,výhonky,výhonky fazolí,zem&amp;ecaron;d&amp;ecaron;lský,zem&amp;ecaron;d&amp;ecaron;lství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 l="17444" r="17444"/>
          <a:stretch>
            <a:fillRect/>
          </a:stretch>
        </p:blipFill>
        <p:spPr>
          <a:xfrm>
            <a:off x="609600" y="1676400"/>
            <a:ext cx="3313113" cy="4495800"/>
          </a:xfrm>
          <a:noFill/>
          <a:ln/>
        </p:spPr>
      </p:pic>
      <p:pic>
        <p:nvPicPr>
          <p:cNvPr id="223240" name="Picture 8" descr="zem&amp;ecaron;d&amp;ecaron;lství,podnebí,venkov,plodiny,sucha,suchá zem&amp;ecaron;,zem&amp;ecaron;d&amp;ecaron;lská p&amp;uring;da,pole,fotolia,sklize&amp;ncaron;,horizonty,zavla&amp;zcaron;ování,krajiny,p&amp;rcaron;íroda,&amp;rcaron;ádky,&amp;zcaron;ito,nebe,zem,traktory,pšenice,obilí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 l="17444" t="34888" r="17444"/>
          <a:stretch>
            <a:fillRect/>
          </a:stretch>
        </p:blipFill>
        <p:spPr>
          <a:xfrm>
            <a:off x="4648200" y="1676400"/>
            <a:ext cx="3962400" cy="2933700"/>
          </a:xfrm>
          <a:noFill/>
          <a:ln/>
        </p:spPr>
      </p:pic>
      <p:pic>
        <p:nvPicPr>
          <p:cNvPr id="223242" name="Picture 10" descr="OPVK_hor_zakladni_logolink_RGB_cz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48200" y="5257800"/>
            <a:ext cx="4038600" cy="882650"/>
          </a:xfrm>
          <a:noFill/>
          <a:ln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>
                <a:solidFill>
                  <a:schemeClr val="bg1"/>
                </a:solidFill>
              </a:rPr>
              <a:t>Znečištění vody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76400"/>
            <a:ext cx="4495800" cy="2286000"/>
          </a:xfrm>
        </p:spPr>
        <p:txBody>
          <a:bodyPr/>
          <a:lstStyle/>
          <a:p>
            <a:r>
              <a:rPr lang="cs-CZ" sz="2800" dirty="0"/>
              <a:t>Zdroje: znečištěná řeka</a:t>
            </a:r>
          </a:p>
          <a:p>
            <a:pPr>
              <a:buFontTx/>
              <a:buNone/>
            </a:pPr>
            <a:r>
              <a:rPr lang="cs-CZ" sz="2800" dirty="0"/>
              <a:t>              havárie lodí</a:t>
            </a:r>
          </a:p>
          <a:p>
            <a:pPr>
              <a:buFontTx/>
              <a:buNone/>
            </a:pPr>
            <a:r>
              <a:rPr lang="cs-CZ" sz="2800" dirty="0"/>
              <a:t>              nadměrný lov </a:t>
            </a:r>
            <a:r>
              <a:rPr lang="cs-CZ" sz="2800" dirty="0" smtClean="0"/>
              <a:t>ryb</a:t>
            </a:r>
          </a:p>
          <a:p>
            <a:pPr>
              <a:buFontTx/>
              <a:buNone/>
            </a:pPr>
            <a:r>
              <a:rPr lang="cs-CZ" sz="2800" dirty="0"/>
              <a:t>	</a:t>
            </a:r>
            <a:r>
              <a:rPr lang="cs-CZ" sz="2800" dirty="0" smtClean="0"/>
              <a:t>	      průmysl</a:t>
            </a:r>
          </a:p>
          <a:p>
            <a:pPr>
              <a:buFontTx/>
              <a:buNone/>
            </a:pPr>
            <a:endParaRPr lang="cs-CZ" sz="2800" dirty="0"/>
          </a:p>
        </p:txBody>
      </p:sp>
      <p:pic>
        <p:nvPicPr>
          <p:cNvPr id="227333" name="Picture 5" descr="lodní vraky,p&amp;rcaron;eprava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 t="17444" b="17444"/>
          <a:stretch>
            <a:fillRect/>
          </a:stretch>
        </p:blipFill>
        <p:spPr>
          <a:xfrm>
            <a:off x="533400" y="3962400"/>
            <a:ext cx="3657600" cy="2587625"/>
          </a:xfrm>
          <a:noFill/>
          <a:ln/>
        </p:spPr>
      </p:pic>
      <p:pic>
        <p:nvPicPr>
          <p:cNvPr id="227336" name="Picture 8" descr="nebezpe&amp;ccaron;né odpady,ochrana &amp;zcaron;ivotního prost&amp;rcaron;edí,pé&amp;ccaron;e o &amp;zcaron;ivotní prost&amp;rcaron;edí,potoky,pr&amp;uring;myslová odv&amp;ecaron;tví,&amp;rcaron;eky,ryby,vodní kanály,&amp;zcaron;ivotní prost&amp;rcaron;edí,zví&amp;rcaron;ata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 t="11629" b="11629"/>
          <a:stretch>
            <a:fillRect/>
          </a:stretch>
        </p:blipFill>
        <p:spPr>
          <a:xfrm>
            <a:off x="5181600" y="1905000"/>
            <a:ext cx="3673764" cy="2819400"/>
          </a:xfrm>
          <a:noFill/>
          <a:ln/>
        </p:spPr>
      </p:pic>
      <p:pic>
        <p:nvPicPr>
          <p:cNvPr id="227338" name="Picture 10" descr="OPVK_hor_zakladni_logolink_RGB_c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5638800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273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73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27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7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73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73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7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7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2"/>
                </a:solidFill>
              </a:rPr>
              <a:t>Pitná voda</a:t>
            </a:r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0" y="1676400"/>
            <a:ext cx="8305800" cy="4114800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	Většinu pitné vody člověk získává úpravou spodní a povrchové vody. </a:t>
            </a:r>
          </a:p>
          <a:p>
            <a:pPr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	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To je velmi náročné a nákladné. </a:t>
            </a:r>
          </a:p>
          <a:p>
            <a:pPr>
              <a:buNone/>
            </a:pPr>
            <a:endParaRPr lang="cs-CZ" sz="4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None/>
            </a:pPr>
            <a:r>
              <a:rPr lang="cs-CZ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PROTO  VODOU  NEPLÝTVEJME!</a:t>
            </a:r>
          </a:p>
        </p:txBody>
      </p:sp>
      <p:pic>
        <p:nvPicPr>
          <p:cNvPr id="10" name="Obrázek 9" descr="MP90042227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05600" y="2286000"/>
            <a:ext cx="1905000" cy="1905000"/>
          </a:xfrm>
          <a:prstGeom prst="rect">
            <a:avLst/>
          </a:prstGeom>
        </p:spPr>
      </p:pic>
      <p:pic>
        <p:nvPicPr>
          <p:cNvPr id="11" name="Picture 10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5638800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            Kdyby nebylo vody,</a:t>
            </a:r>
            <a:br>
              <a:rPr lang="cs-CZ" sz="4000"/>
            </a:br>
            <a:r>
              <a:rPr lang="cs-CZ" sz="4000"/>
              <a:t>         nebyl by život na Zemi.</a:t>
            </a:r>
          </a:p>
        </p:txBody>
      </p:sp>
      <p:pic>
        <p:nvPicPr>
          <p:cNvPr id="230405" name="Picture 5" descr="Siluety lidí na zem&amp;ecaron;kouli"/>
          <p:cNvPicPr>
            <a:picLocks noChangeAspect="1" noChangeArrowheads="1"/>
          </p:cNvPicPr>
          <p:nvPr/>
        </p:nvPicPr>
        <p:blipFill>
          <a:blip r:embed="rId2"/>
          <a:srcRect t="19685" b="19685"/>
          <a:stretch>
            <a:fillRect/>
          </a:stretch>
        </p:blipFill>
        <p:spPr bwMode="auto">
          <a:xfrm>
            <a:off x="1676400" y="1752600"/>
            <a:ext cx="5791200" cy="3810000"/>
          </a:xfrm>
          <a:prstGeom prst="rect">
            <a:avLst/>
          </a:prstGeom>
          <a:noFill/>
        </p:spPr>
      </p:pic>
      <p:pic>
        <p:nvPicPr>
          <p:cNvPr id="230415" name="Picture 15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5791200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Zdroje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2057400"/>
          </a:xfrm>
        </p:spPr>
        <p:txBody>
          <a:bodyPr/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office.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microsoft.com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pl-PL" sz="2000" i="1" dirty="0" smtClean="0">
                <a:latin typeface="Arial" pitchFamily="34" charset="0"/>
                <a:cs typeface="Arial" pitchFamily="34" charset="0"/>
              </a:rPr>
              <a:t>Co to je...?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. Praha: Svojtka &amp; Co., s.r.o., 2004. ISBN 80-7352-090-7</a:t>
            </a:r>
          </a:p>
          <a:p>
            <a:r>
              <a:rPr lang="pl-PL" sz="2000" dirty="0">
                <a:latin typeface="Arial" pitchFamily="34" charset="0"/>
                <a:cs typeface="Arial" pitchFamily="34" charset="0"/>
              </a:rPr>
              <a:t>p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racovní sešit, Soubor námětů, úkolů a zajímavostí k přírodovědnému učivu, PaedDr. Hana Mühlhauserová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Picture 15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5791200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286232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lIns="738000" rIns="73800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dirty="0" smtClean="0"/>
              <a:t>Digitální učební materiál je určen pro práci za pomoci počítače   s interaktivní tabulí. Je součástí tematického okruhu „Rozmanitost přírody“. 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Materiál zábavnou formou seznamuje žáky s významem vody pro život na Zemi. Je doplněn obrázky a zajímavostmi, které se týkají některých mořských a sladkovodních živočichů.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Je určen pro předmět přírodověda 5. ročník.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Tento materiál vznikl jako doplňující materiál k učebnici: MATYÁŠEK, Jiří, Věra ŠTIKOVÁ a Josef TRNA. Přírodověda 5: Člověk a jeho svět. Bratislavská 23d, 602 00 Brno: NOVÁ ŠKOLA s.r.o., 2011. ISBN 978-807289-301-0.</a:t>
            </a:r>
            <a:endParaRPr lang="cs-CZ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9" name="WordArt 5"/>
          <p:cNvSpPr>
            <a:spLocks noChangeArrowheads="1" noChangeShapeType="1" noTextEdit="1"/>
          </p:cNvSpPr>
          <p:nvPr/>
        </p:nvSpPr>
        <p:spPr bwMode="auto">
          <a:xfrm>
            <a:off x="2286000" y="2286000"/>
            <a:ext cx="4152900" cy="19939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cs-CZ" sz="9600" kern="10" spc="-96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Voda</a:t>
            </a:r>
          </a:p>
        </p:txBody>
      </p:sp>
      <p:pic>
        <p:nvPicPr>
          <p:cNvPr id="164877" name="Picture 13" descr="OPVK_hor_zakladni_logolink_RGB_cz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876800" y="5715000"/>
            <a:ext cx="4038600" cy="882650"/>
          </a:xfrm>
          <a:noFill/>
          <a:ln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Podmínky života na Zemi: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7467600" cy="4114800"/>
          </a:xfrm>
        </p:spPr>
        <p:txBody>
          <a:bodyPr/>
          <a:lstStyle/>
          <a:p>
            <a:r>
              <a:rPr lang="cs-CZ" sz="4000" dirty="0"/>
              <a:t> voda</a:t>
            </a:r>
          </a:p>
          <a:p>
            <a:r>
              <a:rPr lang="cs-CZ" sz="4000" dirty="0"/>
              <a:t> vzduch</a:t>
            </a:r>
          </a:p>
          <a:p>
            <a:r>
              <a:rPr lang="cs-CZ" sz="4000" dirty="0"/>
              <a:t> sluneční světlo a teplo</a:t>
            </a:r>
          </a:p>
          <a:p>
            <a:r>
              <a:rPr lang="cs-CZ" sz="4000" dirty="0"/>
              <a:t> půda</a:t>
            </a:r>
          </a:p>
        </p:txBody>
      </p:sp>
      <p:pic>
        <p:nvPicPr>
          <p:cNvPr id="165895" name="Picture 7" descr="OPVK_hor_zakladni_logolink_RGB_cz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724400" y="5715000"/>
            <a:ext cx="4038600" cy="882650"/>
          </a:xfrm>
          <a:noFill/>
          <a:ln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84300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Voda</a:t>
            </a:r>
            <a:endParaRPr lang="cs-CZ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0" y="1295400"/>
            <a:ext cx="9144000" cy="4572000"/>
          </a:xfrm>
        </p:spPr>
        <p:txBody>
          <a:bodyPr/>
          <a:lstStyle/>
          <a:p>
            <a:r>
              <a:rPr lang="cs-CZ" dirty="0"/>
              <a:t>j</a:t>
            </a:r>
            <a:r>
              <a:rPr lang="cs-CZ" dirty="0" smtClean="0"/>
              <a:t>e čirá bezbarvá kapalina</a:t>
            </a:r>
          </a:p>
          <a:p>
            <a:r>
              <a:rPr lang="cs-CZ" dirty="0" smtClean="0"/>
              <a:t>teče, vypařuje se, může zmrznout</a:t>
            </a:r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4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Víš, co k sobě patří?</a:t>
            </a:r>
          </a:p>
          <a:p>
            <a:pPr>
              <a:buNone/>
            </a:pPr>
            <a:endParaRPr lang="cs-CZ" sz="2000" dirty="0"/>
          </a:p>
          <a:p>
            <a:pPr>
              <a:buNone/>
            </a:pPr>
            <a:r>
              <a:rPr lang="cs-CZ" sz="2400" dirty="0" smtClean="0">
                <a:effectLst/>
                <a:latin typeface="Arial" pitchFamily="34" charset="0"/>
                <a:cs typeface="Arial" pitchFamily="34" charset="0"/>
              </a:rPr>
              <a:t>☺</a:t>
            </a:r>
            <a:r>
              <a:rPr lang="cs-CZ" sz="2400" dirty="0" smtClean="0">
                <a:effectLst/>
                <a:latin typeface="Arial" pitchFamily="34" charset="0"/>
                <a:ea typeface="BatangChe" pitchFamily="49" charset="-127"/>
                <a:cs typeface="Arial" pitchFamily="34" charset="0"/>
              </a:rPr>
              <a:t>skupenství kapalné</a:t>
            </a:r>
            <a:r>
              <a:rPr lang="cs-CZ" sz="2400" dirty="0" smtClean="0">
                <a:effectLst/>
                <a:latin typeface="Arial" pitchFamily="34" charset="0"/>
                <a:cs typeface="Arial" pitchFamily="34" charset="0"/>
              </a:rPr>
              <a:t>			</a:t>
            </a:r>
          </a:p>
          <a:p>
            <a:pPr>
              <a:buNone/>
            </a:pPr>
            <a:r>
              <a:rPr lang="cs-CZ" sz="2400" dirty="0" smtClean="0">
                <a:effectLst/>
                <a:latin typeface="Arial" pitchFamily="34" charset="0"/>
                <a:cs typeface="Arial" pitchFamily="34" charset="0"/>
              </a:rPr>
              <a:t>☺skupenství plynné			</a:t>
            </a:r>
          </a:p>
          <a:p>
            <a:pPr>
              <a:buNone/>
            </a:pPr>
            <a:r>
              <a:rPr lang="cs-CZ" sz="2400" dirty="0" smtClean="0">
                <a:effectLst/>
                <a:latin typeface="Arial" pitchFamily="34" charset="0"/>
                <a:cs typeface="Arial" pitchFamily="34" charset="0"/>
              </a:rPr>
              <a:t>☺skupenství pevné	</a:t>
            </a:r>
            <a:r>
              <a:rPr lang="cs-CZ" sz="2400" dirty="0" smtClean="0"/>
              <a:t>		</a:t>
            </a:r>
          </a:p>
        </p:txBody>
      </p:sp>
      <p:pic>
        <p:nvPicPr>
          <p:cNvPr id="5" name="Picture 7" descr="OPVK_hor_zakladni_logolink_RGB_cz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876800" y="5638800"/>
            <a:ext cx="4038600" cy="882650"/>
          </a:xfrm>
          <a:noFill/>
          <a:ln/>
        </p:spPr>
      </p:pic>
      <p:sp>
        <p:nvSpPr>
          <p:cNvPr id="6" name="TextovéPole 5"/>
          <p:cNvSpPr txBox="1"/>
          <p:nvPr/>
        </p:nvSpPr>
        <p:spPr>
          <a:xfrm>
            <a:off x="3200400" y="4114800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☺voda tuhne</a:t>
            </a: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☺voda teče</a:t>
            </a: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☺voda se vypařuje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096000" y="4114800"/>
            <a:ext cx="27574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☺pára, mlha</a:t>
            </a:r>
          </a:p>
          <a:p>
            <a:r>
              <a:rPr lang="cs-CZ" sz="2400" dirty="0" smtClean="0"/>
              <a:t>☺led, sníh, kroupy</a:t>
            </a:r>
          </a:p>
          <a:p>
            <a:r>
              <a:rPr lang="cs-CZ" sz="2400" dirty="0" smtClean="0"/>
              <a:t>☺kapalina, déšť</a:t>
            </a:r>
            <a:endParaRPr lang="cs-CZ" sz="2400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50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50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50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4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0" y="1371600"/>
            <a:ext cx="4038600" cy="4114800"/>
          </a:xfrm>
        </p:spPr>
        <p:txBody>
          <a:bodyPr/>
          <a:lstStyle/>
          <a:p>
            <a:r>
              <a:rPr lang="cs-CZ" sz="2800" dirty="0"/>
              <a:t>Voda </a:t>
            </a:r>
            <a:r>
              <a:rPr lang="cs-CZ" sz="2800" dirty="0" smtClean="0"/>
              <a:t>pokrývá </a:t>
            </a:r>
            <a:r>
              <a:rPr lang="cs-CZ" sz="2800" dirty="0"/>
              <a:t>většinu zemského povrchu.</a:t>
            </a:r>
          </a:p>
          <a:p>
            <a:r>
              <a:rPr lang="cs-CZ" sz="2800" dirty="0"/>
              <a:t>Zaujímá dvě třetiny povrchu naší planety</a:t>
            </a:r>
            <a:r>
              <a:rPr lang="cs-CZ" sz="2800" dirty="0" smtClean="0"/>
              <a:t>.</a:t>
            </a:r>
            <a:endParaRPr lang="cs-CZ" sz="2800" dirty="0"/>
          </a:p>
        </p:txBody>
      </p:sp>
      <p:pic>
        <p:nvPicPr>
          <p:cNvPr id="189450" name="Picture 10" descr="globální,glóby,iStockphoto,mapy,planety,sv&amp;ecaron;ty,Zem&amp;ecaron;"/>
          <p:cNvPicPr>
            <a:picLocks noChangeAspect="1" noChangeArrowheads="1"/>
          </p:cNvPicPr>
          <p:nvPr/>
        </p:nvPicPr>
        <p:blipFill>
          <a:blip r:embed="rId2"/>
          <a:srcRect l="11629" t="11629" r="17444" b="11629"/>
          <a:stretch>
            <a:fillRect/>
          </a:stretch>
        </p:blipFill>
        <p:spPr bwMode="auto">
          <a:xfrm>
            <a:off x="457200" y="1447800"/>
            <a:ext cx="3316111" cy="3581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9451" name="Picture 11" descr="OPVK_hor_zakladni_logolink_RGB_cz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04800" y="5562600"/>
            <a:ext cx="4038600" cy="882650"/>
          </a:xfrm>
        </p:spPr>
      </p:pic>
      <p:sp>
        <p:nvSpPr>
          <p:cNvPr id="7" name="TextovéPole 6"/>
          <p:cNvSpPr txBox="1"/>
          <p:nvPr/>
        </p:nvSpPr>
        <p:spPr>
          <a:xfrm>
            <a:off x="1295400" y="152400"/>
            <a:ext cx="708399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Je na zemském povrchu více </a:t>
            </a:r>
          </a:p>
          <a:p>
            <a:r>
              <a:rPr lang="cs-CZ" sz="36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vodních ploch nebo pevné země?</a:t>
            </a:r>
            <a:endParaRPr lang="cs-CZ" sz="36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10" name="Graf 9"/>
          <p:cNvGraphicFramePr/>
          <p:nvPr/>
        </p:nvGraphicFramePr>
        <p:xfrm>
          <a:off x="4572000" y="3200400"/>
          <a:ext cx="4572000" cy="340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9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94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5" name="Rectangle 25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457200"/>
            <a:ext cx="8077200" cy="2895600"/>
          </a:xfrm>
        </p:spPr>
        <p:txBody>
          <a:bodyPr/>
          <a:lstStyle/>
          <a:p>
            <a:r>
              <a:rPr lang="cs-CZ" sz="2800" dirty="0"/>
              <a:t>Největší vodní plochy tvoří oceány a moře.</a:t>
            </a:r>
          </a:p>
          <a:p>
            <a:r>
              <a:rPr lang="cs-CZ" sz="2800" dirty="0" smtClean="0">
                <a:solidFill>
                  <a:srgbClr val="00FFFF"/>
                </a:solidFill>
              </a:rPr>
              <a:t>Mořská </a:t>
            </a:r>
            <a:r>
              <a:rPr lang="cs-CZ" sz="2800" dirty="0">
                <a:solidFill>
                  <a:srgbClr val="00FFFF"/>
                </a:solidFill>
              </a:rPr>
              <a:t>voda je slaná</a:t>
            </a:r>
            <a:r>
              <a:rPr lang="cs-CZ" sz="2800" dirty="0" smtClean="0">
                <a:solidFill>
                  <a:srgbClr val="00FFFF"/>
                </a:solidFill>
              </a:rPr>
              <a:t>.</a:t>
            </a:r>
          </a:p>
          <a:p>
            <a:r>
              <a:rPr lang="cs-CZ" sz="2800" dirty="0" smtClean="0"/>
              <a:t>Víš, proč je mořská voda slaná?</a:t>
            </a:r>
            <a:endParaRPr lang="cs-CZ" sz="2800" dirty="0"/>
          </a:p>
        </p:txBody>
      </p:sp>
      <p:pic>
        <p:nvPicPr>
          <p:cNvPr id="194587" name="Picture 27" descr="b&amp;rcaron;ehy,deštníky,dovolená,fotografie,mo&amp;rcaron;e,oceány,písky,plá&amp;zcaron;e,plá&amp;zcaron;ová k&amp;rcaron;esla,plá&amp;zcaron;ové slune&amp;ccaron;níky,po&amp;ccaron;así,p&amp;rcaron;íroda,slune&amp;ccaron;ný,voda,volný &amp;ccaron;as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 t="17444" b="17444"/>
          <a:stretch>
            <a:fillRect/>
          </a:stretch>
        </p:blipFill>
        <p:spPr>
          <a:xfrm>
            <a:off x="1371600" y="2667000"/>
            <a:ext cx="6019800" cy="29718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94590" name="Picture 30" descr="OPVK_hor_zakladni_logolink_RGB_cz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105400" y="5791200"/>
            <a:ext cx="4038600" cy="882650"/>
          </a:xfrm>
          <a:noFill/>
          <a:ln/>
        </p:spPr>
      </p:pic>
      <p:sp>
        <p:nvSpPr>
          <p:cNvPr id="9" name="Vodorovný svitek 8"/>
          <p:cNvSpPr/>
          <p:nvPr/>
        </p:nvSpPr>
        <p:spPr bwMode="auto">
          <a:xfrm>
            <a:off x="990600" y="2057400"/>
            <a:ext cx="6934200" cy="4191000"/>
          </a:xfrm>
          <a:prstGeom prst="horizontalScroll">
            <a:avLst/>
          </a:prstGeom>
          <a:solidFill>
            <a:schemeClr val="tx2"/>
          </a:solidFill>
          <a:ln w="9525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600200" y="2819400"/>
            <a:ext cx="61722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chemeClr val="bg2"/>
                </a:solidFill>
              </a:rPr>
              <a:t>M</a:t>
            </a:r>
            <a:r>
              <a:rPr lang="cs-CZ" sz="2800" dirty="0">
                <a:solidFill>
                  <a:schemeClr val="bg2"/>
                </a:solidFill>
              </a:rPr>
              <a:t>oře je slané proto, že sem řeky odplavují slané nerosty z pevniny. Kdyby moře vyschla, bylo by tolik soli, že bychom z ní mohli postavit zeď kolem rovníku vysokou 282 km a silnou 1,5 km.</a:t>
            </a:r>
          </a:p>
          <a:p>
            <a:endParaRPr lang="cs-CZ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457200"/>
            <a:ext cx="8001000" cy="2971800"/>
          </a:xfrm>
        </p:spPr>
        <p:txBody>
          <a:bodyPr/>
          <a:lstStyle/>
          <a:p>
            <a:r>
              <a:rPr lang="cs-CZ" sz="2800" dirty="0"/>
              <a:t>Menší vodní plochy jsou jezera, rybníky, řeky, potoky a vodní nádrže.</a:t>
            </a:r>
          </a:p>
          <a:p>
            <a:r>
              <a:rPr lang="cs-CZ" sz="2800" dirty="0"/>
              <a:t>Je to povrchová voda, ve které je rozpuštěno menší množství soli.</a:t>
            </a:r>
          </a:p>
          <a:p>
            <a:r>
              <a:rPr lang="cs-CZ" sz="2800" dirty="0">
                <a:solidFill>
                  <a:srgbClr val="00FFFF"/>
                </a:solidFill>
              </a:rPr>
              <a:t>Říkáme jí voda sladká.</a:t>
            </a:r>
          </a:p>
          <a:p>
            <a:r>
              <a:rPr lang="cs-CZ" sz="2800" dirty="0" smtClean="0"/>
              <a:t>Odkud se bere sladká voda?</a:t>
            </a:r>
            <a:endParaRPr lang="cs-CZ" sz="2800" dirty="0"/>
          </a:p>
        </p:txBody>
      </p:sp>
      <p:pic>
        <p:nvPicPr>
          <p:cNvPr id="201733" name="Picture 5" descr="Argentina,Brazilci,Brazílie,fotografie,jihoamerický,Ji&amp;zcaron;ní Amerika,krajiny,p&amp;rcaron;íroda,&amp;rcaron;eka Iguacu,&amp;rcaron;eka Iguazu,&amp;rcaron;eky,voda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 t="17444" b="17444"/>
          <a:stretch>
            <a:fillRect/>
          </a:stretch>
        </p:blipFill>
        <p:spPr>
          <a:xfrm>
            <a:off x="762000" y="3505200"/>
            <a:ext cx="3810000" cy="2479675"/>
          </a:xfrm>
          <a:noFill/>
          <a:ln/>
        </p:spPr>
      </p:pic>
      <p:pic>
        <p:nvPicPr>
          <p:cNvPr id="201743" name="Picture 15" descr="b&amp;rcaron;ehy,Evropa,fotografie,hráze,mo&amp;rcaron;e,Nizozemsko,ochrany,pob&amp;rcaron;e&amp;zcaron;í,p&amp;rcaron;ehrady,projekt Delta,Severní mo&amp;rcaron;e,voda,Zeeland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 t="17444" b="17444"/>
          <a:stretch>
            <a:fillRect/>
          </a:stretch>
        </p:blipFill>
        <p:spPr>
          <a:xfrm>
            <a:off x="5105400" y="3429000"/>
            <a:ext cx="3124200" cy="2033334"/>
          </a:xfrm>
        </p:spPr>
      </p:pic>
      <p:pic>
        <p:nvPicPr>
          <p:cNvPr id="201744" name="Picture 16" descr="OPVK_hor_zakladni_logolink_RGB_c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200" y="5791200"/>
            <a:ext cx="3657600" cy="796925"/>
          </a:xfrm>
          <a:prstGeom prst="rect">
            <a:avLst/>
          </a:prstGeom>
          <a:noFill/>
        </p:spPr>
      </p:pic>
      <p:sp>
        <p:nvSpPr>
          <p:cNvPr id="9" name="Vodorovný svitek 8"/>
          <p:cNvSpPr/>
          <p:nvPr/>
        </p:nvSpPr>
        <p:spPr bwMode="auto">
          <a:xfrm>
            <a:off x="1295400" y="1828800"/>
            <a:ext cx="6477000" cy="4267200"/>
          </a:xfrm>
          <a:prstGeom prst="horizontalScroll">
            <a:avLst/>
          </a:prstGeom>
          <a:solidFill>
            <a:schemeClr val="tx2"/>
          </a:solidFill>
          <a:ln w="9525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981200" y="2667000"/>
            <a:ext cx="5715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chemeClr val="bg2"/>
                </a:solidFill>
              </a:rPr>
              <a:t>Sladká voda vzniká téměř vždy vypařováním. Z celkového objemu sladké vody pochází 85% z oceánů a 15% z kontinentu. Na pevninu dopadne víc vody než se z ní vypaří.</a:t>
            </a:r>
            <a:endParaRPr lang="cs-CZ" sz="28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457200"/>
            <a:ext cx="7848600" cy="2438400"/>
          </a:xfrm>
        </p:spPr>
        <p:txBody>
          <a:bodyPr/>
          <a:lstStyle/>
          <a:p>
            <a:r>
              <a:rPr lang="cs-CZ" sz="2800" dirty="0"/>
              <a:t>Voda byla prvním životním prostředím, ve kterém se vyvinul život.</a:t>
            </a:r>
          </a:p>
          <a:p>
            <a:r>
              <a:rPr lang="cs-CZ" sz="2800" dirty="0"/>
              <a:t>Voda v původním </a:t>
            </a:r>
            <a:r>
              <a:rPr lang="cs-CZ" sz="2800" dirty="0" err="1"/>
              <a:t>praoceánu</a:t>
            </a:r>
            <a:r>
              <a:rPr lang="cs-CZ" sz="2800" dirty="0"/>
              <a:t> dokázala ochránit vznikající život před smrtícím zářením z vesmíru.</a:t>
            </a:r>
          </a:p>
        </p:txBody>
      </p:sp>
      <p:pic>
        <p:nvPicPr>
          <p:cNvPr id="216069" name="Picture 5" descr="fotografie,mo&amp;rcaron;e,oceány,ryby,vodní fauna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 t="17444" b="17444"/>
          <a:stretch>
            <a:fillRect/>
          </a:stretch>
        </p:blipFill>
        <p:spPr>
          <a:xfrm>
            <a:off x="4343400" y="2895600"/>
            <a:ext cx="4191000" cy="2743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16073" name="Picture 9" descr="fotografie,hv&amp;ecaron;zdice,kameny,korály,mo&amp;rcaron;e,oceány,p&amp;rcaron;íroda,voda,vodní zví&amp;rcaron;ata,zví&amp;rcaron;ata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 l="17444" r="17444"/>
          <a:stretch>
            <a:fillRect/>
          </a:stretch>
        </p:blipFill>
        <p:spPr>
          <a:xfrm>
            <a:off x="838200" y="2819400"/>
            <a:ext cx="2895600" cy="37338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16076" name="Picture 12" descr="OPVK_hor_zakladni_logolink_RGB_c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7800" y="5867400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1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6">
      <a:dk1>
        <a:srgbClr val="171A1B"/>
      </a:dk1>
      <a:lt1>
        <a:srgbClr val="F39900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8CAAA"/>
      </a:accent3>
      <a:accent4>
        <a:srgbClr val="121415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3">
        <a:dk1>
          <a:srgbClr val="005A58"/>
        </a:dk1>
        <a:lt1>
          <a:srgbClr val="FFFFFF"/>
        </a:lt1>
        <a:dk2>
          <a:srgbClr val="F3990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8CAAA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4">
        <a:dk1>
          <a:srgbClr val="FFFFFF"/>
        </a:dk1>
        <a:lt1>
          <a:srgbClr val="FFFFFF"/>
        </a:lt1>
        <a:dk2>
          <a:srgbClr val="F39900"/>
        </a:dk2>
        <a:lt2>
          <a:srgbClr val="171A1B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DADADA"/>
        </a:accent4>
        <a:accent5>
          <a:srgbClr val="FFFFFF"/>
        </a:accent5>
        <a:accent6>
          <a:srgbClr val="E7E7E7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5">
        <a:dk1>
          <a:srgbClr val="171A1B"/>
        </a:dk1>
        <a:lt1>
          <a:srgbClr val="F39900"/>
        </a:lt1>
        <a:dk2>
          <a:srgbClr val="171A1B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6">
        <a:dk1>
          <a:srgbClr val="171A1B"/>
        </a:dk1>
        <a:lt1>
          <a:srgbClr val="F39900"/>
        </a:lt1>
        <a:dk2>
          <a:srgbClr val="FFFFFF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ceán">
  <a:themeElements>
    <a:clrScheme name="Oceá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á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ceá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841</TotalTime>
  <Words>505</Words>
  <Application>Microsoft Office PowerPoint</Application>
  <PresentationFormat>Předvádění na obrazovce (4:3)</PresentationFormat>
  <Paragraphs>101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19</vt:i4>
      </vt:variant>
    </vt:vector>
  </HeadingPairs>
  <TitlesOfParts>
    <vt:vector size="21" baseType="lpstr">
      <vt:lpstr>Výchozí návrh</vt:lpstr>
      <vt:lpstr>Oceán</vt:lpstr>
      <vt:lpstr>VODA – ZÁKLADNÍ PODMÍNKA ŽIVOTA</vt:lpstr>
      <vt:lpstr>Anotace:</vt:lpstr>
      <vt:lpstr>Prezentace aplikace PowerPoint</vt:lpstr>
      <vt:lpstr>Podmínky života na Zemi:</vt:lpstr>
      <vt:lpstr>Voda</vt:lpstr>
      <vt:lpstr>Prezentace aplikace PowerPoint</vt:lpstr>
      <vt:lpstr>Prezentace aplikace PowerPoint</vt:lpstr>
      <vt:lpstr>Prezentace aplikace PowerPoint</vt:lpstr>
      <vt:lpstr>Prezentace aplikace PowerPoint</vt:lpstr>
      <vt:lpstr>Voda je životním prostředím mnoha živočichů.</vt:lpstr>
      <vt:lpstr>Voda je životním prostředím mnoha živočichů.</vt:lpstr>
      <vt:lpstr>Vodní ptáci</vt:lpstr>
      <vt:lpstr>Voda je životním prostředím i mnoha rostlin.</vt:lpstr>
      <vt:lpstr>Voda je obsažena v tělech rostlin i živočichů.</vt:lpstr>
      <vt:lpstr>Vodu najdeme i v půdě.</vt:lpstr>
      <vt:lpstr>Znečištění vody</vt:lpstr>
      <vt:lpstr>Pitná voda</vt:lpstr>
      <vt:lpstr>            Kdyby nebylo vody,          nebyl by život na Zemi.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</dc:creator>
  <cp:lastModifiedBy>ucitel</cp:lastModifiedBy>
  <cp:revision>89</cp:revision>
  <cp:lastPrinted>1601-01-01T00:00:00Z</cp:lastPrinted>
  <dcterms:created xsi:type="dcterms:W3CDTF">1601-01-01T00:00:00Z</dcterms:created>
  <dcterms:modified xsi:type="dcterms:W3CDTF">2013-03-22T15:08:14Z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