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85" d="100"/>
          <a:sy n="85" d="100"/>
        </p:scale>
        <p:origin x="-138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DAC8-D812-48DF-9372-12B637576D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11A6-7CDA-415E-90DE-732EF99F54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108AC-CA9F-4122-85C7-F942C324B8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ADAC8-D812-48DF-9372-12B637576D7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1FAA9-137B-47EE-AC6A-7E6F7DE1399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11350-B052-43B7-BEDB-F8255E7A23B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854E00-A4B4-48D6-80A0-047E3081B80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B502E-F900-4CD9-AAF4-30A131F36D5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23D331-EA97-4637-B673-860E6F26A33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FCAE6-7B5D-48FD-BAB7-67900220C11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F978F-2038-49AD-8EAF-B6F8FC98369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1FAA9-137B-47EE-AC6A-7E6F7DE139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A3E9DE5-570E-4A6D-B61C-EB63DE7BE3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611A6-7CDA-415E-90DE-732EF99F54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108AC-CA9F-4122-85C7-F942C324B80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11350-B052-43B7-BEDB-F8255E7A23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54E00-A4B4-48D6-80A0-047E3081B8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B502E-F900-4CD9-AAF4-30A131F36D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3D331-EA97-4637-B673-860E6F26A3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CAE6-7B5D-48FD-BAB7-67900220C1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F978F-2038-49AD-8EAF-B6F8FC9836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E9DE5-570E-4A6D-B61C-EB63DE7BE3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2D67AF-8086-46D1-8C3D-F839B039B7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cover dir="lu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B2D67AF-8086-46D1-8C3D-F839B039B7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>
    <p:cover dir="l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ŽIVOT V OCEÁNECH A MOŘÍCH</a:t>
            </a:r>
          </a:p>
        </p:txBody>
      </p:sp>
      <p:pic>
        <p:nvPicPr>
          <p:cNvPr id="9219" name="Picture 4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Pří_057_Rozmanitost přírody </a:t>
            </a:r>
            <a:r>
              <a:rPr lang="cs-CZ" b="1" dirty="0"/>
              <a:t>_</a:t>
            </a:r>
            <a:r>
              <a:rPr lang="cs-CZ" b="1" dirty="0" smtClean="0"/>
              <a:t>Život </a:t>
            </a:r>
            <a:r>
              <a:rPr lang="cs-CZ" b="1" dirty="0" smtClean="0"/>
              <a:t>v oceánech a mořích</a:t>
            </a:r>
          </a:p>
          <a:p>
            <a:pPr algn="ctr"/>
            <a:endParaRPr lang="cs-CZ" b="1" dirty="0" smtClean="0"/>
          </a:p>
          <a:p>
            <a:pPr algn="ctr"/>
            <a:r>
              <a:rPr lang="cs-CZ" b="1" dirty="0" smtClean="0"/>
              <a:t>Autor</a:t>
            </a:r>
            <a:r>
              <a:rPr lang="cs-CZ" b="1" dirty="0"/>
              <a:t>: Mgr. </a:t>
            </a:r>
            <a:r>
              <a:rPr lang="cs-CZ" b="1" dirty="0" smtClean="0"/>
              <a:t>Marie </a:t>
            </a:r>
            <a:r>
              <a:rPr lang="cs-CZ" b="1" dirty="0" err="1" smtClean="0"/>
              <a:t>Matušů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je plankton?</a:t>
            </a:r>
            <a:endParaRPr lang="cs-CZ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533400" y="1676400"/>
            <a:ext cx="8001000" cy="4114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2209800"/>
            <a:ext cx="7620000" cy="2971800"/>
          </a:xfrm>
        </p:spPr>
        <p:txBody>
          <a:bodyPr>
            <a:normAutofit/>
          </a:bodyPr>
          <a:lstStyle/>
          <a:p>
            <a:pPr>
              <a:buClrTx/>
              <a:buNone/>
            </a:pPr>
            <a:r>
              <a:rPr lang="cs-CZ" sz="3600" dirty="0" smtClean="0">
                <a:latin typeface="Arial" pitchFamily="34" charset="0"/>
                <a:cs typeface="Arial" pitchFamily="34" charset="0"/>
              </a:rPr>
              <a:t>  Je soubor drobných rostlinných a živočišných organismů. Slouží jako potrava pro vodní živočichy. Jeden litr vody může obsahovat i deset tisíc drobných organismů.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/>
          <p:cNvSpPr txBox="1"/>
          <p:nvPr/>
        </p:nvSpPr>
        <p:spPr>
          <a:xfrm>
            <a:off x="5715000" y="2514600"/>
            <a:ext cx="18324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DELFÍN</a:t>
            </a:r>
          </a:p>
          <a:p>
            <a:r>
              <a:rPr lang="cs-CZ" sz="2800" dirty="0" smtClean="0"/>
              <a:t>LOSOS</a:t>
            </a:r>
          </a:p>
          <a:p>
            <a:r>
              <a:rPr lang="cs-CZ" sz="2800" dirty="0" smtClean="0"/>
              <a:t>VELRYBA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Živočichové moří a oceánů</a:t>
            </a:r>
            <a:endParaRPr lang="cs-CZ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Vyluštíš některé z nich?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endParaRPr lang="cs-CZ" dirty="0" smtClean="0"/>
          </a:p>
          <a:p>
            <a:pPr>
              <a:buClr>
                <a:schemeClr val="tx1"/>
              </a:buCl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SARDEL – SAR + FÉN – É + Í 		</a:t>
            </a:r>
          </a:p>
          <a:p>
            <a:pPr>
              <a:buClr>
                <a:schemeClr val="tx1"/>
              </a:buCl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LOS + OSA – A				</a:t>
            </a:r>
          </a:p>
          <a:p>
            <a:pPr>
              <a:buClr>
                <a:schemeClr val="tx1"/>
              </a:buClr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PAVEL – PA + RYBA	</a:t>
            </a:r>
            <a:r>
              <a:rPr lang="cs-CZ" dirty="0" smtClean="0"/>
              <a:t>		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chemeClr val="tx1"/>
              </a:buClr>
              <a:buNone/>
            </a:pPr>
            <a:r>
              <a:rPr lang="cs-CZ" dirty="0" smtClean="0"/>
              <a:t>				</a:t>
            </a:r>
            <a:endParaRPr lang="cs-CZ" dirty="0"/>
          </a:p>
        </p:txBody>
      </p:sp>
      <p:pic>
        <p:nvPicPr>
          <p:cNvPr id="4" name="Obrázek 3" descr="MC900429937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267200"/>
            <a:ext cx="1841500" cy="1641475"/>
          </a:xfrm>
          <a:prstGeom prst="rect">
            <a:avLst/>
          </a:prstGeom>
        </p:spPr>
      </p:pic>
      <p:pic>
        <p:nvPicPr>
          <p:cNvPr id="5" name="Obrázek 4" descr="MC900370862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114800"/>
            <a:ext cx="1967510" cy="1560576"/>
          </a:xfrm>
          <a:prstGeom prst="rect">
            <a:avLst/>
          </a:prstGeom>
        </p:spPr>
      </p:pic>
      <p:pic>
        <p:nvPicPr>
          <p:cNvPr id="6" name="Obrázek 5" descr="MC900441864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4953000"/>
            <a:ext cx="1809750" cy="1682750"/>
          </a:xfrm>
          <a:prstGeom prst="rect">
            <a:avLst/>
          </a:prstGeom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vislý svitek 8"/>
          <p:cNvSpPr/>
          <p:nvPr/>
        </p:nvSpPr>
        <p:spPr>
          <a:xfrm>
            <a:off x="5105400" y="1219200"/>
            <a:ext cx="3810000" cy="4267200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791200" y="19812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Víte, že…</a:t>
            </a:r>
          </a:p>
          <a:p>
            <a:r>
              <a:rPr lang="cs-CZ" sz="3600" dirty="0" smtClean="0">
                <a:latin typeface="Arial" pitchFamily="34" charset="0"/>
                <a:cs typeface="Arial" pitchFamily="34" charset="0"/>
              </a:rPr>
              <a:t>…delfín za hodinu uplave až 65 km.</a:t>
            </a:r>
            <a:endParaRPr lang="cs-CZ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Někteří další živočichové moří a oceánů</a:t>
            </a:r>
            <a:endParaRPr lang="cs-CZ" sz="4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ázek 3" descr="MP9002554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05200" cy="2295906"/>
          </a:xfrm>
          <a:prstGeom prst="rect">
            <a:avLst/>
          </a:prstGeom>
        </p:spPr>
      </p:pic>
      <p:pic>
        <p:nvPicPr>
          <p:cNvPr id="5" name="Obrázek 4" descr="MP9002555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295400"/>
            <a:ext cx="3505200" cy="2330958"/>
          </a:xfrm>
          <a:prstGeom prst="rect">
            <a:avLst/>
          </a:prstGeom>
        </p:spPr>
      </p:pic>
      <p:pic>
        <p:nvPicPr>
          <p:cNvPr id="6" name="Obrázek 5" descr="MP9002625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89324"/>
            <a:ext cx="3505200" cy="2371852"/>
          </a:xfrm>
          <a:prstGeom prst="rect">
            <a:avLst/>
          </a:prstGeom>
        </p:spPr>
      </p:pic>
      <p:pic>
        <p:nvPicPr>
          <p:cNvPr id="7" name="Obrázek 6" descr="MP9003998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962400"/>
            <a:ext cx="3685799" cy="2456239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124200" y="342900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krab</a:t>
            </a:r>
            <a:endParaRPr lang="cs-CZ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7086600" y="3429000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koník</a:t>
            </a:r>
            <a:endParaRPr lang="cs-CZ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467600" y="4648200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medúza</a:t>
            </a:r>
            <a:endParaRPr lang="cs-CZ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57200" y="6172200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treska</a:t>
            </a:r>
            <a:endParaRPr lang="cs-CZ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Svislý svitek 12"/>
          <p:cNvSpPr/>
          <p:nvPr/>
        </p:nvSpPr>
        <p:spPr>
          <a:xfrm>
            <a:off x="2590800" y="914400"/>
            <a:ext cx="4267200" cy="5257800"/>
          </a:xfrm>
          <a:prstGeom prst="verticalScroll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124200" y="18288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Víte, že…</a:t>
            </a:r>
          </a:p>
          <a:p>
            <a:r>
              <a:rPr lang="cs-CZ" sz="3200" dirty="0" smtClean="0"/>
              <a:t>…krabi jsou „čističi“ pobřeží, sežerou všechny zbytky živočichů a rostlin. </a:t>
            </a:r>
            <a:endParaRPr lang="cs-CZ" sz="3200" dirty="0"/>
          </a:p>
        </p:txBody>
      </p:sp>
      <p:pic>
        <p:nvPicPr>
          <p:cNvPr id="8" name="Picture 8" descr="OPVK_hor_zakladni_logolink_RGB_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P900401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76600"/>
            <a:ext cx="3901440" cy="2599944"/>
          </a:xfrm>
          <a:prstGeom prst="rect">
            <a:avLst/>
          </a:prstGeom>
        </p:spPr>
      </p:pic>
      <p:pic>
        <p:nvPicPr>
          <p:cNvPr id="5" name="Obrázek 4" descr="MP9004019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57200"/>
            <a:ext cx="3901440" cy="2599944"/>
          </a:xfrm>
          <a:prstGeom prst="rect">
            <a:avLst/>
          </a:prstGeom>
        </p:spPr>
      </p:pic>
      <p:pic>
        <p:nvPicPr>
          <p:cNvPr id="6" name="Obrázek 5" descr="MP900414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44700"/>
            <a:ext cx="4191000" cy="2792909"/>
          </a:xfrm>
          <a:prstGeom prst="rect">
            <a:avLst/>
          </a:prstGeom>
        </p:spPr>
      </p:pic>
      <p:pic>
        <p:nvPicPr>
          <p:cNvPr id="8" name="Obrázek 7" descr="MC900209284.WM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412" y="0"/>
            <a:ext cx="4671588" cy="3112883"/>
          </a:xfrm>
          <a:prstGeom prst="rect">
            <a:avLst/>
          </a:prstGeom>
        </p:spPr>
      </p:pic>
      <p:pic>
        <p:nvPicPr>
          <p:cNvPr id="9" name="Picture 8" descr="OPVK_hor_zakladni_logolink_RGB_c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2362200" y="762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hvězdice</a:t>
            </a:r>
            <a:endParaRPr lang="cs-CZ" sz="20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858000" y="18288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mečoun</a:t>
            </a:r>
            <a:endParaRPr lang="cs-CZ" sz="20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096000" y="5105400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rejnok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600200" y="5943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sasanka</a:t>
            </a:r>
            <a:endParaRPr lang="cs-CZ" sz="2000" dirty="0"/>
          </a:p>
        </p:txBody>
      </p:sp>
      <p:sp>
        <p:nvSpPr>
          <p:cNvPr id="16" name="Svislý svitek 15"/>
          <p:cNvSpPr/>
          <p:nvPr/>
        </p:nvSpPr>
        <p:spPr>
          <a:xfrm>
            <a:off x="2438400" y="762000"/>
            <a:ext cx="4724400" cy="4800600"/>
          </a:xfrm>
          <a:prstGeom prst="vertic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48000" y="1905000"/>
            <a:ext cx="35052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0000"/>
                </a:solidFill>
              </a:rPr>
              <a:t>Víte, že….</a:t>
            </a:r>
          </a:p>
          <a:p>
            <a:r>
              <a:rPr lang="cs-CZ" sz="2800" dirty="0" smtClean="0"/>
              <a:t>…mečoun je nejrychlejší mořská ryba. Plave až 95 km/</a:t>
            </a:r>
            <a:r>
              <a:rPr lang="cs-CZ" sz="2800" dirty="0" err="1" smtClean="0"/>
              <a:t>h</a:t>
            </a:r>
            <a:r>
              <a:rPr lang="cs-CZ" sz="2800" dirty="0" smtClean="0"/>
              <a:t>. </a:t>
            </a: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P900423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5143723" cy="3962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676400" y="53340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chobotnice</a:t>
            </a:r>
            <a:endParaRPr lang="cs-CZ" sz="2400" dirty="0"/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ovéPole 6"/>
          <p:cNvSpPr txBox="1"/>
          <p:nvPr/>
        </p:nvSpPr>
        <p:spPr>
          <a:xfrm>
            <a:off x="5562600" y="1981200"/>
            <a:ext cx="335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Největší a nejinteligentnější živočich ze všech bezobratlých.</a:t>
            </a:r>
            <a:endParaRPr lang="cs-CZ" sz="2800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Významnými živočichy teplých oceánů jsou koráli.</a:t>
            </a:r>
            <a:endParaRPr lang="cs-CZ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0312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drobní živočichové s tvrdým vápenatým obalem kolem těla</a:t>
            </a:r>
          </a:p>
          <a:p>
            <a:pPr>
              <a:buClrTx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vytvářejí útesy i celé korálové ostrovy</a:t>
            </a:r>
          </a:p>
          <a:p>
            <a:pPr>
              <a:buClrTx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spotřebovávají oxid uhličitý z ovzduší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P9002625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81400"/>
            <a:ext cx="2037080" cy="3048000"/>
          </a:xfrm>
          <a:prstGeom prst="rect">
            <a:avLst/>
          </a:prstGeom>
        </p:spPr>
      </p:pic>
      <p:pic>
        <p:nvPicPr>
          <p:cNvPr id="6" name="Obrázek 5" descr="MP9004310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3505200"/>
            <a:ext cx="4572000" cy="2198906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Zajímavosti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Severní ledový oceán je víc než z poloviny celý rok zamrzlý. Živočichové, kteří v něm plavou mají silnou vrstvu podkožního tuku.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Oblíbená pochoutka kaviár se vyrábí z jiker jesetera ruského.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Nejrychlejší mořské ryby se nazývají plachetnice.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Velryby a delfíny se musí pravidelně vynořovat na hladinu, protože dýchají vzdušný kyslík. Jejich mláďata se učí v prvních dnech života sát mateřské mléko, vynořovat se a dýchat.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Hádanky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Jak se nazývají živočichové, kteří vypadají jako barevné skály? 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Jak se jeví kosmonautům naše planeta z kosmu a proč?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Do které skupiny živočichů patří velryby a delfíni?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Které mořské rostliny jsou důležitým zdrojem kyslíku?</a:t>
            </a:r>
          </a:p>
          <a:p>
            <a:pPr marL="514350" indent="-514350">
              <a:buClr>
                <a:schemeClr val="tx1"/>
              </a:buClr>
              <a:buFont typeface="+mj-lt"/>
              <a:buAutoNum type="arabicPeriod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Jaké znáte užitkové ryby moří, které konzumujeme u nás?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Veselý obličej 4"/>
          <p:cNvSpPr/>
          <p:nvPr/>
        </p:nvSpPr>
        <p:spPr>
          <a:xfrm>
            <a:off x="6324600" y="381000"/>
            <a:ext cx="1447800" cy="10668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Zdroje</a:t>
            </a:r>
            <a:endParaRPr lang="cs-CZ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828800"/>
            <a:ext cx="8229600" cy="266700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cs-CZ" sz="1800" dirty="0" smtClean="0">
                <a:latin typeface="Arial" pitchFamily="34" charset="0"/>
                <a:cs typeface="Arial" pitchFamily="34" charset="0"/>
              </a:rPr>
              <a:t>o</a:t>
            </a:r>
            <a:r>
              <a:rPr lang="cs-CZ" sz="1800" smtClean="0">
                <a:latin typeface="Arial" pitchFamily="34" charset="0"/>
                <a:cs typeface="Arial" pitchFamily="34" charset="0"/>
              </a:rPr>
              <a:t>ffice.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microsoft.com</a:t>
            </a: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r>
              <a:rPr lang="pl-PL" sz="1800" i="1" dirty="0" smtClean="0">
                <a:latin typeface="Arial" pitchFamily="34" charset="0"/>
                <a:cs typeface="Arial" pitchFamily="34" charset="0"/>
              </a:rPr>
              <a:t>Co to je...?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. Praha: Svojtka &amp; Co., s.r.o., 2004. ISBN 80-7352-090-7.</a:t>
            </a:r>
          </a:p>
          <a:p>
            <a:pPr>
              <a:buClrTx/>
            </a:pPr>
            <a:r>
              <a:rPr lang="pl-PL" sz="1800" dirty="0" smtClean="0">
                <a:latin typeface="Arial" pitchFamily="34" charset="0"/>
                <a:cs typeface="Arial" pitchFamily="34" charset="0"/>
              </a:rPr>
              <a:t>pracovní sešit, Soubor námětů, úkolů a zajímavostí k přírodovědnému učivu, PaedDr. Hana Mühlhauserová</a:t>
            </a:r>
          </a:p>
          <a:p>
            <a:pPr>
              <a:buClrTx/>
            </a:pPr>
            <a:r>
              <a:rPr lang="cs-CZ" sz="1800" i="1" dirty="0" smtClean="0">
                <a:latin typeface="Arial" pitchFamily="34" charset="0"/>
                <a:cs typeface="Arial" pitchFamily="34" charset="0"/>
              </a:rPr>
              <a:t>Život na zemi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cs-CZ" sz="1800" dirty="0" err="1" smtClean="0">
                <a:latin typeface="Arial" pitchFamily="34" charset="0"/>
                <a:cs typeface="Arial" pitchFamily="34" charset="0"/>
              </a:rPr>
              <a:t>Všeň</a:t>
            </a:r>
            <a:r>
              <a:rPr lang="cs-CZ" sz="1800" dirty="0" smtClean="0">
                <a:latin typeface="Arial" pitchFamily="34" charset="0"/>
                <a:cs typeface="Arial" pitchFamily="34" charset="0"/>
              </a:rPr>
              <a:t>: ALTER,s.r.o., 1997. ISBN 80-85775-61-1.</a:t>
            </a:r>
          </a:p>
          <a:p>
            <a:pPr>
              <a:buClrTx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cs-CZ" sz="18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cs-CZ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10243" name="Picture 3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 smtClean="0"/>
              <a:t>Digitální učební materiál je určen pro práci za pomoci počítače s interaktivní tabulí. Je součástí tematického okruhu „Rozmanitost přírody“. 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Materiál seznamuje žáky se životem v mořích a oceánech, uvádí obrázky některých živočichů a rostlin a zajímavosti o některých z nich.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přírodověda 5. </a:t>
            </a:r>
            <a:r>
              <a:rPr lang="cs-CZ" dirty="0" smtClean="0"/>
              <a:t>ročník.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Tento materiál vznikl jako doplňující materiál k učebnici: MATYÁŠEK, Jiří, Věra ŠTIKOVÁ a Josef TRNA. Přírodověda 5: Člověk a jeho svět. Bratislavská 23d, 602 00 Brno: NOVÁ ŠKOLA s.r.o., 2011. ISBN 978-807289-301-0.</a:t>
            </a:r>
            <a:endParaRPr lang="cs-CZ" dirty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48002" y="1752600"/>
            <a:ext cx="879599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cs-CZ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Život v oceánech </a:t>
            </a:r>
          </a:p>
          <a:p>
            <a:pPr algn="ctr">
              <a:defRPr/>
            </a:pPr>
            <a:r>
              <a:rPr lang="cs-CZ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 mořích</a:t>
            </a:r>
            <a:endParaRPr lang="cs-CZ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Moře a oceány</a:t>
            </a:r>
            <a:endParaRPr lang="cs-CZ" sz="6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txBody>
          <a:bodyPr/>
          <a:lstStyle/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pokrývají více než dvě třetiny naší planety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ovlivňují podnebí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zásobují nás potravou, energií a cennými nerosty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jsou domovem mnoha rostlin a živočichů</a:t>
            </a: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P900402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05200"/>
            <a:ext cx="4038779" cy="2691468"/>
          </a:xfrm>
          <a:prstGeom prst="rect">
            <a:avLst/>
          </a:prstGeom>
        </p:spPr>
      </p:pic>
      <p:pic>
        <p:nvPicPr>
          <p:cNvPr id="6" name="Obrázek 5" descr="MP900423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505200"/>
            <a:ext cx="3505200" cy="2303026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Oceány</a:t>
            </a:r>
            <a:endParaRPr lang="cs-CZ" sz="6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38912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dna oceánů tvoří obrovské krajiny s podmořskými pohořími, sopkami i hlubokými příkopy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největší Tichý oceán, Atlantský, Indický a Severní ledový oceán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 descr="MP9002894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81400"/>
            <a:ext cx="7391400" cy="2743200"/>
          </a:xfrm>
          <a:prstGeom prst="rect">
            <a:avLst/>
          </a:prstGeom>
        </p:spPr>
      </p:pic>
      <p:pic>
        <p:nvPicPr>
          <p:cNvPr id="5" name="Picture 8" descr="OPVK_hor_zakladni_logolink_RGB_c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cs-CZ" sz="60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Moře</a:t>
            </a:r>
            <a:endParaRPr lang="cs-CZ" sz="6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219200"/>
            <a:ext cx="9601200" cy="4389120"/>
          </a:xfrm>
        </p:spPr>
        <p:txBody>
          <a:bodyPr/>
          <a:lstStyle/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území zaplavená slanou vodou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jsou částečně nebo úplně obklopena souší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hladina není hladká, vítr na ní tvoří vlny, které u břehů způsobují vlnobití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nejznámější evropská moře - Jaderské, Černé, </a:t>
            </a:r>
          </a:p>
          <a:p>
            <a:pPr>
              <a:buClrTx/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	Středozemní</a:t>
            </a:r>
          </a:p>
          <a:p>
            <a:pPr>
              <a:buClrTx/>
              <a:buFont typeface="Arial" pitchFamily="34" charset="0"/>
              <a:buChar char="•"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P9004074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14800"/>
            <a:ext cx="4267200" cy="259994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Život v mořích a oceánech</a:t>
            </a:r>
            <a:endParaRPr lang="cs-CZ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126492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Život vznikl v oceánech před miliardami let.</a:t>
            </a:r>
          </a:p>
          <a:p>
            <a:pPr>
              <a:buClrTx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Prvními formami života byly bakterie, sinice a řasy.</a:t>
            </a:r>
          </a:p>
          <a:p>
            <a:pPr>
              <a:buClrTx/>
            </a:pPr>
            <a:endParaRPr lang="cs-CZ" dirty="0"/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MP9001825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95600"/>
            <a:ext cx="2444496" cy="3657600"/>
          </a:xfrm>
          <a:prstGeom prst="rect">
            <a:avLst/>
          </a:prstGeom>
        </p:spPr>
      </p:pic>
      <p:pic>
        <p:nvPicPr>
          <p:cNvPr id="6" name="Obrázek 5" descr="MP9001825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048000"/>
            <a:ext cx="3657600" cy="2420112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1752600"/>
          </a:xfrm>
        </p:spPr>
        <p:txBody>
          <a:bodyPr/>
          <a:lstStyle/>
          <a:p>
            <a:pPr>
              <a:buClrTx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Moře a oceány jsou domovem mnoha druhů ryb, chobotnic, tuleňů, žraloků a jiných živočichů.</a:t>
            </a:r>
          </a:p>
          <a:p>
            <a:pPr>
              <a:buClrTx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V hlubších vodách žijí delfíni, velryby a sviňuchy.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MP900401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981200"/>
            <a:ext cx="3368040" cy="2244483"/>
          </a:xfrm>
          <a:prstGeom prst="rect">
            <a:avLst/>
          </a:prstGeom>
        </p:spPr>
      </p:pic>
      <p:pic>
        <p:nvPicPr>
          <p:cNvPr id="8" name="Obrázek 7" descr="MP9004317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2438400"/>
            <a:ext cx="3087216" cy="2645447"/>
          </a:xfrm>
          <a:prstGeom prst="rect">
            <a:avLst/>
          </a:prstGeom>
        </p:spPr>
      </p:pic>
      <p:pic>
        <p:nvPicPr>
          <p:cNvPr id="5" name="Obrázek 4" descr="MP90026282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133600"/>
            <a:ext cx="3124200" cy="2103628"/>
          </a:xfrm>
          <a:prstGeom prst="rect">
            <a:avLst/>
          </a:prstGeom>
        </p:spPr>
      </p:pic>
      <p:pic>
        <p:nvPicPr>
          <p:cNvPr id="7" name="Obrázek 6" descr="MP9004069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52600" y="4114799"/>
            <a:ext cx="3368040" cy="2244483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1828800"/>
          </a:xfrm>
        </p:spPr>
        <p:txBody>
          <a:bodyPr/>
          <a:lstStyle/>
          <a:p>
            <a:pPr>
              <a:buClrTx/>
              <a:buNone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Z mořských rostlin jsou významné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jsou potravou některých živočichů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jsou i nejvydatnějším zdrojem kyslíku na Zemi</a:t>
            </a:r>
          </a:p>
          <a:p>
            <a:pPr>
              <a:buClrTx/>
              <a:buFont typeface="Arial" pitchFamily="34" charset="0"/>
              <a:buChar char="•"/>
            </a:pP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486400" y="609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sz="24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ořské řasy</a:t>
            </a:r>
            <a:r>
              <a:rPr lang="cs-CZ" sz="24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cs-CZ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5867400"/>
            <a:ext cx="36576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MP900414031.JPG"/>
          <p:cNvPicPr>
            <a:picLocks noChangeAspect="1"/>
          </p:cNvPicPr>
          <p:nvPr/>
        </p:nvPicPr>
        <p:blipFill>
          <a:blip r:embed="rId3"/>
          <a:srcRect t="50000" r="24"/>
          <a:stretch>
            <a:fillRect/>
          </a:stretch>
        </p:blipFill>
        <p:spPr>
          <a:xfrm>
            <a:off x="762000" y="2057400"/>
            <a:ext cx="7239000" cy="3657600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1109</TotalTime>
  <Words>553</Words>
  <Application>Microsoft Office PowerPoint</Application>
  <PresentationFormat>Předvádění na obrazovce (4:3)</PresentationFormat>
  <Paragraphs>90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Tok</vt:lpstr>
      <vt:lpstr>ŽIVOT V OCEÁNECH A MOŘÍCH</vt:lpstr>
      <vt:lpstr>Anotace:</vt:lpstr>
      <vt:lpstr>Prezentace aplikace PowerPoint</vt:lpstr>
      <vt:lpstr>Moře a oceány</vt:lpstr>
      <vt:lpstr>Oceány</vt:lpstr>
      <vt:lpstr>Moře</vt:lpstr>
      <vt:lpstr>Život v mořích a oceánech</vt:lpstr>
      <vt:lpstr>Prezentace aplikace PowerPoint</vt:lpstr>
      <vt:lpstr>Prezentace aplikace PowerPoint</vt:lpstr>
      <vt:lpstr>Co je plankton?</vt:lpstr>
      <vt:lpstr>Živočichové moří a oceánů</vt:lpstr>
      <vt:lpstr>Někteří další živočichové moří a oceánů</vt:lpstr>
      <vt:lpstr>Prezentace aplikace PowerPoint</vt:lpstr>
      <vt:lpstr>Prezentace aplikace PowerPoint</vt:lpstr>
      <vt:lpstr>Významnými živočichy teplých oceánů jsou koráli.</vt:lpstr>
      <vt:lpstr>Zajímavosti</vt:lpstr>
      <vt:lpstr>Hádanky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</dc:creator>
  <cp:lastModifiedBy>ucitel</cp:lastModifiedBy>
  <cp:revision>145</cp:revision>
  <cp:lastPrinted>1601-01-01T00:00:00Z</cp:lastPrinted>
  <dcterms:created xsi:type="dcterms:W3CDTF">1601-01-01T00:00:00Z</dcterms:created>
  <dcterms:modified xsi:type="dcterms:W3CDTF">2013-03-22T15:09:58Z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