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</p:sldMasterIdLst>
  <p:sldIdLst>
    <p:sldId id="256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87905" autoAdjust="0"/>
  </p:normalViewPr>
  <p:slideViewPr>
    <p:cSldViewPr>
      <p:cViewPr varScale="1">
        <p:scale>
          <a:sx n="79" d="100"/>
          <a:sy n="79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03C9-006B-44B3-9C18-DEA49C109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1287-ACD1-45B4-A6DB-5096FDA98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E518-2BAB-4B0B-B5E1-84578B874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C6167A-CC90-4ED7-A573-EC6E6444A3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58E11D-21A6-49D4-84CD-8078C78124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003C9-006B-44B3-9C18-DEA49C109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0239D-B221-4873-A777-5F4D6A08A7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45F54-F64E-414D-990F-939C1726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9E29-5719-4D4F-916A-9B44EF16C3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2388-2D26-48F0-8144-47947D2DDB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A6B8-6C64-4168-A0ED-63C297C4D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239D-B221-4873-A777-5F4D6A08A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FBE61-60DA-4C6A-B74C-22B76E2585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D517-F064-4B58-888C-174183C566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C4FA-8B95-48B7-82AC-32B9CBFA07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1287-ACD1-45B4-A6DB-5096FDA986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E518-2BAB-4B0B-B5E1-84578B8747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5F54-F64E-414D-990F-939C1726D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9E29-5719-4D4F-916A-9B44EF16C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2388-2D26-48F0-8144-47947D2DD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A6B8-6C64-4168-A0ED-63C297C4D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BE61-60DA-4C6A-B74C-22B76E258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D517-F064-4B58-888C-174183C56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C4FA-8B95-48B7-82AC-32B9CBFA0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E1112C-27E3-4A79-807B-1514C1235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E1112C-27E3-4A79-807B-1514C12353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TŘÍDĚNÍ ROSTLIN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Pří_059_Rozmanitost přírody </a:t>
            </a:r>
            <a:r>
              <a:rPr lang="cs-CZ" b="1" dirty="0"/>
              <a:t>_</a:t>
            </a:r>
            <a:r>
              <a:rPr lang="cs-CZ" b="1" dirty="0" smtClean="0"/>
              <a:t>Třídění </a:t>
            </a:r>
            <a:r>
              <a:rPr lang="cs-CZ" b="1" dirty="0" smtClean="0"/>
              <a:t>rostlin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Marie </a:t>
            </a:r>
            <a:r>
              <a:rPr lang="cs-CZ" b="1" dirty="0" err="1"/>
              <a:t>Matušů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Další třídění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1242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     </a:t>
            </a:r>
            <a:r>
              <a:rPr lang="cs-CZ" sz="2800" dirty="0"/>
              <a:t> </a:t>
            </a:r>
            <a:r>
              <a:rPr lang="cs-CZ" b="1" dirty="0" smtClean="0">
                <a:solidFill>
                  <a:srgbClr val="008000"/>
                </a:solidFill>
              </a:rPr>
              <a:t>dřeviny</a:t>
            </a: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  </a:t>
            </a:r>
            <a:r>
              <a:rPr lang="cs-CZ" sz="2400" dirty="0" smtClean="0"/>
              <a:t>  </a:t>
            </a: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   </a:t>
            </a:r>
          </a:p>
        </p:txBody>
      </p:sp>
      <p:sp>
        <p:nvSpPr>
          <p:cNvPr id="21508" name="plant"/>
          <p:cNvSpPr>
            <a:spLocks noEditPoints="1" noChangeArrowheads="1"/>
          </p:cNvSpPr>
          <p:nvPr/>
        </p:nvSpPr>
        <p:spPr bwMode="auto">
          <a:xfrm>
            <a:off x="5638800" y="182880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/>
              <a:t> </a:t>
            </a:r>
          </a:p>
        </p:txBody>
      </p:sp>
      <p:sp>
        <p:nvSpPr>
          <p:cNvPr id="21509" name="Tree"/>
          <p:cNvSpPr>
            <a:spLocks noEditPoints="1" noChangeArrowheads="1"/>
          </p:cNvSpPr>
          <p:nvPr/>
        </p:nvSpPr>
        <p:spPr bwMode="auto">
          <a:xfrm>
            <a:off x="1042988" y="1844675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/>
          </a:p>
        </p:txBody>
      </p:sp>
      <p:pic>
        <p:nvPicPr>
          <p:cNvPr id="21511" name="Picture 7" descr="fotografie,podzim,p&amp;rcaron;íroda,ro&amp;ccaron;ní období,rostliny,stromy"/>
          <p:cNvPicPr>
            <a:picLocks noChangeAspect="1" noChangeArrowheads="1"/>
          </p:cNvPicPr>
          <p:nvPr/>
        </p:nvPicPr>
        <p:blipFill>
          <a:blip r:embed="rId2"/>
          <a:srcRect t="17444" b="17444"/>
          <a:stretch>
            <a:fillRect/>
          </a:stretch>
        </p:blipFill>
        <p:spPr bwMode="auto">
          <a:xfrm>
            <a:off x="838200" y="4572000"/>
            <a:ext cx="3352800" cy="20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3" name="Picture 9" descr="domácnost,fotografie,kropicí konve,kv&amp;ecaron;tiny,p&amp;rcaron;íroda,rostliny,zahrádka&amp;rcaron;ení,zahradnické nástroje,zahrady,zalévání"/>
          <p:cNvPicPr>
            <a:picLocks noChangeAspect="1" noChangeArrowheads="1"/>
          </p:cNvPicPr>
          <p:nvPr/>
        </p:nvPicPr>
        <p:blipFill>
          <a:blip r:embed="rId3"/>
          <a:srcRect t="17444" b="17444"/>
          <a:stretch>
            <a:fillRect/>
          </a:stretch>
        </p:blipFill>
        <p:spPr bwMode="auto">
          <a:xfrm>
            <a:off x="4876800" y="3962400"/>
            <a:ext cx="3095625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867400" y="121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byliny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2000" y="3962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stromy	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19400" y="396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keře</a:t>
            </a:r>
            <a:endParaRPr lang="cs-CZ" sz="32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1508" grpId="0" animBg="1"/>
      <p:bldP spid="21509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Dřeviny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dřevnatý stonek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3" name="Picture 9" descr="bobulky,bor&amp;uring;vky,potraviny,p&amp;rcaron;íroda,rostliny,stolování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815" t="5815" r="5815" b="5815"/>
          <a:stretch>
            <a:fillRect/>
          </a:stretch>
        </p:blipFill>
        <p:spPr>
          <a:xfrm>
            <a:off x="6400800" y="1447800"/>
            <a:ext cx="1976437" cy="2089150"/>
          </a:xfrm>
          <a:noFill/>
          <a:ln/>
        </p:spPr>
      </p:pic>
      <p:pic>
        <p:nvPicPr>
          <p:cNvPr id="26636" name="Picture 12" descr="kaštany,lískové o&amp;rcaron;echy,o&amp;rcaron;echy,o&amp;rcaron;íšky,potraviny,p&amp;rcaron;íroda,stolován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23259" b="23259"/>
          <a:stretch>
            <a:fillRect/>
          </a:stretch>
        </p:blipFill>
        <p:spPr>
          <a:xfrm>
            <a:off x="1143000" y="4343400"/>
            <a:ext cx="3024187" cy="1728787"/>
          </a:xfrm>
          <a:noFill/>
          <a:ln/>
        </p:spPr>
      </p:pic>
      <p:pic>
        <p:nvPicPr>
          <p:cNvPr id="26629" name="Picture 5" descr="bobulky,maliny,potraviny,p&amp;rcaron;íroda,rostliny,stolování"/>
          <p:cNvPicPr>
            <a:picLocks noChangeAspect="1" noChangeArrowheads="1"/>
          </p:cNvPicPr>
          <p:nvPr/>
        </p:nvPicPr>
        <p:blipFill>
          <a:blip r:embed="rId4"/>
          <a:srcRect l="5815" t="5815" r="5815" b="5815"/>
          <a:stretch>
            <a:fillRect/>
          </a:stretch>
        </p:blipFill>
        <p:spPr bwMode="auto">
          <a:xfrm>
            <a:off x="457200" y="1447800"/>
            <a:ext cx="2374900" cy="2160587"/>
          </a:xfrm>
          <a:prstGeom prst="rect">
            <a:avLst/>
          </a:prstGeom>
          <a:noFill/>
        </p:spPr>
      </p:pic>
      <p:pic>
        <p:nvPicPr>
          <p:cNvPr id="26631" name="Picture 7" descr="p&amp;rcaron;íroda,rostliny,r&amp;uring;&amp;zcaron;e,šípky"/>
          <p:cNvPicPr>
            <a:picLocks noChangeAspect="1" noChangeArrowheads="1"/>
          </p:cNvPicPr>
          <p:nvPr/>
        </p:nvPicPr>
        <p:blipFill>
          <a:blip r:embed="rId5"/>
          <a:srcRect l="5815" t="5815" r="4652" b="5815"/>
          <a:stretch>
            <a:fillRect/>
          </a:stretch>
        </p:blipFill>
        <p:spPr bwMode="auto">
          <a:xfrm>
            <a:off x="3563938" y="1700213"/>
            <a:ext cx="2305050" cy="2233612"/>
          </a:xfrm>
          <a:prstGeom prst="rect">
            <a:avLst/>
          </a:prstGeom>
          <a:noFill/>
        </p:spPr>
      </p:pic>
      <p:pic>
        <p:nvPicPr>
          <p:cNvPr id="26639" name="Picture 15" descr="bobulky,bor&amp;uring;vky,potraviny,p&amp;rcaron;íroda,rostliny,stolování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6096000" y="3657600"/>
            <a:ext cx="2187575" cy="2187575"/>
          </a:xfrm>
          <a:noFill/>
          <a:ln/>
        </p:spPr>
      </p:pic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1000" y="3505200"/>
            <a:ext cx="13227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b="1" dirty="0"/>
              <a:t>maliny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95600" y="3810000"/>
            <a:ext cx="158889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b="1" dirty="0"/>
              <a:t>      </a:t>
            </a:r>
            <a:r>
              <a:rPr lang="cs-CZ" sz="2800" b="1" dirty="0"/>
              <a:t> šípky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7086600" y="990600"/>
            <a:ext cx="182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b="1" dirty="0"/>
              <a:t>borůvky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219200" y="6019800"/>
            <a:ext cx="1143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b="1" dirty="0"/>
              <a:t>líska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840288" y="6064250"/>
            <a:ext cx="1100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cs-CZ" sz="1600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695825" y="5795963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cs-CZ" sz="3200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787900" y="5949950"/>
            <a:ext cx="1027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cs-CZ" sz="1600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495800" y="5257800"/>
            <a:ext cx="17573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b="1" dirty="0"/>
              <a:t>brusinky</a:t>
            </a:r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2209800" y="838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Poznáš některé keře?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Dřeviny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dřevnatý stonek, stromy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62950" cy="47815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/>
              <a:t>  Listnaté </a:t>
            </a:r>
            <a:r>
              <a:rPr lang="cs-CZ" sz="2800" b="1" dirty="0" smtClean="0"/>
              <a:t>stromy</a:t>
            </a:r>
            <a:endParaRPr lang="cs-CZ" sz="2800" b="1" dirty="0"/>
          </a:p>
        </p:txBody>
      </p:sp>
      <p:pic>
        <p:nvPicPr>
          <p:cNvPr id="23560" name="Picture 8" descr="b&amp;rcaron;ehy,fotografie,jezera,jezírka,krajiny,p&amp;rcaron;íroda,ptáci,stromy,voda,volavky,zv&amp;ecaron;&amp;rcaron;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t="11629" b="11629"/>
          <a:stretch>
            <a:fillRect/>
          </a:stretch>
        </p:blipFill>
        <p:spPr>
          <a:xfrm>
            <a:off x="838200" y="2057400"/>
            <a:ext cx="2414588" cy="185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5" name="Picture 13" descr="borové šišky,borovice,fotografie,jehlice borovice,jehli&amp;ccaron;nany,jehli&amp;ccaron;naté stromy,p&amp;rcaron;íroda,rostliny,stálezelené d&amp;rcaron;eviny,v&amp;ecaron;tve"/>
          <p:cNvPicPr>
            <a:picLocks noChangeAspect="1" noChangeArrowheads="1"/>
          </p:cNvPicPr>
          <p:nvPr/>
        </p:nvPicPr>
        <p:blipFill>
          <a:blip r:embed="rId3"/>
          <a:srcRect l="13956" t="11629" r="13956" b="11629"/>
          <a:stretch>
            <a:fillRect/>
          </a:stretch>
        </p:blipFill>
        <p:spPr bwMode="auto">
          <a:xfrm>
            <a:off x="6172200" y="1905000"/>
            <a:ext cx="2016125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7" name="Picture 15" descr="borovice,budovy,fotografie,hory,jedle,jehli&amp;ccaron;naté stromy,lesy,paprsky,p&amp;rcaron;íroda,rostliny,slunce,slune&amp;ccaron;ní paprsky,slune&amp;ccaron;ní sv&amp;ecaron;tlo,sníh,stromy,zima"/>
          <p:cNvPicPr>
            <a:picLocks noChangeAspect="1" noChangeArrowheads="1"/>
          </p:cNvPicPr>
          <p:nvPr/>
        </p:nvPicPr>
        <p:blipFill>
          <a:blip r:embed="rId4"/>
          <a:srcRect t="23259" b="23259"/>
          <a:stretch>
            <a:fillRect/>
          </a:stretch>
        </p:blipFill>
        <p:spPr bwMode="auto">
          <a:xfrm>
            <a:off x="4343400" y="4495800"/>
            <a:ext cx="3095625" cy="165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9" name="Picture 17" descr="borové šišky,borovice,Fotografie,kornouty,p&amp;rcaron;íroda,rostliny,stálezelené stromy,stromy,v&amp;ecaron;tve"/>
          <p:cNvPicPr>
            <a:picLocks noChangeAspect="1" noChangeArrowheads="1"/>
          </p:cNvPicPr>
          <p:nvPr/>
        </p:nvPicPr>
        <p:blipFill>
          <a:blip r:embed="rId5"/>
          <a:srcRect l="17444" t="11629" r="17444" b="11629"/>
          <a:stretch>
            <a:fillRect/>
          </a:stretch>
        </p:blipFill>
        <p:spPr bwMode="auto">
          <a:xfrm>
            <a:off x="3962400" y="1905000"/>
            <a:ext cx="2016125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75" name="Picture 23" descr="fotografie,listy,ro&amp;ccaron;ní období,rostliny,stromy"/>
          <p:cNvPicPr>
            <a:picLocks noChangeAspect="1" noChangeArrowheads="1"/>
          </p:cNvPicPr>
          <p:nvPr/>
        </p:nvPicPr>
        <p:blipFill>
          <a:blip r:embed="rId6"/>
          <a:srcRect t="17444" b="17444"/>
          <a:stretch>
            <a:fillRect/>
          </a:stretch>
        </p:blipFill>
        <p:spPr bwMode="auto">
          <a:xfrm>
            <a:off x="457200" y="4114800"/>
            <a:ext cx="3095625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724400" y="1371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Jehličnaté stromy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dlouho žijí stromy?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cs-CZ" dirty="0"/>
              <a:t>Sekvoje 5 000 let.</a:t>
            </a:r>
          </a:p>
          <a:p>
            <a:r>
              <a:rPr lang="cs-CZ" dirty="0"/>
              <a:t>Borovice dlouhověká až 4 600 let.</a:t>
            </a:r>
          </a:p>
          <a:p>
            <a:r>
              <a:rPr lang="cs-CZ" dirty="0"/>
              <a:t>Nejstarší známou dřevinou je keř z jihozápadní Kalifornie (USA) – 11 700 let.</a:t>
            </a:r>
          </a:p>
          <a:p>
            <a:r>
              <a:rPr lang="cs-CZ" dirty="0"/>
              <a:t>U nás se lípy a duby dožívají několika </a:t>
            </a:r>
            <a:r>
              <a:rPr lang="cs-CZ" dirty="0" smtClean="0"/>
              <a:t>set </a:t>
            </a:r>
            <a:r>
              <a:rPr lang="cs-CZ" dirty="0"/>
              <a:t>let.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11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91000"/>
            <a:ext cx="42672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/>
              <a:t>Byliny</a:t>
            </a:r>
            <a:r>
              <a:rPr lang="cs-CZ" dirty="0"/>
              <a:t> – dužnatý stonek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r>
              <a:rPr lang="cs-CZ" dirty="0"/>
              <a:t>jednoleté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dirty="0"/>
              <a:t>dvouleté</a:t>
            </a:r>
          </a:p>
          <a:p>
            <a:endParaRPr lang="cs-CZ" dirty="0"/>
          </a:p>
          <a:p>
            <a:endParaRPr lang="cs-CZ" sz="2800" dirty="0"/>
          </a:p>
          <a:p>
            <a:r>
              <a:rPr lang="cs-CZ" dirty="0"/>
              <a:t>vytrvalé</a:t>
            </a:r>
          </a:p>
          <a:p>
            <a:endParaRPr lang="cs-CZ" dirty="0"/>
          </a:p>
        </p:txBody>
      </p:sp>
      <p:pic>
        <p:nvPicPr>
          <p:cNvPr id="30729" name="Picture 9" descr="hvozdík,karafiáty,kv&amp;ecaron;tiny,p&amp;rcaron;íroda,rostlin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971800"/>
            <a:ext cx="1943100" cy="2035175"/>
          </a:xfrm>
          <a:noFill/>
          <a:ln/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124075" y="3068638"/>
            <a:ext cx="3384550" cy="1584325"/>
          </a:xfrm>
          <a:prstGeom prst="leftArrow">
            <a:avLst>
              <a:gd name="adj1" fmla="val 21639"/>
              <a:gd name="adj2" fmla="val 111126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708400" y="3500438"/>
            <a:ext cx="1295400" cy="11525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0727" name="Picture 7" descr="botanika,evoluce,iStockphoto,ko&amp;rcaron;eny,listy,p&amp;rcaron;íroda,rostliny,r&amp;uring;st,sazeni&amp;ccaron;ky,semena,výhonky"/>
          <p:cNvPicPr>
            <a:picLocks noChangeAspect="1" noChangeArrowheads="1"/>
          </p:cNvPicPr>
          <p:nvPr/>
        </p:nvPicPr>
        <p:blipFill>
          <a:blip r:embed="rId3"/>
          <a:srcRect t="23259" b="23259"/>
          <a:stretch>
            <a:fillRect/>
          </a:stretch>
        </p:blipFill>
        <p:spPr bwMode="auto">
          <a:xfrm>
            <a:off x="3429000" y="1219200"/>
            <a:ext cx="3095625" cy="1655762"/>
          </a:xfrm>
          <a:prstGeom prst="rect">
            <a:avLst/>
          </a:prstGeom>
          <a:noFill/>
        </p:spPr>
      </p:pic>
      <p:pic>
        <p:nvPicPr>
          <p:cNvPr id="30732" name="Picture 12" descr="jaro,kvést,kv&amp;ecaron;tiny,p&amp;rcaron;íroda,ro&amp;ccaron;ní doby,rostliny,SO00828_,tulipán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11629" r="11629"/>
          <a:stretch>
            <a:fillRect/>
          </a:stretch>
        </p:blipFill>
        <p:spPr>
          <a:xfrm>
            <a:off x="2971800" y="4267200"/>
            <a:ext cx="1676400" cy="2235833"/>
          </a:xfrm>
          <a:noFill/>
          <a:ln/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553200" y="1676400"/>
            <a:ext cx="1512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400" b="1" dirty="0">
                <a:latin typeface="+mn-lt"/>
              </a:rPr>
              <a:t>hrách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038600" y="3276600"/>
            <a:ext cx="19954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3200" dirty="0">
                <a:latin typeface="+mn-lt"/>
              </a:rPr>
              <a:t>     </a:t>
            </a:r>
            <a:r>
              <a:rPr lang="cs-CZ" sz="2400" b="1" dirty="0">
                <a:latin typeface="+mn-lt"/>
              </a:rPr>
              <a:t>hvozdík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648200" y="5181600"/>
            <a:ext cx="1576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400" b="1" dirty="0">
                <a:latin typeface="+mn-lt"/>
              </a:rPr>
              <a:t>tulipán</a:t>
            </a: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/>
      <p:bldP spid="307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Stonky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8305800" cy="36877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/>
              <a:t>   </a:t>
            </a:r>
            <a:r>
              <a:rPr lang="cs-CZ" sz="3600" dirty="0"/>
              <a:t> </a:t>
            </a:r>
          </a:p>
        </p:txBody>
      </p:sp>
      <p:pic>
        <p:nvPicPr>
          <p:cNvPr id="109573" name="Picture 5" descr="Zobrazit podrobnost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3200400"/>
            <a:ext cx="2219325" cy="2493962"/>
          </a:xfrm>
          <a:noFill/>
          <a:ln/>
        </p:spPr>
      </p:pic>
      <p:pic>
        <p:nvPicPr>
          <p:cNvPr id="109576" name="Picture 8" descr="kv&amp;ecaron;tiny,kv&amp;ecaron;ty,lilie,poupata,p&amp;rcaron;íroda,rostlin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667000"/>
            <a:ext cx="2187575" cy="3395662"/>
          </a:xfrm>
          <a:noFill/>
          <a:ln/>
        </p:spPr>
      </p:pic>
      <p:pic>
        <p:nvPicPr>
          <p:cNvPr id="109579" name="Picture 11" descr="bambusy,fotografie,p&amp;rcaron;íroda,rostliny,stébla"/>
          <p:cNvPicPr>
            <a:picLocks noChangeAspect="1" noChangeArrowheads="1"/>
          </p:cNvPicPr>
          <p:nvPr/>
        </p:nvPicPr>
        <p:blipFill>
          <a:blip r:embed="rId4"/>
          <a:srcRect l="5714" r="8571"/>
          <a:stretch>
            <a:fillRect/>
          </a:stretch>
        </p:blipFill>
        <p:spPr bwMode="auto">
          <a:xfrm>
            <a:off x="6248400" y="2667000"/>
            <a:ext cx="2286000" cy="2617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6019800" y="1143000"/>
            <a:ext cx="1295400" cy="533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Přímá spojovací šipka 11"/>
          <p:cNvCxnSpPr/>
          <p:nvPr/>
        </p:nvCxnSpPr>
        <p:spPr bwMode="auto">
          <a:xfrm rot="5400000">
            <a:off x="4077494" y="1790700"/>
            <a:ext cx="989806" cy="79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ovéPole 12"/>
          <p:cNvSpPr txBox="1"/>
          <p:nvPr/>
        </p:nvSpPr>
        <p:spPr>
          <a:xfrm>
            <a:off x="685800" y="175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lodyha</a:t>
            </a:r>
            <a:endParaRPr lang="cs-CZ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100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stvol</a:t>
            </a:r>
            <a:endParaRPr lang="cs-CZ" sz="3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629400" y="190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stéblo</a:t>
            </a:r>
            <a:endParaRPr lang="cs-CZ" sz="3600" dirty="0"/>
          </a:p>
        </p:txBody>
      </p:sp>
      <p:cxnSp>
        <p:nvCxnSpPr>
          <p:cNvPr id="19" name="Přímá spojovací šipka 18"/>
          <p:cNvCxnSpPr/>
          <p:nvPr/>
        </p:nvCxnSpPr>
        <p:spPr bwMode="auto">
          <a:xfrm rot="10800000" flipV="1">
            <a:off x="1981200" y="1371600"/>
            <a:ext cx="1295400" cy="381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Dokonči správně věty: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cs-CZ" dirty="0" smtClean="0"/>
              <a:t>Lodyha</a:t>
            </a:r>
            <a:endParaRPr lang="cs-CZ" dirty="0"/>
          </a:p>
          <a:p>
            <a:endParaRPr lang="cs-CZ" dirty="0"/>
          </a:p>
          <a:p>
            <a:r>
              <a:rPr lang="cs-CZ" dirty="0"/>
              <a:t>Stvol                    </a:t>
            </a:r>
          </a:p>
          <a:p>
            <a:endParaRPr lang="cs-CZ" dirty="0"/>
          </a:p>
          <a:p>
            <a:r>
              <a:rPr lang="cs-CZ" dirty="0" smtClean="0"/>
              <a:t>Stéblo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57800" y="1600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je stonek bez listů.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62400" y="2743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je dutý stonek s kolénky.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34000" y="3886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/>
              <a:t>je stonek s listy.</a:t>
            </a:r>
            <a:endParaRPr lang="cs-CZ" sz="32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18 -0.01989 L -0.32952 -0.33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1294 L -0.33334 0.168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-0.20416 0.179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Víš,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že…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rostliny potřebují k fotosyntéze světlo, proto se naklánějí ke světlu?</a:t>
            </a:r>
          </a:p>
          <a:p>
            <a:r>
              <a:rPr lang="cs-CZ" dirty="0"/>
              <a:t>mnoho rostlin reaguje na dotek? </a:t>
            </a:r>
          </a:p>
          <a:p>
            <a:r>
              <a:rPr lang="cs-CZ" dirty="0"/>
              <a:t>některé rostliny jsou masožravé?</a:t>
            </a:r>
          </a:p>
          <a:p>
            <a:r>
              <a:rPr lang="cs-CZ" dirty="0"/>
              <a:t>semena mnoha rostlin jsou přenášena zvířaty?</a:t>
            </a:r>
          </a:p>
          <a:p>
            <a:r>
              <a:rPr lang="cs-CZ" dirty="0"/>
              <a:t>některé rostliny přitahují hmyz ne vůní,  ale zápachem?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cs-CZ" sz="1800" dirty="0" smtClean="0"/>
              <a:t>office.</a:t>
            </a:r>
            <a:r>
              <a:rPr lang="cs-CZ" sz="1800" dirty="0" err="1" smtClean="0"/>
              <a:t>microsoft.com</a:t>
            </a:r>
            <a:endParaRPr lang="cs-CZ" sz="1800" dirty="0" smtClean="0"/>
          </a:p>
          <a:p>
            <a:r>
              <a:rPr lang="pl-PL" sz="1800" i="1" dirty="0" smtClean="0">
                <a:latin typeface="Arial" charset="0"/>
                <a:cs typeface="Arial" charset="0"/>
              </a:rPr>
              <a:t>Co to je...?</a:t>
            </a:r>
            <a:r>
              <a:rPr lang="pl-PL" sz="1800" dirty="0" smtClean="0">
                <a:latin typeface="Arial" charset="0"/>
                <a:cs typeface="Arial" charset="0"/>
              </a:rPr>
              <a:t>. Praha: Svojtka &amp; Co., s.r.o., 2004. ISBN 80-7352-090-7.</a:t>
            </a:r>
          </a:p>
          <a:p>
            <a:r>
              <a:rPr lang="pt-BR" sz="1800" i="1" dirty="0" smtClean="0"/>
              <a:t>Přírodověda</a:t>
            </a:r>
            <a:r>
              <a:rPr lang="pt-BR" sz="1800" dirty="0" smtClean="0"/>
              <a:t>. Olomouc: Prodos, 1996. ISBN 80-85806-41-X. </a:t>
            </a:r>
            <a:endParaRPr lang="cs-CZ" sz="1800" dirty="0" smtClean="0"/>
          </a:p>
          <a:p>
            <a:r>
              <a:rPr lang="cs-CZ" sz="1800" i="1" dirty="0" smtClean="0"/>
              <a:t>Řekni proč</a:t>
            </a:r>
            <a:r>
              <a:rPr lang="cs-CZ" sz="1800" dirty="0" smtClean="0"/>
              <a:t>. Praha: Albatros, 1987. ISBN 13-791-87-14/46. </a:t>
            </a:r>
            <a:endParaRPr lang="cs-CZ" sz="1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je určen k doplnění výkladu o živých organismech a jejich třídění, zabývá se tříděním rostlin.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předmět přírodověda 5.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4400" y="2514600"/>
            <a:ext cx="7026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Třídění rostlin</a:t>
            </a:r>
            <a:endParaRPr lang="cs-CZ" sz="8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Živé organismy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1295400"/>
            <a:ext cx="7704138" cy="5065713"/>
            <a:chOff x="1824" y="633"/>
            <a:chExt cx="2834" cy="2849"/>
          </a:xfrm>
        </p:grpSpPr>
        <p:sp>
          <p:nvSpPr>
            <p:cNvPr id="410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2800" b="1" dirty="0"/>
            </a:p>
          </p:txBody>
        </p:sp>
        <p:sp>
          <p:nvSpPr>
            <p:cNvPr id="410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2000" b="1" dirty="0"/>
                <a:t> </a:t>
              </a:r>
            </a:p>
            <a:p>
              <a:r>
                <a:rPr lang="cs-CZ" sz="2000" b="1" dirty="0"/>
                <a:t>  </a:t>
              </a:r>
            </a:p>
          </p:txBody>
        </p:sp>
        <p:sp>
          <p:nvSpPr>
            <p:cNvPr id="411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2400" b="1" dirty="0"/>
                <a:t>   </a:t>
              </a:r>
              <a:endParaRPr lang="cs-CZ" sz="3200" b="1" dirty="0">
                <a:solidFill>
                  <a:srgbClr val="006600"/>
                </a:solidFill>
              </a:endParaRPr>
            </a:p>
          </p:txBody>
        </p:sp>
        <p:sp>
          <p:nvSpPr>
            <p:cNvPr id="411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905000" y="28194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 dirty="0"/>
              <a:t>    </a:t>
            </a:r>
            <a:r>
              <a:rPr lang="cs-CZ" sz="2400" b="1" dirty="0"/>
              <a:t>Bakterie,sinice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334000" y="2286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Houby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38400" y="4038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Rostliny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53000" y="419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Živočichové</a:t>
            </a:r>
            <a:endParaRPr lang="cs-CZ" sz="2800" b="1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Rostliny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/>
              <a:t>Rostliny obsahují zelené barvivo </a:t>
            </a:r>
          </a:p>
          <a:p>
            <a:pPr algn="ctr">
              <a:buFontTx/>
              <a:buNone/>
            </a:pPr>
            <a:r>
              <a:rPr lang="cs-CZ" sz="2800" dirty="0"/>
              <a:t>   zvané chlorofyl.</a:t>
            </a:r>
            <a:endParaRPr lang="cs-CZ" sz="2800" u="sng" dirty="0"/>
          </a:p>
        </p:txBody>
      </p:sp>
      <p:pic>
        <p:nvPicPr>
          <p:cNvPr id="10245" name="Picture 5" descr="Zelené rostlin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19685" b="19685"/>
          <a:stretch>
            <a:fillRect/>
          </a:stretch>
        </p:blipFill>
        <p:spPr>
          <a:xfrm>
            <a:off x="685800" y="2667000"/>
            <a:ext cx="3314700" cy="244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Zobrazit podrobnost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t="19685" b="19685"/>
          <a:stretch>
            <a:fillRect/>
          </a:stretch>
        </p:blipFill>
        <p:spPr>
          <a:xfrm>
            <a:off x="2743200" y="3429000"/>
            <a:ext cx="3024187" cy="240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3" name="Picture 13" descr="Zobrazit podrobnosti"/>
          <p:cNvPicPr>
            <a:picLocks noChangeAspect="1" noChangeArrowheads="1"/>
          </p:cNvPicPr>
          <p:nvPr/>
        </p:nvPicPr>
        <p:blipFill>
          <a:blip r:embed="rId4"/>
          <a:srcRect t="19685" b="19685"/>
          <a:stretch>
            <a:fillRect/>
          </a:stretch>
        </p:blipFill>
        <p:spPr bwMode="auto">
          <a:xfrm>
            <a:off x="5257800" y="2743200"/>
            <a:ext cx="3168650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znaky s živočichy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rostou</a:t>
            </a:r>
          </a:p>
          <a:p>
            <a:endParaRPr lang="cs-CZ" dirty="0"/>
          </a:p>
          <a:p>
            <a:r>
              <a:rPr lang="cs-CZ" dirty="0"/>
              <a:t>rozmnožují se</a:t>
            </a:r>
          </a:p>
          <a:p>
            <a:endParaRPr lang="cs-CZ" dirty="0"/>
          </a:p>
          <a:p>
            <a:r>
              <a:rPr lang="cs-CZ" dirty="0"/>
              <a:t>vyvíjejí se</a:t>
            </a:r>
          </a:p>
          <a:p>
            <a:pPr>
              <a:buFontTx/>
              <a:buNone/>
            </a:pPr>
            <a:endParaRPr lang="cs-CZ" dirty="0"/>
          </a:p>
          <a:p>
            <a:r>
              <a:rPr lang="cs-CZ" dirty="0"/>
              <a:t>přijímají potravu - živiny</a:t>
            </a:r>
          </a:p>
        </p:txBody>
      </p:sp>
      <p:pic>
        <p:nvPicPr>
          <p:cNvPr id="13317" name="Picture 5" descr="motýl,kv&amp;ecaron;tina,fotolia,pití,p&amp;rcaron;íroda,hmyz&#10;&#10;"/>
          <p:cNvPicPr>
            <a:picLocks noChangeAspect="1" noChangeArrowheads="1"/>
          </p:cNvPicPr>
          <p:nvPr/>
        </p:nvPicPr>
        <p:blipFill>
          <a:blip r:embed="rId2"/>
          <a:srcRect t="19769" b="19769"/>
          <a:stretch>
            <a:fillRect/>
          </a:stretch>
        </p:blipFill>
        <p:spPr bwMode="auto">
          <a:xfrm>
            <a:off x="4427538" y="1808163"/>
            <a:ext cx="3816350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Víš, čím se 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odlišují od živočichů?</a:t>
            </a:r>
            <a:r>
              <a:rPr lang="cs-CZ" sz="4000" dirty="0"/>
              <a:t/>
            </a:r>
            <a:br>
              <a:rPr lang="cs-CZ" sz="4000" dirty="0"/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4341" name="Picture 5" descr="veselé dít&amp;ecaron;,fotolia,zahrady,š&amp;tcaron;astné,zdravé,nevinné,p&amp;rcaron;íroda,venku,portréty,pózování"/>
          <p:cNvPicPr>
            <a:picLocks noChangeAspect="1" noChangeArrowheads="1"/>
          </p:cNvPicPr>
          <p:nvPr/>
        </p:nvPicPr>
        <p:blipFill>
          <a:blip r:embed="rId2"/>
          <a:srcRect l="17444" r="17444"/>
          <a:stretch>
            <a:fillRect/>
          </a:stretch>
        </p:blipFill>
        <p:spPr bwMode="auto">
          <a:xfrm>
            <a:off x="6019800" y="2209800"/>
            <a:ext cx="2590800" cy="338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4096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3049414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MP9002627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590800"/>
            <a:ext cx="2971800" cy="197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algn="ctr"/>
            <a:r>
              <a:rPr lang="cs-CZ" dirty="0" smtClean="0"/>
              <a:t>Rostliny se nepohybují z místa na místo.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těla rostlin</a:t>
            </a:r>
          </a:p>
        </p:txBody>
      </p:sp>
      <p:pic>
        <p:nvPicPr>
          <p:cNvPr id="108549" name="Picture 5" descr="bílé jasany,bílý jasan,padání,podzim,p&amp;rcaron;íroda,ro&amp;ccaron;ní období,rostliny,stromy"/>
          <p:cNvPicPr>
            <a:picLocks noChangeAspect="1" noChangeArrowheads="1"/>
          </p:cNvPicPr>
          <p:nvPr/>
        </p:nvPicPr>
        <p:blipFill>
          <a:blip r:embed="rId2"/>
          <a:srcRect l="11629" r="11629"/>
          <a:stretch>
            <a:fillRect/>
          </a:stretch>
        </p:blipFill>
        <p:spPr bwMode="auto">
          <a:xfrm>
            <a:off x="533400" y="1524000"/>
            <a:ext cx="2819400" cy="4039551"/>
          </a:xfrm>
          <a:prstGeom prst="rect">
            <a:avLst/>
          </a:prstGeom>
          <a:noFill/>
        </p:spPr>
      </p:pic>
      <p:pic>
        <p:nvPicPr>
          <p:cNvPr id="108552" name="Picture 8" descr="jaro,kosatce,kv&amp;ecaron;tiny,léto,p&amp;rcaron;íroda,ro&amp;ccaron;ní doby,rostl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30826"/>
            <a:ext cx="3046218" cy="3957174"/>
          </a:xfrm>
          <a:prstGeom prst="rect">
            <a:avLst/>
          </a:prstGeom>
          <a:noFill/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038600" y="2209800"/>
            <a:ext cx="89159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/>
              <a:t>listy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886200" y="3429000"/>
            <a:ext cx="136928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/>
              <a:t>stonky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886200" y="4572000"/>
            <a:ext cx="141417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/>
              <a:t>kořeny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>
            <a:stCxn id="108553" idx="1"/>
          </p:cNvCxnSpPr>
          <p:nvPr/>
        </p:nvCxnSpPr>
        <p:spPr bwMode="auto">
          <a:xfrm rot="10800000" flipV="1">
            <a:off x="2743200" y="2502188"/>
            <a:ext cx="1295400" cy="3172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Přímá spojovací šipka 14"/>
          <p:cNvCxnSpPr>
            <a:stCxn id="108553" idx="3"/>
          </p:cNvCxnSpPr>
          <p:nvPr/>
        </p:nvCxnSpPr>
        <p:spPr bwMode="auto">
          <a:xfrm>
            <a:off x="4930191" y="2502188"/>
            <a:ext cx="1470609" cy="10792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Přímá spojovací šipka 17"/>
          <p:cNvCxnSpPr>
            <a:stCxn id="108555" idx="3"/>
          </p:cNvCxnSpPr>
          <p:nvPr/>
        </p:nvCxnSpPr>
        <p:spPr bwMode="auto">
          <a:xfrm>
            <a:off x="5300370" y="4864388"/>
            <a:ext cx="2014830" cy="3934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Přímá spojovací šipka 20"/>
          <p:cNvCxnSpPr>
            <a:stCxn id="108555" idx="1"/>
          </p:cNvCxnSpPr>
          <p:nvPr/>
        </p:nvCxnSpPr>
        <p:spPr bwMode="auto">
          <a:xfrm rot="10800000" flipV="1">
            <a:off x="2057400" y="4864388"/>
            <a:ext cx="1828800" cy="6220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Přímá spojovací šipka 22"/>
          <p:cNvCxnSpPr>
            <a:stCxn id="108554" idx="1"/>
          </p:cNvCxnSpPr>
          <p:nvPr/>
        </p:nvCxnSpPr>
        <p:spPr bwMode="auto">
          <a:xfrm rot="10800000" flipV="1">
            <a:off x="2133600" y="3721388"/>
            <a:ext cx="1752600" cy="9268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Přímá spojovací šipka 25"/>
          <p:cNvCxnSpPr>
            <a:stCxn id="108554" idx="3"/>
          </p:cNvCxnSpPr>
          <p:nvPr/>
        </p:nvCxnSpPr>
        <p:spPr bwMode="auto">
          <a:xfrm>
            <a:off x="5255486" y="3721388"/>
            <a:ext cx="2212114" cy="3934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2D050">
                <a:alpha val="8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04800"/>
            <a:ext cx="8229600" cy="92075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Třídění rostlin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6587" y="1447800"/>
            <a:ext cx="8507413" cy="51117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/>
              <a:t>   </a:t>
            </a:r>
            <a:r>
              <a:rPr lang="cs-CZ" sz="2800" dirty="0" smtClean="0"/>
              <a:t>       </a:t>
            </a:r>
            <a:r>
              <a:rPr lang="cs-CZ" b="1" dirty="0" smtClean="0"/>
              <a:t>semenné</a:t>
            </a:r>
            <a:endParaRPr lang="cs-CZ" b="1" dirty="0"/>
          </a:p>
        </p:txBody>
      </p:sp>
      <p:pic>
        <p:nvPicPr>
          <p:cNvPr id="15413" name="Picture 53" descr="ekologické otázky,iStockphoto,kameny,kapradiny,listy,ochrana,ochrana &amp;zcaron;ivotního prost&amp;rcaron;edí,p&amp;rcaron;íroda,rostliny,skál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1629" t="18607" r="11629" b="18607"/>
          <a:stretch>
            <a:fillRect/>
          </a:stretch>
        </p:blipFill>
        <p:spPr>
          <a:xfrm>
            <a:off x="4284663" y="2420938"/>
            <a:ext cx="2230437" cy="182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410" name="Picture 50" descr="deštné lesy,fotografie,kapradiny,lesy,mechy,místa,p&amp;rcaron;íroda,rostliny,stromy"/>
          <p:cNvPicPr>
            <a:picLocks noChangeAspect="1" noChangeArrowheads="1"/>
          </p:cNvPicPr>
          <p:nvPr/>
        </p:nvPicPr>
        <p:blipFill>
          <a:blip r:embed="rId3"/>
          <a:srcRect t="17444" b="17444"/>
          <a:stretch>
            <a:fillRect/>
          </a:stretch>
        </p:blipFill>
        <p:spPr bwMode="auto">
          <a:xfrm>
            <a:off x="4932363" y="4365625"/>
            <a:ext cx="3095625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416" name="Picture 56" descr="fotografie,mechy,oboj&amp;zcaron;ivelníci,p&amp;rcaron;íroda,&amp;zcaron;áby,zví&amp;rcaron;ata"/>
          <p:cNvPicPr>
            <a:picLocks noChangeAspect="1" noChangeArrowheads="1"/>
          </p:cNvPicPr>
          <p:nvPr/>
        </p:nvPicPr>
        <p:blipFill>
          <a:blip r:embed="rId4"/>
          <a:srcRect l="11629" t="17444" b="17444"/>
          <a:stretch>
            <a:fillRect/>
          </a:stretch>
        </p:blipFill>
        <p:spPr bwMode="auto">
          <a:xfrm>
            <a:off x="6227763" y="2349500"/>
            <a:ext cx="2520950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419" name="Picture 59" descr="fotografie,hrozny,potraviny,p&amp;rcaron;íroda,rostliny,stolování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 t="15118" b="15118"/>
          <a:stretch>
            <a:fillRect/>
          </a:stretch>
        </p:blipFill>
        <p:spPr>
          <a:xfrm>
            <a:off x="533400" y="2209800"/>
            <a:ext cx="2189162" cy="152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422" name="Picture 62" descr="fotografie,ovoce,potraviny,p&amp;rcaron;íroda,rostliny,stolování,t&amp;rcaron;ešn&amp;ecaron;"/>
          <p:cNvPicPr>
            <a:picLocks noChangeAspect="1" noChangeArrowheads="1"/>
          </p:cNvPicPr>
          <p:nvPr/>
        </p:nvPicPr>
        <p:blipFill>
          <a:blip r:embed="rId6"/>
          <a:srcRect l="17444" r="17444"/>
          <a:stretch>
            <a:fillRect/>
          </a:stretch>
        </p:blipFill>
        <p:spPr bwMode="auto">
          <a:xfrm>
            <a:off x="533400" y="3962400"/>
            <a:ext cx="2016125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424" name="Picture 64" descr="fotografie,jaro,kv&amp;ecaron;tiny,lilie,ro&amp;ccaron;ní období,rostliny"/>
          <p:cNvPicPr>
            <a:picLocks noChangeAspect="1" noChangeArrowheads="1"/>
          </p:cNvPicPr>
          <p:nvPr/>
        </p:nvPicPr>
        <p:blipFill>
          <a:blip r:embed="rId7"/>
          <a:srcRect l="17444" r="17444"/>
          <a:stretch>
            <a:fillRect/>
          </a:stretch>
        </p:blipFill>
        <p:spPr bwMode="auto">
          <a:xfrm>
            <a:off x="2195513" y="2781300"/>
            <a:ext cx="20161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Přímá spojovací šipka 15"/>
          <p:cNvCxnSpPr/>
          <p:nvPr/>
        </p:nvCxnSpPr>
        <p:spPr bwMode="auto">
          <a:xfrm rot="10800000" flipV="1">
            <a:off x="2819400" y="990600"/>
            <a:ext cx="16764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Přímá spojovací šipka 18"/>
          <p:cNvCxnSpPr/>
          <p:nvPr/>
        </p:nvCxnSpPr>
        <p:spPr bwMode="auto">
          <a:xfrm>
            <a:off x="4648200" y="990600"/>
            <a:ext cx="1600200" cy="533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5" name="TextovéPole 34"/>
          <p:cNvSpPr txBox="1"/>
          <p:nvPr/>
        </p:nvSpPr>
        <p:spPr>
          <a:xfrm>
            <a:off x="5410200" y="152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výtrusné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3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338</Words>
  <Application>Microsoft Office PowerPoint</Application>
  <PresentationFormat>Předvádění na obrazovce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sady Office</vt:lpstr>
      <vt:lpstr>TŘÍDĚNÍ ROSTLIN</vt:lpstr>
      <vt:lpstr>Anotace:</vt:lpstr>
      <vt:lpstr>Prezentace aplikace PowerPoint</vt:lpstr>
      <vt:lpstr>Živé organismy</vt:lpstr>
      <vt:lpstr>Rostliny</vt:lpstr>
      <vt:lpstr>Společné znaky s živočichy</vt:lpstr>
      <vt:lpstr>      Víš, čím se odlišují od živočichů? </vt:lpstr>
      <vt:lpstr>Stavba těla rostlin</vt:lpstr>
      <vt:lpstr>              Třídění rostlin</vt:lpstr>
      <vt:lpstr>Další třídění</vt:lpstr>
      <vt:lpstr>Dřeviny – dřevnatý stonek </vt:lpstr>
      <vt:lpstr>Dřeviny – dřevnatý stonek, stromy</vt:lpstr>
      <vt:lpstr>Jak dlouho žijí stromy?</vt:lpstr>
      <vt:lpstr>Byliny – dužnatý stonek</vt:lpstr>
      <vt:lpstr>Stonky</vt:lpstr>
      <vt:lpstr>Dokonči správně věty:</vt:lpstr>
      <vt:lpstr>Víš, že…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103</cp:revision>
  <cp:lastPrinted>1601-01-01T00:00:00Z</cp:lastPrinted>
  <dcterms:created xsi:type="dcterms:W3CDTF">1601-01-01T00:00:00Z</dcterms:created>
  <dcterms:modified xsi:type="dcterms:W3CDTF">2013-03-22T15:10:29Z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