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91" r:id="rId3"/>
    <p:sldId id="292" r:id="rId4"/>
    <p:sldId id="257" r:id="rId5"/>
    <p:sldId id="260" r:id="rId6"/>
    <p:sldId id="261" r:id="rId7"/>
    <p:sldId id="262" r:id="rId8"/>
    <p:sldId id="294" r:id="rId9"/>
    <p:sldId id="272" r:id="rId10"/>
    <p:sldId id="263" r:id="rId11"/>
    <p:sldId id="264" r:id="rId12"/>
    <p:sldId id="295" r:id="rId13"/>
    <p:sldId id="265" r:id="rId14"/>
    <p:sldId id="266" r:id="rId15"/>
    <p:sldId id="267" r:id="rId16"/>
    <p:sldId id="269" r:id="rId17"/>
    <p:sldId id="270" r:id="rId18"/>
    <p:sldId id="268" r:id="rId19"/>
    <p:sldId id="271" r:id="rId20"/>
    <p:sldId id="273" r:id="rId21"/>
    <p:sldId id="274" r:id="rId22"/>
    <p:sldId id="296" r:id="rId23"/>
    <p:sldId id="297" r:id="rId24"/>
    <p:sldId id="298" r:id="rId25"/>
    <p:sldId id="300" r:id="rId26"/>
    <p:sldId id="299" r:id="rId27"/>
    <p:sldId id="301" r:id="rId28"/>
    <p:sldId id="302" r:id="rId29"/>
    <p:sldId id="303" r:id="rId30"/>
    <p:sldId id="305" r:id="rId31"/>
    <p:sldId id="304" r:id="rId32"/>
    <p:sldId id="278" r:id="rId33"/>
    <p:sldId id="280" r:id="rId34"/>
    <p:sldId id="281" r:id="rId35"/>
    <p:sldId id="283" r:id="rId36"/>
    <p:sldId id="284" r:id="rId37"/>
    <p:sldId id="285" r:id="rId38"/>
    <p:sldId id="286" r:id="rId39"/>
    <p:sldId id="287" r:id="rId40"/>
    <p:sldId id="290" r:id="rId4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660"/>
  </p:normalViewPr>
  <p:slideViewPr>
    <p:cSldViewPr>
      <p:cViewPr varScale="1">
        <p:scale>
          <a:sx n="112" d="100"/>
          <a:sy n="112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02531-A011-4AD1-843C-825D6C32FD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594897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44A1C-7D1D-4D6B-A233-88D9CED5B9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48420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B5D2E-1DE7-493D-AEE8-C43937496B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884939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E1D0-C249-45BD-9254-C7E65DF4C5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354040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8AC7F-A138-4952-8B11-3052DF806E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392058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C5C15-D083-4C4D-91E4-1FCCD17A62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060769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FAC74-6358-4E94-8911-AC073DA807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399318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40AD-5FAE-4DA4-A111-C63F9AF0EE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164565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29D0F-6805-497A-9784-FC8CAB84DA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111563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EABC-F902-4726-ACB5-3CF2196333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411838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1DCA3-3BF4-4C19-8AEF-329A0A606B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42748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1AAB-9720-4DF2-898F-9BC3755DB2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56713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B57A8-F403-488D-8C2B-E3A2B52BDF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9755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52CD-8013-469F-8678-BB832C31A9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051526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7A2D-6944-4A65-A3C0-D6AAD5436F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022683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DC94D-02AF-4110-A278-0D230E1A4A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61027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F8C6B-2866-4ADF-BA23-6814276F45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352979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1D5FE-09A2-458F-B3A1-009C0771EB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334120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D204E-A7CE-4AD6-83E1-8DB99A38C3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491426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AFBA9-F972-4EEC-8D8C-8F744C3742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895816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4191C-51D3-4CBA-B311-08CA5C9F79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55882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F2C9C-073A-466E-A656-CEA3E47E4B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241026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BA3E9C5-4CC2-464C-B863-F8387CDB6D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CC2E6AD-AA26-4565-A51D-16794F7A2E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//upload.wikimedia.org/wikipedia/commons/c/c8/Verbascum_densiflorum_S2.jpg" TargetMode="External"/><Relationship Id="rId7" Type="http://schemas.openxmlformats.org/officeDocument/2006/relationships/hyperlink" Target="//upload.wikimedia.org/wikipedia/commons/5/5f/Forget-me-not_close_600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hyperlink" Target="//upload.wikimedia.org/wikipedia/commons/d/d1/Digitalis_Purpurea.jpg" TargetMode="Externa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upload.wikimedia.org/wikipedia/commons/7/7f/Coltsfoot.jpg" TargetMode="External"/><Relationship Id="rId7" Type="http://schemas.openxmlformats.org/officeDocument/2006/relationships/hyperlink" Target="//upload.wikimedia.org/wikipedia/commons/8/80/Cichorium_intybus-alvesgaspar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hyperlink" Target="//upload.wikimedia.org/wikipedia/commons/e/ec/Convallaria-oliv-r2.jpg" TargetMode="Externa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//upload.wikimedia.org/wikipedia/commons/0/05/Alopecurus.pratensis.2.jpg" TargetMode="External"/><Relationship Id="rId7" Type="http://schemas.openxmlformats.org/officeDocument/2006/relationships/hyperlink" Target="//upload.wikimedia.org/wikipedia/commons/6/60/Single_lavendar_flower0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eg"/><Relationship Id="rId5" Type="http://schemas.openxmlformats.org/officeDocument/2006/relationships/hyperlink" Target="//upload.wikimedia.org/wikipedia/commons/d/d4/Leucoium_vernum_411-20.jpg" TargetMode="Externa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//upload.wikimedia.org/wikipedia/commons/6/6d/Galanthus_nivalis_close-up_aka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//upload.wikimedia.org/wikipedia/commons/f/fe/Adonis_vernalis05.jpg" TargetMode="External"/><Relationship Id="rId5" Type="http://schemas.openxmlformats.org/officeDocument/2006/relationships/image" Target="../media/image31.jpeg"/><Relationship Id="rId4" Type="http://schemas.openxmlformats.org/officeDocument/2006/relationships/hyperlink" Target="//upload.wikimedia.org/wikipedia/commons/0/09/Convolvulus_althaeoides01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//upload.wikimedia.org/wikipedia/commons/c/ca/Snijboon_peulen_Phaseolus_vulgaris.jpg" TargetMode="External"/><Relationship Id="rId5" Type="http://schemas.openxmlformats.org/officeDocument/2006/relationships/image" Target="../media/image34.jpeg"/><Relationship Id="rId4" Type="http://schemas.openxmlformats.org/officeDocument/2006/relationships/hyperlink" Target="//upload.wikimedia.org/wikipedia/commons/7/75/Sunflower_seedlings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//upload.wikimedia.org/wikipedia/commons/8/83/Glockenblume-Bl%C3%BCte2.jpg" TargetMode="External"/><Relationship Id="rId7" Type="http://schemas.openxmlformats.org/officeDocument/2006/relationships/hyperlink" Target="//upload.wikimedia.org/wikipedia/commons/4/4b/Thymus_serp_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eg"/><Relationship Id="rId11" Type="http://schemas.openxmlformats.org/officeDocument/2006/relationships/image" Target="../media/image40.jpeg"/><Relationship Id="rId5" Type="http://schemas.openxmlformats.org/officeDocument/2006/relationships/hyperlink" Target="//upload.wikimedia.org/wikipedia/commons/5/56/Red_clover_closeup.jpg" TargetMode="External"/><Relationship Id="rId10" Type="http://schemas.openxmlformats.org/officeDocument/2006/relationships/image" Target="../media/image39.jpeg"/><Relationship Id="rId4" Type="http://schemas.openxmlformats.org/officeDocument/2006/relationships/image" Target="../media/image36.jpeg"/><Relationship Id="rId9" Type="http://schemas.openxmlformats.org/officeDocument/2006/relationships/hyperlink" Target="//upload.wikimedia.org/wikipedia/commons/2/2f/Kornblume.jpe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//upload.wikimedia.org/wikipedia/commons/d/d1/Hyazinthe_rosa_3255.JPG" TargetMode="External"/><Relationship Id="rId7" Type="http://schemas.openxmlformats.org/officeDocument/2006/relationships/hyperlink" Target="//upload.wikimedia.org/wikipedia/commons/6/6d/Galanthus_nivalis_close-up_ak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jpeg"/><Relationship Id="rId11" Type="http://schemas.openxmlformats.org/officeDocument/2006/relationships/image" Target="../media/image40.jpeg"/><Relationship Id="rId5" Type="http://schemas.openxmlformats.org/officeDocument/2006/relationships/hyperlink" Target="//upload.wikimedia.org/wikipedia/commons/a/a2/Lily_flowered_tulip.jpg" TargetMode="External"/><Relationship Id="rId10" Type="http://schemas.openxmlformats.org/officeDocument/2006/relationships/image" Target="../media/image43.jpeg"/><Relationship Id="rId4" Type="http://schemas.openxmlformats.org/officeDocument/2006/relationships/image" Target="../media/image41.jpeg"/><Relationship Id="rId9" Type="http://schemas.openxmlformats.org/officeDocument/2006/relationships/hyperlink" Target="//upload.wikimedia.org/wikipedia/commons/4/46/Lilium_bulbiferum_bulbiferum1LEST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hyperlink" Target="//upload.wikimedia.org/wikipedia/commons/0/04/Herbstzeitlose.jpg" TargetMode="External"/><Relationship Id="rId7" Type="http://schemas.openxmlformats.org/officeDocument/2006/relationships/hyperlink" Target="//upload.wikimedia.org/wikipedia/commons/1/12/Potato_plant.jpg" TargetMode="External"/><Relationship Id="rId12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11" Type="http://schemas.openxmlformats.org/officeDocument/2006/relationships/image" Target="../media/image48.jpeg"/><Relationship Id="rId5" Type="http://schemas.openxmlformats.org/officeDocument/2006/relationships/hyperlink" Target="//upload.wikimedia.org/wikipedia/commons/8/8d/Ranunculus_ficaria2.jpg" TargetMode="External"/><Relationship Id="rId10" Type="http://schemas.openxmlformats.org/officeDocument/2006/relationships/image" Target="../media/image47.jpeg"/><Relationship Id="rId4" Type="http://schemas.openxmlformats.org/officeDocument/2006/relationships/image" Target="../media/image44.jpeg"/><Relationship Id="rId9" Type="http://schemas.openxmlformats.org/officeDocument/2006/relationships/hyperlink" Target="//upload.wikimedia.org/wikipedia/commons/0/05/Crocus_vernus_bgiu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//upload.wikimedia.org/wikipedia/commons/4/49/A_G%C3%A4nseblk%C3%BCmchen_45be_1.jpg" TargetMode="External"/><Relationship Id="rId7" Type="http://schemas.openxmlformats.org/officeDocument/2006/relationships/hyperlink" Target="http://upload.wikimedia.org/wikipedia/commons/7/7f/Coltsfoot.jpg" TargetMode="External"/><Relationship Id="rId12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jpeg"/><Relationship Id="rId11" Type="http://schemas.openxmlformats.org/officeDocument/2006/relationships/image" Target="../media/image52.jpeg"/><Relationship Id="rId5" Type="http://schemas.openxmlformats.org/officeDocument/2006/relationships/hyperlink" Target="//upload.wikimedia.org/wikipedia/commons/c/c4/Anemone_nemorosa_001.JPG" TargetMode="External"/><Relationship Id="rId10" Type="http://schemas.openxmlformats.org/officeDocument/2006/relationships/image" Target="../media/image32.jpeg"/><Relationship Id="rId4" Type="http://schemas.openxmlformats.org/officeDocument/2006/relationships/image" Target="../media/image50.jpeg"/><Relationship Id="rId9" Type="http://schemas.openxmlformats.org/officeDocument/2006/relationships/hyperlink" Target="//upload.wikimedia.org/wikipedia/commons/f/fe/Adonis_vernalis05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hyperlink" Target="http://upload.wikimedia.org/wikipedia/commons/3/39/Plumpollen0060.jpg" TargetMode="External"/><Relationship Id="rId7" Type="http://schemas.openxmlformats.org/officeDocument/2006/relationships/hyperlink" Target="//upload.wikimedia.org/wikipedia/commons/6/6e/Pyrus_bourgaeana_DehesaBoyalFlowerscloseup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jpeg"/><Relationship Id="rId5" Type="http://schemas.openxmlformats.org/officeDocument/2006/relationships/hyperlink" Target="//upload.wikimedia.org/wikipedia/commons/5/55/Paardekastanje_knop.jpg" TargetMode="External"/><Relationship Id="rId10" Type="http://schemas.openxmlformats.org/officeDocument/2006/relationships/image" Target="../media/image56.jpeg"/><Relationship Id="rId4" Type="http://schemas.openxmlformats.org/officeDocument/2006/relationships/image" Target="../media/image53.jpeg"/><Relationship Id="rId9" Type="http://schemas.openxmlformats.org/officeDocument/2006/relationships/hyperlink" Target="//upload.wikimedia.org/wikipedia/commons/c/cf/Pears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5/5f/Forget-me-not_close_600.jpg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5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wmf"/><Relationship Id="rId5" Type="http://schemas.openxmlformats.org/officeDocument/2006/relationships/audio" Target="../media/audio3.wav"/><Relationship Id="rId4" Type="http://schemas.openxmlformats.org/officeDocument/2006/relationships/image" Target="../media/image3.jpeg"/><Relationship Id="rId9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6/60/Single_lavendar_flower02.jpg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5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wmf"/><Relationship Id="rId5" Type="http://schemas.openxmlformats.org/officeDocument/2006/relationships/audio" Target="../media/audio3.wav"/><Relationship Id="rId4" Type="http://schemas.openxmlformats.org/officeDocument/2006/relationships/image" Target="../media/image3.jpeg"/><Relationship Id="rId9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6/61/Thlaspi_arvense.jpeg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5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wmf"/><Relationship Id="rId5" Type="http://schemas.openxmlformats.org/officeDocument/2006/relationships/audio" Target="../media/audio3.wav"/><Relationship Id="rId4" Type="http://schemas.openxmlformats.org/officeDocument/2006/relationships/image" Target="../media/image3.jpeg"/><Relationship Id="rId9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f/fe/Adonis_vernalis05.jpg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5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wmf"/><Relationship Id="rId5" Type="http://schemas.openxmlformats.org/officeDocument/2006/relationships/audio" Target="../media/audio3.wav"/><Relationship Id="rId4" Type="http://schemas.openxmlformats.org/officeDocument/2006/relationships/image" Target="../media/image3.jpeg"/><Relationship Id="rId9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0/09/Convolvulus_althaeoides01.jpg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5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wmf"/><Relationship Id="rId5" Type="http://schemas.openxmlformats.org/officeDocument/2006/relationships/audio" Target="../media/audio3.wav"/><Relationship Id="rId4" Type="http://schemas.openxmlformats.org/officeDocument/2006/relationships/image" Target="../media/image3.jpeg"/><Relationship Id="rId9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4/46/Lilium_bulbiferum_bulbiferum1LEST.jpg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5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wmf"/><Relationship Id="rId5" Type="http://schemas.openxmlformats.org/officeDocument/2006/relationships/audio" Target="../media/audio3.wav"/><Relationship Id="rId4" Type="http://schemas.openxmlformats.org/officeDocument/2006/relationships/image" Target="../media/image3.jpeg"/><Relationship Id="rId9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d/d4/Leucoium_vernum_411-20.jpg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5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wmf"/><Relationship Id="rId5" Type="http://schemas.openxmlformats.org/officeDocument/2006/relationships/audio" Target="../media/audio3.wav"/><Relationship Id="rId4" Type="http://schemas.openxmlformats.org/officeDocument/2006/relationships/image" Target="../media/image3.jpeg"/><Relationship Id="rId9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0/04/Herbstzeitlose.jpg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5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wmf"/><Relationship Id="rId5" Type="http://schemas.openxmlformats.org/officeDocument/2006/relationships/audio" Target="../media/audio3.wav"/><Relationship Id="rId4" Type="http://schemas.openxmlformats.org/officeDocument/2006/relationships/image" Target="../media/image3.jpeg"/><Relationship Id="rId9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hyperlink" Target="//upload.wikimedia.org/wikipedia/commons/8/8d/Ranunculus_ficaria2.jpg" TargetMode="External"/><Relationship Id="rId3" Type="http://schemas.openxmlformats.org/officeDocument/2006/relationships/hyperlink" Target="//upload.wikimedia.org/wikipedia/commons/0/0c/Chrpa.jpg" TargetMode="External"/><Relationship Id="rId7" Type="http://schemas.openxmlformats.org/officeDocument/2006/relationships/hyperlink" Target="//upload.wikimedia.org/wikipedia/commons/8/8c/Bellis_perennis_dsc00906.jpg" TargetMode="External"/><Relationship Id="rId12" Type="http://schemas.openxmlformats.org/officeDocument/2006/relationships/image" Target="../media/image6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jpeg"/><Relationship Id="rId11" Type="http://schemas.openxmlformats.org/officeDocument/2006/relationships/hyperlink" Target="//upload.wikimedia.org/wikipedia/commons/2/23/Bild_003_tulpe_wp.jpg" TargetMode="External"/><Relationship Id="rId5" Type="http://schemas.openxmlformats.org/officeDocument/2006/relationships/hyperlink" Target="//upload.wikimedia.org/wikipedia/commons/6/6d/Trifolium_pratense_0522.jpg" TargetMode="External"/><Relationship Id="rId10" Type="http://schemas.openxmlformats.org/officeDocument/2006/relationships/image" Target="../media/image62.jpeg"/><Relationship Id="rId4" Type="http://schemas.openxmlformats.org/officeDocument/2006/relationships/image" Target="../media/image59.jpeg"/><Relationship Id="rId9" Type="http://schemas.openxmlformats.org/officeDocument/2006/relationships/hyperlink" Target="http://upload.wikimedia.org/wikipedia/commons/7/7f/Coltsfoot.jpg" TargetMode="External"/><Relationship Id="rId1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hyperlink" Target="//upload.wikimedia.org/wikipedia/commons/f/fe/Adonis_vernalis05.jpg" TargetMode="External"/><Relationship Id="rId3" Type="http://schemas.openxmlformats.org/officeDocument/2006/relationships/hyperlink" Target="//upload.wikimedia.org/wikipedia/commons/6/6d/Galanthus_nivalis_close-up_aka.jpg" TargetMode="External"/><Relationship Id="rId7" Type="http://schemas.openxmlformats.org/officeDocument/2006/relationships/hyperlink" Target="//upload.wikimedia.org/wikipedia/commons/c/c4/Anemone_nemorosa_001.JPG" TargetMode="External"/><Relationship Id="rId12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jpeg"/><Relationship Id="rId11" Type="http://schemas.openxmlformats.org/officeDocument/2006/relationships/hyperlink" Target="//upload.wikimedia.org/wikipedia/commons/4/4b/Thymus_serp_1.jpg" TargetMode="External"/><Relationship Id="rId5" Type="http://schemas.openxmlformats.org/officeDocument/2006/relationships/hyperlink" Target="//upload.wikimedia.org/wikipedia/commons/5/52/Liliumbulbiferumflowertop.jpg" TargetMode="External"/><Relationship Id="rId10" Type="http://schemas.openxmlformats.org/officeDocument/2006/relationships/image" Target="../media/image46.jpeg"/><Relationship Id="rId4" Type="http://schemas.openxmlformats.org/officeDocument/2006/relationships/image" Target="../media/image30.jpeg"/><Relationship Id="rId9" Type="http://schemas.openxmlformats.org/officeDocument/2006/relationships/hyperlink" Target="//upload.wikimedia.org/wikipedia/commons/1/12/Potato_plant.jpg" TargetMode="External"/><Relationship Id="rId1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3.jpeg"/><Relationship Id="rId7" Type="http://schemas.openxmlformats.org/officeDocument/2006/relationships/hyperlink" Target="//upload.wikimedia.org/wikipedia/commons/7/75/Sambucus_nigra_3.jpg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9.emf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upload.wikimedia.org/wikipedia/commons/b/bc/Doperwt_rijserwt_peulen_Pisum_sativum.jpg" TargetMode="External"/><Relationship Id="rId7" Type="http://schemas.openxmlformats.org/officeDocument/2006/relationships/hyperlink" Target="//upload.wikimedia.org/wikipedia/commons/a/a5/Iceberg_lettuce_(IJssla_krop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hyperlink" Target="//upload.wikimedia.org/wikipedia/commons/4/47/Taiwan_2009_Tainan_City_Organic_Farm_Watermelon_FRD_7962.jpg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upload.wikimedia.org/wikipedia/commons/4/40/Erophila_verna1.JPG" TargetMode="External"/><Relationship Id="rId7" Type="http://schemas.openxmlformats.org/officeDocument/2006/relationships/hyperlink" Target="//upload.wikimedia.org/wikipedia/commons/c/cb/Papaver_rhoeas_LC0050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hyperlink" Target="//upload.wikimedia.org/wikipedia/commons/a/a9/A_sunflower.jpg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//upload.wikimedia.org/wikipedia/commons/7/71/Wheat_field.jpg" TargetMode="External"/><Relationship Id="rId7" Type="http://schemas.openxmlformats.org/officeDocument/2006/relationships/hyperlink" Target="//upload.wikimedia.org/wikipedia/commons/6/61/Thlaspi_arvense.jpe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hyperlink" Target="//upload.wikimedia.org/wikipedia/commons/1/1a/Matricaria_recutita_Prague_2011_1.jpg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//upload.wikimedia.org/wikipedia/commons/0/07/Carduus_acanthoides_L_ssp.acanthoides.jpg" TargetMode="External"/><Relationship Id="rId7" Type="http://schemas.openxmlformats.org/officeDocument/2006/relationships/hyperlink" Target="//upload.wikimedia.org/wikipedia/commons/0/08/Cirsium_palustre0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hyperlink" Target="//upload.wikimedia.org/wikipedia/commons/3/3d/ZvonekAlpskyRysy.jpg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a/ArctiumLappa1.jpg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//upload.wikimedia.org/wikipedia/commons/a/a6/Parsley_Flat.jpg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230563"/>
            <a:ext cx="9144000" cy="1530350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chemeClr val="bg2"/>
                </a:solidFill>
              </a:rPr>
              <a:t>RŮST ROSTLIN NA JAŘE</a:t>
            </a:r>
            <a:br>
              <a:rPr lang="cs-CZ" sz="4000" b="1" dirty="0" smtClean="0">
                <a:solidFill>
                  <a:schemeClr val="bg2"/>
                </a:solidFill>
              </a:rPr>
            </a:br>
            <a:endParaRPr lang="cs-CZ" sz="4000" b="1" dirty="0" smtClean="0">
              <a:solidFill>
                <a:schemeClr val="bg2"/>
              </a:solidFill>
            </a:endParaRPr>
          </a:p>
        </p:txBody>
      </p:sp>
      <p:pic>
        <p:nvPicPr>
          <p:cNvPr id="409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1113" y="5103836"/>
            <a:ext cx="9144001" cy="147732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/>
              <a:t>Pří_061_Rozmanitost přírody_Růst rostlin na jaře </a:t>
            </a:r>
            <a:endParaRPr lang="cs-CZ" b="1" dirty="0" smtClean="0"/>
          </a:p>
          <a:p>
            <a:pPr algn="ctr" eaLnBrk="1" hangingPunct="1"/>
            <a:endParaRPr lang="cs-CZ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cs-CZ" b="1" dirty="0" smtClean="0">
                <a:solidFill>
                  <a:srgbClr val="000000"/>
                </a:solidFill>
              </a:rPr>
              <a:t>Autor</a:t>
            </a:r>
            <a:r>
              <a:rPr lang="cs-CZ" b="1" dirty="0">
                <a:solidFill>
                  <a:srgbClr val="000000"/>
                </a:solidFill>
              </a:rPr>
              <a:t>: Mgr. Petra Vaňková</a:t>
            </a:r>
          </a:p>
          <a:p>
            <a:pPr algn="ctr" eaLnBrk="1" hangingPunct="1"/>
            <a:endParaRPr lang="cs-CZ" dirty="0">
              <a:solidFill>
                <a:srgbClr val="000000"/>
              </a:solidFill>
            </a:endParaRPr>
          </a:p>
          <a:p>
            <a:pPr algn="ctr" eaLnBrk="1" hangingPunct="1"/>
            <a:r>
              <a:rPr lang="cs-CZ" dirty="0">
                <a:solidFill>
                  <a:srgbClr val="000000"/>
                </a:solidFill>
              </a:rPr>
              <a:t>Škola: Základní škola Slušovice, okres Zlín, příspěvková organizace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>
                <a:solidFill>
                  <a:srgbClr val="000000"/>
                </a:solidFill>
              </a:rPr>
              <a:t>Registrační číslo projektu: CZ.1.07/1.1.38/02.0025</a:t>
            </a:r>
          </a:p>
          <a:p>
            <a:pPr algn="ctr" eaLnBrk="1" hangingPunct="1"/>
            <a:r>
              <a:rPr lang="cs-CZ">
                <a:solidFill>
                  <a:srgbClr val="000000"/>
                </a:solidFill>
              </a:rPr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>
                <a:solidFill>
                  <a:srgbClr val="000000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72" y="604247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Soubor:Verbascum densiflorum S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7" r="22525"/>
          <a:stretch>
            <a:fillRect/>
          </a:stretch>
        </p:blipFill>
        <p:spPr bwMode="auto">
          <a:xfrm>
            <a:off x="3417860" y="2206822"/>
            <a:ext cx="19875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rak 3"/>
          <p:cNvSpPr/>
          <p:nvPr/>
        </p:nvSpPr>
        <p:spPr bwMode="auto">
          <a:xfrm rot="20933947">
            <a:off x="2435101" y="916724"/>
            <a:ext cx="3349626" cy="1639788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Divizna velkokvětá</a:t>
            </a:r>
          </a:p>
        </p:txBody>
      </p:sp>
      <p:pic>
        <p:nvPicPr>
          <p:cNvPr id="13317" name="Picture 4" descr="Soubor:Digitalis Purpure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7" y="2630684"/>
            <a:ext cx="27987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rak 1"/>
          <p:cNvSpPr/>
          <p:nvPr/>
        </p:nvSpPr>
        <p:spPr bwMode="auto">
          <a:xfrm>
            <a:off x="10236" y="154773"/>
            <a:ext cx="2979737" cy="1639788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Náprstník červený</a:t>
            </a:r>
          </a:p>
        </p:txBody>
      </p:sp>
      <p:pic>
        <p:nvPicPr>
          <p:cNvPr id="13319" name="Picture 6" descr="Soubor:Forget-me-not close 600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2" r="7832" b="9943"/>
          <a:stretch>
            <a:fillRect/>
          </a:stretch>
        </p:blipFill>
        <p:spPr bwMode="auto">
          <a:xfrm>
            <a:off x="5911251" y="2084449"/>
            <a:ext cx="3087684" cy="351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rak 4"/>
          <p:cNvSpPr/>
          <p:nvPr/>
        </p:nvSpPr>
        <p:spPr bwMode="auto">
          <a:xfrm>
            <a:off x="5785311" y="337642"/>
            <a:ext cx="3300412" cy="1639788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Pomněnka lesní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702285" y="563284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034422" y="648057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19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7241" y="64349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18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59896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Zaoblený obdélník 1"/>
          <p:cNvSpPr>
            <a:spLocks noChangeArrowheads="1"/>
          </p:cNvSpPr>
          <p:nvPr/>
        </p:nvSpPr>
        <p:spPr bwMode="auto">
          <a:xfrm>
            <a:off x="153704" y="5172075"/>
            <a:ext cx="3803650" cy="15335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>
                <a:solidFill>
                  <a:srgbClr val="080808"/>
                </a:solidFill>
              </a:rPr>
              <a:t>● víceleté rostliny</a:t>
            </a:r>
          </a:p>
          <a:p>
            <a:r>
              <a:rPr lang="cs-CZ" sz="2800" dirty="0">
                <a:solidFill>
                  <a:srgbClr val="080808"/>
                </a:solidFill>
              </a:rPr>
              <a:t>● několikrát kvetou a</a:t>
            </a:r>
          </a:p>
          <a:p>
            <a:r>
              <a:rPr lang="cs-CZ" sz="2800" dirty="0">
                <a:solidFill>
                  <a:srgbClr val="080808"/>
                </a:solidFill>
              </a:rPr>
              <a:t>   mají semena</a:t>
            </a:r>
          </a:p>
        </p:txBody>
      </p:sp>
      <p:sp>
        <p:nvSpPr>
          <p:cNvPr id="14340" name="Obdélník 11"/>
          <p:cNvSpPr>
            <a:spLocks noChangeArrowheads="1"/>
          </p:cNvSpPr>
          <p:nvPr/>
        </p:nvSpPr>
        <p:spPr bwMode="auto">
          <a:xfrm>
            <a:off x="0" y="952500"/>
            <a:ext cx="28607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3600" b="1" u="sng" dirty="0"/>
              <a:t> VYTRVALÉ </a:t>
            </a:r>
            <a:endParaRPr lang="cs-CZ" sz="3600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8653197" y="525631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3089275" y="244475"/>
            <a:ext cx="2774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000" b="1" u="sng" dirty="0"/>
              <a:t>ROSTLINY</a:t>
            </a:r>
          </a:p>
        </p:txBody>
      </p:sp>
      <p:pic>
        <p:nvPicPr>
          <p:cNvPr id="14341" name="Picture 3" descr="C:\Users\Petra\Pictures\2013-02-28\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t="57173" r="5269" b="6851"/>
          <a:stretch>
            <a:fillRect/>
          </a:stretch>
        </p:blipFill>
        <p:spPr bwMode="auto">
          <a:xfrm>
            <a:off x="2860783" y="1503612"/>
            <a:ext cx="6139816" cy="3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35" y="598892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obrázek 4" descr="Soubor:Coltsfoo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54" y="3337099"/>
            <a:ext cx="3900653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oubor:Convallaria-oliv-r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20"/>
          <a:stretch>
            <a:fillRect/>
          </a:stretch>
        </p:blipFill>
        <p:spPr bwMode="auto">
          <a:xfrm>
            <a:off x="141920" y="2574925"/>
            <a:ext cx="266700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rak 3"/>
          <p:cNvSpPr/>
          <p:nvPr/>
        </p:nvSpPr>
        <p:spPr bwMode="auto">
          <a:xfrm>
            <a:off x="29570" y="807963"/>
            <a:ext cx="3352801" cy="1639888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Konvalinka vonná</a:t>
            </a:r>
          </a:p>
        </p:txBody>
      </p:sp>
      <p:pic>
        <p:nvPicPr>
          <p:cNvPr id="15367" name="Picture 8" descr="Soubor:Cichorium intybus-alvesgaspar1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8060" r="14787" b="3333"/>
          <a:stretch>
            <a:fillRect/>
          </a:stretch>
        </p:blipFill>
        <p:spPr bwMode="auto">
          <a:xfrm>
            <a:off x="6032132" y="236539"/>
            <a:ext cx="3010797" cy="303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rak 4"/>
          <p:cNvSpPr/>
          <p:nvPr/>
        </p:nvSpPr>
        <p:spPr bwMode="auto">
          <a:xfrm>
            <a:off x="3382371" y="1295400"/>
            <a:ext cx="2797176" cy="1639788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Čekanka obecná</a:t>
            </a:r>
          </a:p>
        </p:txBody>
      </p:sp>
      <p:sp>
        <p:nvSpPr>
          <p:cNvPr id="6" name="Mrak 5"/>
          <p:cNvSpPr/>
          <p:nvPr/>
        </p:nvSpPr>
        <p:spPr bwMode="auto">
          <a:xfrm>
            <a:off x="6410452" y="3687521"/>
            <a:ext cx="2667000" cy="1639788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 smtClean="0">
                <a:solidFill>
                  <a:schemeClr val="bg1"/>
                </a:solidFill>
              </a:rPr>
              <a:t>Podběl lékařský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693597" y="328989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85475" y="606903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23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789975" y="652323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22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4" name="TextovéPole 1"/>
          <p:cNvSpPr txBox="1">
            <a:spLocks noChangeArrowheads="1"/>
          </p:cNvSpPr>
          <p:nvPr/>
        </p:nvSpPr>
        <p:spPr bwMode="auto">
          <a:xfrm>
            <a:off x="7961" y="111450"/>
            <a:ext cx="56019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000" b="1" dirty="0" smtClean="0"/>
              <a:t>VYTRVALÉ </a:t>
            </a:r>
            <a:r>
              <a:rPr lang="cs-CZ" sz="4000" b="1" dirty="0"/>
              <a:t>ROSTLINY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60" y="598824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rak 1"/>
          <p:cNvSpPr/>
          <p:nvPr/>
        </p:nvSpPr>
        <p:spPr bwMode="auto">
          <a:xfrm>
            <a:off x="259556" y="304800"/>
            <a:ext cx="2503488" cy="1639788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Psárka luční</a:t>
            </a:r>
          </a:p>
        </p:txBody>
      </p:sp>
      <p:pic>
        <p:nvPicPr>
          <p:cNvPr id="16388" name="Picture 4" descr="Soubor:Alopecurus.pratensis.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2152603"/>
            <a:ext cx="2746375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rak 2"/>
          <p:cNvSpPr/>
          <p:nvPr/>
        </p:nvSpPr>
        <p:spPr bwMode="auto">
          <a:xfrm>
            <a:off x="6543674" y="169237"/>
            <a:ext cx="2384426" cy="1639788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Bledule jarní</a:t>
            </a:r>
          </a:p>
        </p:txBody>
      </p:sp>
      <p:pic>
        <p:nvPicPr>
          <p:cNvPr id="16390" name="Picture 6" descr="Soubor:Leucoium vernum 411-2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3508" r="6909"/>
          <a:stretch>
            <a:fillRect/>
          </a:stretch>
        </p:blipFill>
        <p:spPr bwMode="auto">
          <a:xfrm>
            <a:off x="5440790" y="2152603"/>
            <a:ext cx="3577192" cy="33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Soubor:Single lavendar flower02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3" r="49907"/>
          <a:stretch>
            <a:fillRect/>
          </a:stretch>
        </p:blipFill>
        <p:spPr bwMode="auto">
          <a:xfrm>
            <a:off x="3306170" y="2152603"/>
            <a:ext cx="18986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rak 3"/>
          <p:cNvSpPr/>
          <p:nvPr/>
        </p:nvSpPr>
        <p:spPr bwMode="auto">
          <a:xfrm>
            <a:off x="2947846" y="169237"/>
            <a:ext cx="3200400" cy="1639788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Levandule</a:t>
            </a:r>
          </a:p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lékařská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239745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744522" y="567666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91932" y="629121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25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oubor:Galanthus nivalis close-up ak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t="5676" r="10359" b="3658"/>
          <a:stretch>
            <a:fillRect/>
          </a:stretch>
        </p:blipFill>
        <p:spPr bwMode="auto">
          <a:xfrm>
            <a:off x="261617" y="1064035"/>
            <a:ext cx="2938783" cy="327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Soubor:Convolvulus althaeoides0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5032" r="4163" b="7579"/>
          <a:stretch>
            <a:fillRect/>
          </a:stretch>
        </p:blipFill>
        <p:spPr bwMode="auto">
          <a:xfrm>
            <a:off x="2724304" y="3322540"/>
            <a:ext cx="2630267" cy="347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Soubor:Adonis vernalis05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8717" r="2481" b="3748"/>
          <a:stretch>
            <a:fillRect/>
          </a:stretch>
        </p:blipFill>
        <p:spPr bwMode="auto">
          <a:xfrm>
            <a:off x="5635260" y="1828800"/>
            <a:ext cx="338686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OPVK_hor_zakladni_logolink_RGB_c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59991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rak 1"/>
          <p:cNvSpPr/>
          <p:nvPr/>
        </p:nvSpPr>
        <p:spPr bwMode="auto">
          <a:xfrm>
            <a:off x="261617" y="124938"/>
            <a:ext cx="3163888" cy="890171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Sněženka</a:t>
            </a:r>
          </a:p>
        </p:txBody>
      </p:sp>
      <p:sp>
        <p:nvSpPr>
          <p:cNvPr id="6" name="Mrak 5"/>
          <p:cNvSpPr/>
          <p:nvPr/>
        </p:nvSpPr>
        <p:spPr bwMode="auto">
          <a:xfrm>
            <a:off x="5901366" y="127213"/>
            <a:ext cx="2895600" cy="1639788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Hlaváček jarní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47969" y="434340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723681" y="55626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3</a:t>
            </a:r>
            <a:r>
              <a:rPr lang="cs-CZ" sz="1400" dirty="0" smtClean="0">
                <a:solidFill>
                  <a:srgbClr val="080808"/>
                </a:solidFill>
              </a:rPr>
              <a:t>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340866" y="648831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29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2" name="Mrak 11"/>
          <p:cNvSpPr/>
          <p:nvPr/>
        </p:nvSpPr>
        <p:spPr bwMode="auto">
          <a:xfrm>
            <a:off x="131427" y="5108992"/>
            <a:ext cx="2514600" cy="890171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Svlačec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570" y="60404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Obrázek 3" descr="C:\Users\Petra\Pictures\2013-02-28\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9" t="4642" r="24451" b="68713"/>
          <a:stretch>
            <a:fillRect/>
          </a:stretch>
        </p:blipFill>
        <p:spPr bwMode="auto">
          <a:xfrm>
            <a:off x="3063922" y="1339963"/>
            <a:ext cx="54800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Soubor:Sunflower seedling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99" y="4104424"/>
            <a:ext cx="3057836" cy="267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Soubor:Snijboon peulen Phaseolus vulgaris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r="28242" b="4689"/>
          <a:stretch>
            <a:fillRect/>
          </a:stretch>
        </p:blipFill>
        <p:spPr bwMode="auto">
          <a:xfrm>
            <a:off x="109727" y="1723167"/>
            <a:ext cx="2011363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0" y="616658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</a:t>
            </a:r>
            <a:r>
              <a:rPr lang="cs-CZ" sz="1400" dirty="0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839661" y="647435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</a:t>
            </a:r>
            <a:r>
              <a:rPr lang="cs-CZ" sz="1400" dirty="0">
                <a:solidFill>
                  <a:srgbClr val="080808"/>
                </a:solidFill>
              </a:rPr>
              <a:t>2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543972" y="439133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</a:t>
            </a:r>
            <a:r>
              <a:rPr lang="cs-CZ" sz="1400" dirty="0">
                <a:solidFill>
                  <a:srgbClr val="080808"/>
                </a:solidFill>
              </a:rPr>
              <a:t>1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513950" y="4719072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11" name="TextovéPole 1"/>
          <p:cNvSpPr txBox="1">
            <a:spLocks noChangeArrowheads="1"/>
          </p:cNvSpPr>
          <p:nvPr/>
        </p:nvSpPr>
        <p:spPr bwMode="auto">
          <a:xfrm>
            <a:off x="2121090" y="171479"/>
            <a:ext cx="5410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3600" b="1" dirty="0" smtClean="0"/>
              <a:t>ROSTLINY KLÍČÍCÍ</a:t>
            </a:r>
          </a:p>
          <a:p>
            <a:pPr algn="ctr" eaLnBrk="1" hangingPunct="1"/>
            <a:r>
              <a:rPr lang="cs-CZ" sz="3600" b="1" dirty="0" smtClean="0"/>
              <a:t>ZE SEMEN</a:t>
            </a:r>
            <a:endParaRPr lang="cs-CZ" sz="3600" b="1" dirty="0"/>
          </a:p>
        </p:txBody>
      </p:sp>
      <p:sp>
        <p:nvSpPr>
          <p:cNvPr id="12" name="Mrak 11"/>
          <p:cNvSpPr/>
          <p:nvPr/>
        </p:nvSpPr>
        <p:spPr bwMode="auto">
          <a:xfrm>
            <a:off x="0" y="381000"/>
            <a:ext cx="2355272" cy="1264980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Hrachové lusky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3" name="Mrak 12"/>
          <p:cNvSpPr/>
          <p:nvPr/>
        </p:nvSpPr>
        <p:spPr bwMode="auto">
          <a:xfrm>
            <a:off x="4950228" y="5091896"/>
            <a:ext cx="2581062" cy="702766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Slunečnice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4" name="Mrak 13"/>
          <p:cNvSpPr/>
          <p:nvPr/>
        </p:nvSpPr>
        <p:spPr bwMode="auto">
          <a:xfrm>
            <a:off x="2355272" y="1618271"/>
            <a:ext cx="1755372" cy="702766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Fazole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36" y="604191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Soubor:Glockenblume-Blüte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t="8125" r="10666" b="11148"/>
          <a:stretch>
            <a:fillRect/>
          </a:stretch>
        </p:blipFill>
        <p:spPr bwMode="auto">
          <a:xfrm>
            <a:off x="6648427" y="609600"/>
            <a:ext cx="2259012" cy="227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rak 1"/>
          <p:cNvSpPr/>
          <p:nvPr/>
        </p:nvSpPr>
        <p:spPr bwMode="auto">
          <a:xfrm>
            <a:off x="7027460" y="158332"/>
            <a:ext cx="1905000" cy="702766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chemeClr val="bg1"/>
                </a:solidFill>
              </a:rPr>
              <a:t>Z</a:t>
            </a:r>
            <a:r>
              <a:rPr lang="cs-CZ" sz="2400" dirty="0" smtClean="0">
                <a:solidFill>
                  <a:schemeClr val="bg1"/>
                </a:solidFill>
              </a:rPr>
              <a:t>vonek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19463" name="Picture 8" descr="Soubor:Red clover closeup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2" y="509715"/>
            <a:ext cx="2466095" cy="32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rak 2"/>
          <p:cNvSpPr/>
          <p:nvPr/>
        </p:nvSpPr>
        <p:spPr bwMode="auto">
          <a:xfrm>
            <a:off x="168339" y="77524"/>
            <a:ext cx="2496638" cy="702766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chemeClr val="bg1"/>
                </a:solidFill>
              </a:rPr>
              <a:t>Jetel luční</a:t>
            </a:r>
          </a:p>
        </p:txBody>
      </p:sp>
      <p:pic>
        <p:nvPicPr>
          <p:cNvPr id="19465" name="Picture 10" descr="Soubor:Thymus serp 1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 t="5684" r="6944" b="6761"/>
          <a:stretch>
            <a:fillRect/>
          </a:stretch>
        </p:blipFill>
        <p:spPr bwMode="auto">
          <a:xfrm>
            <a:off x="242785" y="3857696"/>
            <a:ext cx="2623622" cy="267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rak 3"/>
          <p:cNvSpPr/>
          <p:nvPr/>
        </p:nvSpPr>
        <p:spPr bwMode="auto">
          <a:xfrm>
            <a:off x="1676400" y="5514137"/>
            <a:ext cx="3146822" cy="1264980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Mateřídouška úzkolistá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19467" name="Picture 12" descr="Soubor:Kornblume.jpe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r="16655"/>
          <a:stretch>
            <a:fillRect/>
          </a:stretch>
        </p:blipFill>
        <p:spPr bwMode="auto">
          <a:xfrm>
            <a:off x="6488612" y="3287359"/>
            <a:ext cx="2443848" cy="263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rak 4"/>
          <p:cNvSpPr/>
          <p:nvPr/>
        </p:nvSpPr>
        <p:spPr bwMode="auto">
          <a:xfrm>
            <a:off x="5886772" y="3009289"/>
            <a:ext cx="2712728" cy="702766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chemeClr val="bg1"/>
                </a:solidFill>
              </a:rPr>
              <a:t>Chrpa polní</a:t>
            </a:r>
          </a:p>
        </p:txBody>
      </p:sp>
      <p:pic>
        <p:nvPicPr>
          <p:cNvPr id="19469" name="Obrázek 12" descr="C:\Users\Petra\Pictures\2013-03-04\00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7" t="26076" r="42714" b="53575"/>
          <a:stretch>
            <a:fillRect/>
          </a:stretch>
        </p:blipFill>
        <p:spPr bwMode="auto">
          <a:xfrm>
            <a:off x="3218097" y="2262721"/>
            <a:ext cx="2631825" cy="325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8549022" y="258665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23380" y="653106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549022" y="559612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61578" y="349006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797213" y="529403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639577" y="32110"/>
            <a:ext cx="43056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 smtClean="0"/>
              <a:t>ROSTLINY KLÍČÍCÍ</a:t>
            </a:r>
          </a:p>
          <a:p>
            <a:pPr algn="ctr"/>
            <a:r>
              <a:rPr lang="cs-CZ" sz="3600" b="1" dirty="0" smtClean="0"/>
              <a:t>Z KOŘENŮ</a:t>
            </a:r>
          </a:p>
          <a:p>
            <a:pPr algn="ctr"/>
            <a:r>
              <a:rPr lang="cs-CZ" sz="3600" b="1" dirty="0" smtClean="0"/>
              <a:t>S PŘÍZEMNÍMI</a:t>
            </a:r>
          </a:p>
          <a:p>
            <a:pPr algn="ctr"/>
            <a:r>
              <a:rPr lang="cs-CZ" sz="3600" b="1" dirty="0" smtClean="0"/>
              <a:t>PUPENY</a:t>
            </a:r>
            <a:endParaRPr lang="cs-CZ" sz="36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78" y="599177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ovéPole 1"/>
          <p:cNvSpPr txBox="1">
            <a:spLocks noChangeArrowheads="1"/>
          </p:cNvSpPr>
          <p:nvPr/>
        </p:nvSpPr>
        <p:spPr bwMode="auto">
          <a:xfrm>
            <a:off x="2133600" y="226872"/>
            <a:ext cx="5410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3600" b="1" dirty="0" smtClean="0"/>
              <a:t>ROSTLINY KLÍČÍCÍ</a:t>
            </a:r>
          </a:p>
          <a:p>
            <a:pPr algn="ctr" eaLnBrk="1" hangingPunct="1"/>
            <a:r>
              <a:rPr lang="cs-CZ" sz="3600" b="1" dirty="0" smtClean="0"/>
              <a:t>Z CIBULE</a:t>
            </a:r>
            <a:endParaRPr lang="cs-CZ" sz="3600" b="1" dirty="0"/>
          </a:p>
        </p:txBody>
      </p:sp>
      <p:pic>
        <p:nvPicPr>
          <p:cNvPr id="20484" name="Picture 5" descr="Soubor:Hyazinthe rosa 325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9" b="12811"/>
          <a:stretch>
            <a:fillRect/>
          </a:stretch>
        </p:blipFill>
        <p:spPr bwMode="auto">
          <a:xfrm>
            <a:off x="6921903" y="128535"/>
            <a:ext cx="1993541" cy="299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Soubor:Lily flowered tulip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28" b="20490"/>
          <a:stretch>
            <a:fillRect/>
          </a:stretch>
        </p:blipFill>
        <p:spPr bwMode="auto">
          <a:xfrm>
            <a:off x="91337" y="4182387"/>
            <a:ext cx="2971800" cy="259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Soubor:Galanthus nivalis close-up aka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t="5676" r="10359" b="3658"/>
          <a:stretch>
            <a:fillRect/>
          </a:stretch>
        </p:blipFill>
        <p:spPr bwMode="auto">
          <a:xfrm>
            <a:off x="321525" y="1103451"/>
            <a:ext cx="2511425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Soubor:Lilium bulbiferum bulbiferum1LEST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" t="10587" r="6885"/>
          <a:stretch>
            <a:fillRect/>
          </a:stretch>
        </p:blipFill>
        <p:spPr bwMode="auto">
          <a:xfrm>
            <a:off x="6723257" y="3276600"/>
            <a:ext cx="2283961" cy="264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310849" y="492236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39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538465" y="162168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</a:t>
            </a:r>
            <a:r>
              <a:rPr lang="cs-CZ" sz="1400" dirty="0">
                <a:solidFill>
                  <a:srgbClr val="080808"/>
                </a:solidFill>
              </a:rPr>
              <a:t>2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360095" y="32766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46775" y="360619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013170" y="654845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6" name="Mrak 15"/>
          <p:cNvSpPr/>
          <p:nvPr/>
        </p:nvSpPr>
        <p:spPr bwMode="auto">
          <a:xfrm>
            <a:off x="116738" y="226874"/>
            <a:ext cx="2519476" cy="702766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chemeClr val="bg1"/>
                </a:solidFill>
              </a:rPr>
              <a:t>Sněženka</a:t>
            </a:r>
          </a:p>
        </p:txBody>
      </p:sp>
      <p:sp>
        <p:nvSpPr>
          <p:cNvPr id="17" name="Mrak 16"/>
          <p:cNvSpPr/>
          <p:nvPr/>
        </p:nvSpPr>
        <p:spPr bwMode="auto">
          <a:xfrm>
            <a:off x="2636214" y="5778156"/>
            <a:ext cx="1856877" cy="702766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Tulipán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8" name="Mrak 17"/>
          <p:cNvSpPr/>
          <p:nvPr/>
        </p:nvSpPr>
        <p:spPr bwMode="auto">
          <a:xfrm>
            <a:off x="5967230" y="1954725"/>
            <a:ext cx="2164927" cy="1264980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Hyacint východní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9" name="Mrak 18"/>
          <p:cNvSpPr/>
          <p:nvPr/>
        </p:nvSpPr>
        <p:spPr bwMode="auto">
          <a:xfrm>
            <a:off x="4908389" y="4597648"/>
            <a:ext cx="3010284" cy="1264980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Lilie</a:t>
            </a:r>
          </a:p>
          <a:p>
            <a:pPr>
              <a:defRPr/>
            </a:pPr>
            <a:r>
              <a:rPr lang="cs-CZ" sz="2400" dirty="0" err="1" smtClean="0">
                <a:solidFill>
                  <a:schemeClr val="bg1"/>
                </a:solidFill>
              </a:rPr>
              <a:t>cibulkonosná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20489" name="Obrázek 8" descr="C:\Users\Petra\Pictures\2013-03-04\00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1" t="26076" r="3140" b="51665"/>
          <a:stretch>
            <a:fillRect/>
          </a:stretch>
        </p:blipFill>
        <p:spPr bwMode="auto">
          <a:xfrm>
            <a:off x="3351386" y="1473455"/>
            <a:ext cx="25146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601591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Soubor:Herbstzeitlos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2" t="20573" r="16420" b="17747"/>
          <a:stretch>
            <a:fillRect/>
          </a:stretch>
        </p:blipFill>
        <p:spPr bwMode="auto">
          <a:xfrm>
            <a:off x="311868" y="3910029"/>
            <a:ext cx="2207615" cy="284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Soubor:Ranunculus ficaria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 t="8986" r="18407" b="27985"/>
          <a:stretch>
            <a:fillRect/>
          </a:stretch>
        </p:blipFill>
        <p:spPr bwMode="auto">
          <a:xfrm>
            <a:off x="5579730" y="3715485"/>
            <a:ext cx="3482606" cy="216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Soubor:Potato plant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9569" b="42001"/>
          <a:stretch>
            <a:fillRect/>
          </a:stretch>
        </p:blipFill>
        <p:spPr bwMode="auto">
          <a:xfrm>
            <a:off x="6082643" y="1062954"/>
            <a:ext cx="2979693" cy="229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Soubor:Crocus vernus bgiu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7" t="10963" r="10481" b="20604"/>
          <a:stretch>
            <a:fillRect/>
          </a:stretch>
        </p:blipFill>
        <p:spPr bwMode="auto">
          <a:xfrm>
            <a:off x="311868" y="1467037"/>
            <a:ext cx="2629694" cy="223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Obrázek 11" descr="C:\Users\Petra\Pictures\2013-03-04\0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49664" r="22861" b="17987"/>
          <a:stretch>
            <a:fillRect/>
          </a:stretch>
        </p:blipFill>
        <p:spPr bwMode="auto">
          <a:xfrm>
            <a:off x="3611378" y="4141886"/>
            <a:ext cx="16573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Obrázek 12" descr="C:\Users\Petra\Pictures\2013-03-04\00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0" t="5772" r="60323" b="61073"/>
          <a:stretch>
            <a:fillRect/>
          </a:stretch>
        </p:blipFill>
        <p:spPr bwMode="auto">
          <a:xfrm>
            <a:off x="3611379" y="1381560"/>
            <a:ext cx="1657350" cy="2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3227940" y="382053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43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13648" y="337927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699205" y="31020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268728" y="558562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227940" y="639358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0" name="TextovéPole 1"/>
          <p:cNvSpPr txBox="1">
            <a:spLocks noChangeArrowheads="1"/>
          </p:cNvSpPr>
          <p:nvPr/>
        </p:nvSpPr>
        <p:spPr bwMode="auto">
          <a:xfrm>
            <a:off x="2052926" y="144032"/>
            <a:ext cx="5410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3600" b="1" dirty="0" smtClean="0"/>
              <a:t>ROSTLINY KLÍČÍCÍ</a:t>
            </a:r>
          </a:p>
          <a:p>
            <a:pPr algn="ctr" eaLnBrk="1" hangingPunct="1"/>
            <a:r>
              <a:rPr lang="cs-CZ" sz="3600" b="1" dirty="0" smtClean="0"/>
              <a:t>Z HLÍZ</a:t>
            </a:r>
            <a:endParaRPr lang="cs-CZ" sz="3600" b="1" dirty="0"/>
          </a:p>
        </p:txBody>
      </p:sp>
      <p:sp>
        <p:nvSpPr>
          <p:cNvPr id="21" name="Mrak 20"/>
          <p:cNvSpPr/>
          <p:nvPr/>
        </p:nvSpPr>
        <p:spPr bwMode="auto">
          <a:xfrm>
            <a:off x="5377010" y="3439120"/>
            <a:ext cx="2581481" cy="702766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Orsej jarní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22" name="Mrak 21"/>
          <p:cNvSpPr/>
          <p:nvPr/>
        </p:nvSpPr>
        <p:spPr bwMode="auto">
          <a:xfrm>
            <a:off x="1587252" y="5490932"/>
            <a:ext cx="1864462" cy="1264980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Ocún jesenní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23" name="Mrak 22"/>
          <p:cNvSpPr/>
          <p:nvPr/>
        </p:nvSpPr>
        <p:spPr bwMode="auto">
          <a:xfrm>
            <a:off x="232137" y="111706"/>
            <a:ext cx="2367076" cy="1264980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Šafrán karpatský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24" name="Mrak 23"/>
          <p:cNvSpPr/>
          <p:nvPr/>
        </p:nvSpPr>
        <p:spPr bwMode="auto">
          <a:xfrm>
            <a:off x="7027470" y="88960"/>
            <a:ext cx="2062275" cy="1264980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Lilek brambor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536" y="597145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Soubor:A Gänseblkümchen 45be 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62" y="226796"/>
            <a:ext cx="2024062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Soubor:Anemone nemorosa 00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18" y="3789245"/>
            <a:ext cx="2760273" cy="183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obrázek 4" descr="Soubor:Coltsfoot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7" y="4716894"/>
            <a:ext cx="276367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 descr="Soubor:Adonis vernalis05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8717" r="2481" b="3748"/>
          <a:stretch>
            <a:fillRect/>
          </a:stretch>
        </p:blipFill>
        <p:spPr bwMode="auto">
          <a:xfrm>
            <a:off x="360079" y="1130003"/>
            <a:ext cx="2280998" cy="251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Obrázek 10" descr="C:\Users\Petra\Pictures\2013-03-04\00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6" t="25946" r="36836" b="38739"/>
          <a:stretch>
            <a:fillRect/>
          </a:stretch>
        </p:blipFill>
        <p:spPr bwMode="auto">
          <a:xfrm>
            <a:off x="3784440" y="1349667"/>
            <a:ext cx="2333136" cy="259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-74981" y="349076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705698" y="563366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52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678224" y="210378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4025" y="654625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2</a:t>
            </a:r>
            <a:r>
              <a:rPr lang="cs-CZ" sz="1400" dirty="0" smtClean="0">
                <a:solidFill>
                  <a:srgbClr val="080808"/>
                </a:solidFill>
              </a:rPr>
              <a:t>3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827327" y="652762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734138" y="394013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4</a:t>
            </a:r>
            <a:r>
              <a:rPr lang="cs-CZ" sz="1400" dirty="0" smtClean="0">
                <a:solidFill>
                  <a:srgbClr val="080808"/>
                </a:solidFill>
              </a:rPr>
              <a:t>9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8" name="TextovéPole 1"/>
          <p:cNvSpPr txBox="1">
            <a:spLocks noChangeArrowheads="1"/>
          </p:cNvSpPr>
          <p:nvPr/>
        </p:nvSpPr>
        <p:spPr bwMode="auto">
          <a:xfrm>
            <a:off x="2133600" y="152400"/>
            <a:ext cx="5410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3600" b="1" dirty="0" smtClean="0"/>
              <a:t>ROSTLINY KLÍČÍCÍ</a:t>
            </a:r>
          </a:p>
          <a:p>
            <a:pPr algn="ctr" eaLnBrk="1" hangingPunct="1"/>
            <a:r>
              <a:rPr lang="cs-CZ" sz="3600" b="1" dirty="0" smtClean="0"/>
              <a:t>Z ODDENKŮ</a:t>
            </a:r>
            <a:endParaRPr lang="cs-CZ" sz="3600" b="1" dirty="0"/>
          </a:p>
        </p:txBody>
      </p:sp>
      <p:sp>
        <p:nvSpPr>
          <p:cNvPr id="19" name="Mrak 18"/>
          <p:cNvSpPr/>
          <p:nvPr/>
        </p:nvSpPr>
        <p:spPr bwMode="auto">
          <a:xfrm>
            <a:off x="5019046" y="4676465"/>
            <a:ext cx="2197061" cy="1264980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Sasanka hajní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20" name="Mrak 19"/>
          <p:cNvSpPr/>
          <p:nvPr/>
        </p:nvSpPr>
        <p:spPr bwMode="auto">
          <a:xfrm>
            <a:off x="6062712" y="2411563"/>
            <a:ext cx="3026424" cy="1264980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Sedmikráska chudobka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21" name="Mrak 20"/>
          <p:cNvSpPr/>
          <p:nvPr/>
        </p:nvSpPr>
        <p:spPr bwMode="auto">
          <a:xfrm>
            <a:off x="0" y="87749"/>
            <a:ext cx="2240879" cy="1264980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Hlaváček jarní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22" name="Mrak 21"/>
          <p:cNvSpPr/>
          <p:nvPr/>
        </p:nvSpPr>
        <p:spPr bwMode="auto">
          <a:xfrm>
            <a:off x="18197" y="3697274"/>
            <a:ext cx="2519476" cy="1264980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Podběl obecný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22538" name="Obrázek 9" descr="C:\Users\Petra\Pictures\2013-03-04\001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0" t="28161" r="26093" b="48488"/>
          <a:stretch/>
        </p:blipFill>
        <p:spPr bwMode="auto">
          <a:xfrm>
            <a:off x="3233943" y="3824870"/>
            <a:ext cx="1560020" cy="298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06588"/>
            <a:ext cx="7772400" cy="1431925"/>
          </a:xfrm>
        </p:spPr>
        <p:txBody>
          <a:bodyPr/>
          <a:lstStyle/>
          <a:p>
            <a:pPr eaLnBrk="1" hangingPunct="1"/>
            <a:r>
              <a:rPr lang="cs-CZ" sz="4800" b="1" dirty="0" smtClean="0">
                <a:solidFill>
                  <a:schemeClr val="bg2"/>
                </a:solidFill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857805" y="77374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010205" y="92614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1" y="3973512"/>
            <a:ext cx="9144001" cy="23082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lIns="738000" rIns="738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cs-CZ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>
                <a:solidFill>
                  <a:srgbClr val="000000"/>
                </a:solidFill>
              </a:rPr>
              <a:t> Digitální učební materiál je určen pro vyvozování nového učiva, jeho </a:t>
            </a:r>
          </a:p>
          <a:p>
            <a:pPr eaLnBrk="1" hangingPunct="1">
              <a:defRPr/>
            </a:pPr>
            <a:r>
              <a:rPr lang="cs-CZ" sz="1800" dirty="0"/>
              <a:t> </a:t>
            </a:r>
            <a:r>
              <a:rPr lang="cs-CZ" sz="1800" dirty="0" smtClean="0"/>
              <a:t>   procvičování a opakování.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/>
              <a:t> Materiál rozvíjí a prověřuje znalosti o růstu rostlin a životním cyklu rostlin.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>
                <a:solidFill>
                  <a:srgbClr val="000000"/>
                </a:solidFill>
              </a:rPr>
              <a:t> Je určen pro předmět přírodověda v ročníku čtvrtém.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>
                <a:solidFill>
                  <a:srgbClr val="080808"/>
                </a:solidFill>
              </a:rPr>
              <a:t> Tento materiál vznikl jako doplňující materiál k učebnici: ŠTIKOVÁ, Věra.</a:t>
            </a:r>
          </a:p>
          <a:p>
            <a:pPr eaLnBrk="1" hangingPunct="1">
              <a:defRPr/>
            </a:pPr>
            <a:r>
              <a:rPr lang="cs-CZ" sz="1800" dirty="0">
                <a:solidFill>
                  <a:srgbClr val="080808"/>
                </a:solidFill>
              </a:rPr>
              <a:t> </a:t>
            </a:r>
            <a:r>
              <a:rPr lang="cs-CZ" sz="1800" dirty="0" smtClean="0">
                <a:solidFill>
                  <a:srgbClr val="080808"/>
                </a:solidFill>
              </a:rPr>
              <a:t>   </a:t>
            </a:r>
            <a:r>
              <a:rPr lang="cs-CZ" sz="1800" i="1" dirty="0" smtClean="0">
                <a:solidFill>
                  <a:srgbClr val="080808"/>
                </a:solidFill>
              </a:rPr>
              <a:t>Přírodověda 4: Učebnice pro 4. ročník základní školy</a:t>
            </a:r>
            <a:r>
              <a:rPr lang="cs-CZ" sz="1800" dirty="0" smtClean="0">
                <a:solidFill>
                  <a:srgbClr val="080808"/>
                </a:solidFill>
              </a:rPr>
              <a:t>. 1. vydání. Brno: </a:t>
            </a:r>
          </a:p>
          <a:p>
            <a:pPr eaLnBrk="1" hangingPunct="1">
              <a:defRPr/>
            </a:pPr>
            <a:r>
              <a:rPr lang="cs-CZ" sz="1800" dirty="0">
                <a:solidFill>
                  <a:srgbClr val="080808"/>
                </a:solidFill>
              </a:rPr>
              <a:t> </a:t>
            </a:r>
            <a:r>
              <a:rPr lang="cs-CZ" sz="1800" dirty="0" smtClean="0">
                <a:solidFill>
                  <a:srgbClr val="080808"/>
                </a:solidFill>
              </a:rPr>
              <a:t>   Nová škola, 2003. ISBN 80-7289-052-2</a:t>
            </a:r>
            <a:r>
              <a:rPr lang="cs-CZ" sz="1800" dirty="0" smtClean="0">
                <a:solidFill>
                  <a:schemeClr val="bg2"/>
                </a:solidFill>
              </a:rPr>
              <a:t>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764" y="599230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obrázek 11" descr="Soubor:Plumpollen006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52" y="2990297"/>
            <a:ext cx="2876144" cy="246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Soubor:Paardekastanje knop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4262"/>
          <a:stretch>
            <a:fillRect/>
          </a:stretch>
        </p:blipFill>
        <p:spPr bwMode="auto">
          <a:xfrm>
            <a:off x="304800" y="806451"/>
            <a:ext cx="243840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Soubor:Pyrus bourgaeana DehesaBoyalFlowerscloseup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5" r="2841"/>
          <a:stretch>
            <a:fillRect/>
          </a:stretch>
        </p:blipFill>
        <p:spPr bwMode="auto">
          <a:xfrm>
            <a:off x="2132137" y="3691991"/>
            <a:ext cx="2424113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 descr="Soubor:Pears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t="11424" r="6915" b="3828"/>
          <a:stretch>
            <a:fillRect/>
          </a:stretch>
        </p:blipFill>
        <p:spPr bwMode="auto">
          <a:xfrm>
            <a:off x="6400800" y="153388"/>
            <a:ext cx="15748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Šipka dolů 2"/>
          <p:cNvSpPr>
            <a:spLocks noChangeArrowheads="1"/>
          </p:cNvSpPr>
          <p:nvPr/>
        </p:nvSpPr>
        <p:spPr bwMode="auto">
          <a:xfrm rot="19449236">
            <a:off x="1321497" y="3877734"/>
            <a:ext cx="409575" cy="1355725"/>
          </a:xfrm>
          <a:prstGeom prst="downArrow">
            <a:avLst>
              <a:gd name="adj1" fmla="val 50000"/>
              <a:gd name="adj2" fmla="val 49866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9" name="Šipka dolů 2"/>
          <p:cNvSpPr>
            <a:spLocks noChangeArrowheads="1"/>
          </p:cNvSpPr>
          <p:nvPr/>
        </p:nvSpPr>
        <p:spPr bwMode="auto">
          <a:xfrm rot="16200000">
            <a:off x="5114715" y="4486558"/>
            <a:ext cx="409575" cy="1355725"/>
          </a:xfrm>
          <a:prstGeom prst="downArrow">
            <a:avLst>
              <a:gd name="adj1" fmla="val 50000"/>
              <a:gd name="adj2" fmla="val 49866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7613653" y="258204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760562" y="546281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089247" y="640502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83127" y="304026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53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4" name="TextovéPole 1"/>
          <p:cNvSpPr txBox="1">
            <a:spLocks noChangeArrowheads="1"/>
          </p:cNvSpPr>
          <p:nvPr/>
        </p:nvSpPr>
        <p:spPr bwMode="auto">
          <a:xfrm>
            <a:off x="2229850" y="1408146"/>
            <a:ext cx="46512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3600" b="1" dirty="0" smtClean="0"/>
              <a:t>OD PUPENU</a:t>
            </a:r>
          </a:p>
          <a:p>
            <a:pPr algn="ctr" eaLnBrk="1" hangingPunct="1"/>
            <a:r>
              <a:rPr lang="cs-CZ" sz="3600" b="1" dirty="0" smtClean="0"/>
              <a:t>PO PLOD</a:t>
            </a:r>
            <a:endParaRPr lang="cs-CZ" sz="36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886283" y="3329421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PUPEN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743200" y="6405028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KVĚT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46456" y="5458234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OPYLENÍ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975600" y="153388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PLOD</a:t>
            </a:r>
            <a:endParaRPr lang="cs-CZ" sz="2400" b="1" dirty="0"/>
          </a:p>
        </p:txBody>
      </p:sp>
      <p:sp>
        <p:nvSpPr>
          <p:cNvPr id="19" name="Šipka dolů 2"/>
          <p:cNvSpPr>
            <a:spLocks noChangeArrowheads="1"/>
          </p:cNvSpPr>
          <p:nvPr/>
        </p:nvSpPr>
        <p:spPr bwMode="auto">
          <a:xfrm rot="9017955">
            <a:off x="8242264" y="1399381"/>
            <a:ext cx="409575" cy="1355725"/>
          </a:xfrm>
          <a:prstGeom prst="downArrow">
            <a:avLst>
              <a:gd name="adj1" fmla="val 50000"/>
              <a:gd name="adj2" fmla="val 49866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9" grpId="0" animBg="1"/>
      <p:bldP spid="14" grpId="0"/>
      <p:bldP spid="2" grpId="0"/>
      <p:bldP spid="3" grpId="0"/>
      <p:bldP spid="4" grpId="0"/>
      <p:bldP spid="5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43" y="600291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ovéPole 1">
            <a:hlinkClick r:id="" action="ppaction://noaction">
              <a:snd r:embed="rId5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6170969" y="3797299"/>
            <a:ext cx="2803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smtClean="0"/>
              <a:t>Zvonek alpský</a:t>
            </a:r>
            <a:endParaRPr lang="cs-CZ" sz="3200" dirty="0"/>
          </a:p>
        </p:txBody>
      </p:sp>
      <p:sp>
        <p:nvSpPr>
          <p:cNvPr id="33799" name="TextovéPole 3"/>
          <p:cNvSpPr txBox="1">
            <a:spLocks noChangeArrowheads="1"/>
          </p:cNvSpPr>
          <p:nvPr/>
        </p:nvSpPr>
        <p:spPr bwMode="auto">
          <a:xfrm>
            <a:off x="2752724" y="4511027"/>
            <a:ext cx="3122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smtClean="0"/>
              <a:t>Pomněnka lesní</a:t>
            </a:r>
            <a:endParaRPr lang="cs-CZ" sz="3200" dirty="0"/>
          </a:p>
        </p:txBody>
      </p:sp>
      <p:pic>
        <p:nvPicPr>
          <p:cNvPr id="33800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68490"/>
            <a:ext cx="183038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:\Users\Petra\AppData\Local\Microsoft\Windows\Temporary Internet Files\Content.IE5\8Y9YPLXF\MC900424466[1].wmf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1215"/>
            <a:ext cx="19748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204429" y="3797300"/>
            <a:ext cx="2302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smtClean="0"/>
              <a:t>Chrpa polní</a:t>
            </a:r>
            <a:endParaRPr lang="cs-CZ" sz="3200" dirty="0"/>
          </a:p>
        </p:txBody>
      </p:sp>
      <p:pic>
        <p:nvPicPr>
          <p:cNvPr id="11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763" y="4407916"/>
            <a:ext cx="183038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ovéPole 2"/>
          <p:cNvSpPr txBox="1">
            <a:spLocks noChangeArrowheads="1"/>
          </p:cNvSpPr>
          <p:nvPr/>
        </p:nvSpPr>
        <p:spPr bwMode="auto">
          <a:xfrm>
            <a:off x="60325" y="57150"/>
            <a:ext cx="3485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i="1" u="sng" dirty="0"/>
              <a:t>Poznáš </a:t>
            </a:r>
            <a:r>
              <a:rPr lang="cs-CZ" sz="3200" b="1" i="1" u="sng" dirty="0" smtClean="0"/>
              <a:t>rostlinu?</a:t>
            </a:r>
            <a:endParaRPr lang="cs-CZ" sz="3200" b="1" i="1" u="sng" dirty="0"/>
          </a:p>
        </p:txBody>
      </p:sp>
      <p:sp>
        <p:nvSpPr>
          <p:cNvPr id="33803" name="TextovéPole 3"/>
          <p:cNvSpPr txBox="1">
            <a:spLocks noChangeArrowheads="1"/>
          </p:cNvSpPr>
          <p:nvPr/>
        </p:nvSpPr>
        <p:spPr bwMode="auto">
          <a:xfrm>
            <a:off x="0" y="6550025"/>
            <a:ext cx="2446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Klikni na vybranou odpověď.</a:t>
            </a:r>
          </a:p>
        </p:txBody>
      </p:sp>
      <p:pic>
        <p:nvPicPr>
          <p:cNvPr id="12" name="Picture 6" descr="Soubor:Forget-me-not close 600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2" r="7832" b="9943"/>
          <a:stretch>
            <a:fillRect/>
          </a:stretch>
        </p:blipFill>
        <p:spPr bwMode="auto">
          <a:xfrm>
            <a:off x="2752725" y="641925"/>
            <a:ext cx="328295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5707541" y="435526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2</a:t>
            </a:r>
            <a:r>
              <a:rPr lang="cs-CZ" sz="1400" dirty="0" smtClean="0">
                <a:solidFill>
                  <a:srgbClr val="080808"/>
                </a:solidFill>
              </a:rPr>
              <a:t>0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088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88" y="602427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ovéPole 1">
            <a:hlinkClick r:id="" action="ppaction://noaction">
              <a:snd r:embed="rId5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6094170" y="3459763"/>
            <a:ext cx="26436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smtClean="0"/>
              <a:t>Mateřídouška</a:t>
            </a:r>
            <a:endParaRPr lang="cs-CZ" sz="3200" dirty="0"/>
          </a:p>
        </p:txBody>
      </p:sp>
      <p:sp>
        <p:nvSpPr>
          <p:cNvPr id="33799" name="TextovéPole 3"/>
          <p:cNvSpPr txBox="1">
            <a:spLocks noChangeArrowheads="1"/>
          </p:cNvSpPr>
          <p:nvPr/>
        </p:nvSpPr>
        <p:spPr bwMode="auto">
          <a:xfrm>
            <a:off x="425028" y="3442395"/>
            <a:ext cx="21884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smtClean="0"/>
              <a:t>Levandule </a:t>
            </a:r>
          </a:p>
          <a:p>
            <a:pPr eaLnBrk="1" hangingPunct="1"/>
            <a:r>
              <a:rPr lang="cs-CZ" sz="3200" dirty="0" smtClean="0"/>
              <a:t>lékařská</a:t>
            </a:r>
          </a:p>
        </p:txBody>
      </p:sp>
      <p:pic>
        <p:nvPicPr>
          <p:cNvPr id="33800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318125"/>
            <a:ext cx="183038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:\Users\Petra\AppData\Local\Microsoft\Windows\Temporary Internet Files\Content.IE5\8Y9YPLXF\MC900424466[1].wmf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4606925"/>
            <a:ext cx="19748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3531770" y="4622798"/>
            <a:ext cx="15520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smtClean="0"/>
              <a:t>Hyacint</a:t>
            </a:r>
            <a:endParaRPr lang="cs-CZ" sz="3200" dirty="0"/>
          </a:p>
        </p:txBody>
      </p:sp>
      <p:pic>
        <p:nvPicPr>
          <p:cNvPr id="11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315021"/>
            <a:ext cx="183038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ovéPole 2"/>
          <p:cNvSpPr txBox="1">
            <a:spLocks noChangeArrowheads="1"/>
          </p:cNvSpPr>
          <p:nvPr/>
        </p:nvSpPr>
        <p:spPr bwMode="auto">
          <a:xfrm>
            <a:off x="60325" y="57150"/>
            <a:ext cx="2576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i="1" u="sng" dirty="0"/>
              <a:t>Poznáš mě?</a:t>
            </a:r>
          </a:p>
        </p:txBody>
      </p:sp>
      <p:sp>
        <p:nvSpPr>
          <p:cNvPr id="34826" name="TextovéPole 3"/>
          <p:cNvSpPr txBox="1">
            <a:spLocks noChangeArrowheads="1"/>
          </p:cNvSpPr>
          <p:nvPr/>
        </p:nvSpPr>
        <p:spPr bwMode="auto">
          <a:xfrm>
            <a:off x="0" y="6550025"/>
            <a:ext cx="2446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>
                <a:solidFill>
                  <a:srgbClr val="000000"/>
                </a:solidFill>
              </a:rPr>
              <a:t>Klikni na vybranou odpověď.</a:t>
            </a:r>
          </a:p>
        </p:txBody>
      </p:sp>
      <p:pic>
        <p:nvPicPr>
          <p:cNvPr id="13" name="Picture 8" descr="Soubor:Single lavendar flower02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3" r="49907"/>
          <a:stretch>
            <a:fillRect/>
          </a:stretch>
        </p:blipFill>
        <p:spPr bwMode="auto">
          <a:xfrm>
            <a:off x="3403779" y="203198"/>
            <a:ext cx="18986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302429" y="431502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27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483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24" y="598425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ovéPole 1">
            <a:hlinkClick r:id="" action="ppaction://noaction">
              <a:snd r:embed="rId5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6227763" y="3666252"/>
            <a:ext cx="20297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smtClean="0"/>
              <a:t>Jetel luční</a:t>
            </a:r>
            <a:endParaRPr lang="cs-CZ" sz="3200" dirty="0"/>
          </a:p>
        </p:txBody>
      </p:sp>
      <p:sp>
        <p:nvSpPr>
          <p:cNvPr id="33799" name="TextovéPole 3"/>
          <p:cNvSpPr txBox="1">
            <a:spLocks noChangeArrowheads="1"/>
          </p:cNvSpPr>
          <p:nvPr/>
        </p:nvSpPr>
        <p:spPr bwMode="auto">
          <a:xfrm>
            <a:off x="2903701" y="4661772"/>
            <a:ext cx="29748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smtClean="0"/>
              <a:t>Penízek rolní</a:t>
            </a:r>
            <a:endParaRPr lang="cs-CZ" sz="3200" dirty="0"/>
          </a:p>
        </p:txBody>
      </p:sp>
      <p:pic>
        <p:nvPicPr>
          <p:cNvPr id="33800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08" y="4576763"/>
            <a:ext cx="183038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:\Users\Petra\AppData\Local\Microsoft\Windows\Temporary Internet Files\Content.IE5\8Y9YPLXF\MC900424466[1].wmf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00" y="5353915"/>
            <a:ext cx="1842669" cy="14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284771" y="3686092"/>
            <a:ext cx="25314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smtClean="0"/>
              <a:t>Bojínek luční</a:t>
            </a:r>
            <a:endParaRPr lang="cs-CZ" sz="3200" dirty="0"/>
          </a:p>
        </p:txBody>
      </p:sp>
      <p:pic>
        <p:nvPicPr>
          <p:cNvPr id="11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417705"/>
            <a:ext cx="183038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TextovéPole 2"/>
          <p:cNvSpPr txBox="1">
            <a:spLocks noChangeArrowheads="1"/>
          </p:cNvSpPr>
          <p:nvPr/>
        </p:nvSpPr>
        <p:spPr bwMode="auto">
          <a:xfrm>
            <a:off x="137687" y="57150"/>
            <a:ext cx="2576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i="1" u="sng"/>
              <a:t>Poznáš mě?</a:t>
            </a:r>
          </a:p>
        </p:txBody>
      </p:sp>
      <p:sp>
        <p:nvSpPr>
          <p:cNvPr id="35850" name="TextovéPole 3"/>
          <p:cNvSpPr txBox="1">
            <a:spLocks noChangeArrowheads="1"/>
          </p:cNvSpPr>
          <p:nvPr/>
        </p:nvSpPr>
        <p:spPr bwMode="auto">
          <a:xfrm>
            <a:off x="60325" y="6550025"/>
            <a:ext cx="2446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>
                <a:solidFill>
                  <a:srgbClr val="000000"/>
                </a:solidFill>
              </a:rPr>
              <a:t>Klikni na vybranou odpověď.</a:t>
            </a:r>
          </a:p>
        </p:txBody>
      </p:sp>
      <p:sp>
        <p:nvSpPr>
          <p:cNvPr id="35852" name="TextovéPole 2"/>
          <p:cNvSpPr txBox="1">
            <a:spLocks noChangeArrowheads="1"/>
          </p:cNvSpPr>
          <p:nvPr/>
        </p:nvSpPr>
        <p:spPr bwMode="auto">
          <a:xfrm>
            <a:off x="5487809" y="4507883"/>
            <a:ext cx="266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9</a:t>
            </a:r>
          </a:p>
        </p:txBody>
      </p:sp>
      <p:pic>
        <p:nvPicPr>
          <p:cNvPr id="13" name="Picture 8" descr="Soubor:Thlaspi arvense.jpe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9" r="13293"/>
          <a:stretch>
            <a:fillRect/>
          </a:stretch>
        </p:blipFill>
        <p:spPr bwMode="auto">
          <a:xfrm>
            <a:off x="3252898" y="301076"/>
            <a:ext cx="2276475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5818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861" y="600536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ovéPole 1">
            <a:hlinkClick r:id="" action="ppaction://noaction">
              <a:snd r:embed="rId5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6841618" y="3206402"/>
            <a:ext cx="2121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smtClean="0"/>
              <a:t>Divizna </a:t>
            </a:r>
          </a:p>
          <a:p>
            <a:pPr eaLnBrk="1" hangingPunct="1"/>
            <a:r>
              <a:rPr lang="cs-CZ" sz="3200" dirty="0" smtClean="0"/>
              <a:t>velkokvětá</a:t>
            </a:r>
            <a:endParaRPr lang="cs-CZ" sz="3200" dirty="0"/>
          </a:p>
        </p:txBody>
      </p:sp>
      <p:sp>
        <p:nvSpPr>
          <p:cNvPr id="33799" name="TextovéPole 3"/>
          <p:cNvSpPr txBox="1">
            <a:spLocks noChangeArrowheads="1"/>
          </p:cNvSpPr>
          <p:nvPr/>
        </p:nvSpPr>
        <p:spPr bwMode="auto">
          <a:xfrm>
            <a:off x="291074" y="3206402"/>
            <a:ext cx="198483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smtClean="0"/>
              <a:t>Hlaváček </a:t>
            </a:r>
          </a:p>
          <a:p>
            <a:pPr eaLnBrk="1" hangingPunct="1"/>
            <a:r>
              <a:rPr lang="cs-CZ" sz="3200" dirty="0" smtClean="0"/>
              <a:t>jarní</a:t>
            </a:r>
            <a:endParaRPr lang="cs-CZ" sz="3200" dirty="0"/>
          </a:p>
        </p:txBody>
      </p:sp>
      <p:pic>
        <p:nvPicPr>
          <p:cNvPr id="33800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262418"/>
            <a:ext cx="18303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:\Users\Petra\AppData\Local\Microsoft\Windows\Temporary Internet Files\Content.IE5\8Y9YPLXF\MC900424466[1].wmf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1" y="4388139"/>
            <a:ext cx="173831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3002194" y="4595813"/>
            <a:ext cx="33730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smtClean="0"/>
              <a:t>Blatouch bahenní</a:t>
            </a:r>
            <a:endParaRPr lang="cs-CZ" sz="3200" dirty="0"/>
          </a:p>
        </p:txBody>
      </p:sp>
      <p:pic>
        <p:nvPicPr>
          <p:cNvPr id="11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619" y="4388139"/>
            <a:ext cx="183038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TextovéPole 2"/>
          <p:cNvSpPr txBox="1">
            <a:spLocks noChangeArrowheads="1"/>
          </p:cNvSpPr>
          <p:nvPr/>
        </p:nvSpPr>
        <p:spPr bwMode="auto">
          <a:xfrm>
            <a:off x="60325" y="57150"/>
            <a:ext cx="2576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i="1" u="sng"/>
              <a:t>Poznáš mě?</a:t>
            </a:r>
          </a:p>
        </p:txBody>
      </p:sp>
      <p:sp>
        <p:nvSpPr>
          <p:cNvPr id="37898" name="TextovéPole 3"/>
          <p:cNvSpPr txBox="1">
            <a:spLocks noChangeArrowheads="1"/>
          </p:cNvSpPr>
          <p:nvPr/>
        </p:nvSpPr>
        <p:spPr bwMode="auto">
          <a:xfrm>
            <a:off x="60325" y="6496050"/>
            <a:ext cx="2446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Klikni na vybranou odpověď.</a:t>
            </a:r>
          </a:p>
        </p:txBody>
      </p:sp>
      <p:pic>
        <p:nvPicPr>
          <p:cNvPr id="13" name="Picture 6" descr="Soubor:Adonis vernalis05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8717" r="2481" b="3748"/>
          <a:stretch>
            <a:fillRect/>
          </a:stretch>
        </p:blipFill>
        <p:spPr bwMode="auto">
          <a:xfrm>
            <a:off x="3002194" y="314614"/>
            <a:ext cx="34559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6074743" y="408036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3</a:t>
            </a:r>
            <a:r>
              <a:rPr lang="cs-CZ" sz="1400" dirty="0" smtClean="0">
                <a:solidFill>
                  <a:srgbClr val="080808"/>
                </a:solidFill>
              </a:rPr>
              <a:t>0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083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098" y="60325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ovéPole 1">
            <a:hlinkClick r:id="" action="ppaction://noaction">
              <a:snd r:embed="rId5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2895600" y="4614190"/>
            <a:ext cx="2803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smtClean="0"/>
              <a:t>Zvonek alpský</a:t>
            </a:r>
            <a:endParaRPr lang="cs-CZ" sz="3200" dirty="0"/>
          </a:p>
        </p:txBody>
      </p:sp>
      <p:sp>
        <p:nvSpPr>
          <p:cNvPr id="33799" name="TextovéPole 3"/>
          <p:cNvSpPr txBox="1">
            <a:spLocks noChangeArrowheads="1"/>
          </p:cNvSpPr>
          <p:nvPr/>
        </p:nvSpPr>
        <p:spPr bwMode="auto">
          <a:xfrm>
            <a:off x="6705600" y="3630325"/>
            <a:ext cx="16209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smtClean="0"/>
              <a:t>Svlačec</a:t>
            </a:r>
            <a:endParaRPr lang="cs-CZ" sz="3200" dirty="0"/>
          </a:p>
        </p:txBody>
      </p:sp>
      <p:pic>
        <p:nvPicPr>
          <p:cNvPr id="33800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4456809"/>
            <a:ext cx="1830388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:\Users\Petra\AppData\Local\Microsoft\Windows\Temporary Internet Files\Content.IE5\8Y9YPLXF\MC900424466[1].wmf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88259"/>
            <a:ext cx="1771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133596" y="3630324"/>
            <a:ext cx="25240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smtClean="0"/>
              <a:t>Violka vonná</a:t>
            </a:r>
            <a:endParaRPr lang="cs-CZ" sz="3200" dirty="0"/>
          </a:p>
        </p:txBody>
      </p:sp>
      <p:pic>
        <p:nvPicPr>
          <p:cNvPr id="11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89550"/>
            <a:ext cx="1830388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ovéPole 2"/>
          <p:cNvSpPr txBox="1">
            <a:spLocks noChangeArrowheads="1"/>
          </p:cNvSpPr>
          <p:nvPr/>
        </p:nvSpPr>
        <p:spPr bwMode="auto">
          <a:xfrm>
            <a:off x="60325" y="57150"/>
            <a:ext cx="2576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i="1" u="sng"/>
              <a:t>Poznáš mě?</a:t>
            </a:r>
          </a:p>
        </p:txBody>
      </p:sp>
      <p:sp>
        <p:nvSpPr>
          <p:cNvPr id="36874" name="TextovéPole 3"/>
          <p:cNvSpPr txBox="1">
            <a:spLocks noChangeArrowheads="1"/>
          </p:cNvSpPr>
          <p:nvPr/>
        </p:nvSpPr>
        <p:spPr bwMode="auto">
          <a:xfrm>
            <a:off x="0" y="6539490"/>
            <a:ext cx="2446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Klikni na vybranou odpověď.</a:t>
            </a:r>
          </a:p>
        </p:txBody>
      </p:sp>
      <p:pic>
        <p:nvPicPr>
          <p:cNvPr id="13" name="Picture 8" descr="Soubor:Convolvulus althaeoides01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t="5032" r="4163" b="7579"/>
          <a:stretch>
            <a:fillRect/>
          </a:stretch>
        </p:blipFill>
        <p:spPr bwMode="auto">
          <a:xfrm>
            <a:off x="2895600" y="352568"/>
            <a:ext cx="3055937" cy="403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584551" y="438825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29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500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764" y="60071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ovéPole 1">
            <a:hlinkClick r:id="" action="ppaction://noaction">
              <a:snd r:embed="rId5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3460039" y="4576763"/>
            <a:ext cx="15127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smtClean="0"/>
              <a:t>Tulipán</a:t>
            </a:r>
            <a:endParaRPr lang="cs-CZ" sz="3200" dirty="0"/>
          </a:p>
        </p:txBody>
      </p:sp>
      <p:sp>
        <p:nvSpPr>
          <p:cNvPr id="33799" name="TextovéPole 3"/>
          <p:cNvSpPr txBox="1">
            <a:spLocks noChangeArrowheads="1"/>
          </p:cNvSpPr>
          <p:nvPr/>
        </p:nvSpPr>
        <p:spPr bwMode="auto">
          <a:xfrm>
            <a:off x="6157913" y="3297932"/>
            <a:ext cx="25763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smtClean="0"/>
              <a:t>Lilie </a:t>
            </a:r>
          </a:p>
          <a:p>
            <a:pPr eaLnBrk="1" hangingPunct="1"/>
            <a:r>
              <a:rPr lang="cs-CZ" sz="3200" dirty="0" err="1" smtClean="0"/>
              <a:t>cibulkonosná</a:t>
            </a:r>
            <a:endParaRPr lang="cs-CZ" sz="3200" dirty="0"/>
          </a:p>
        </p:txBody>
      </p:sp>
      <p:pic>
        <p:nvPicPr>
          <p:cNvPr id="33800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18" y="4375150"/>
            <a:ext cx="183197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:\Users\Petra\AppData\Local\Microsoft\Windows\Temporary Internet Files\Content.IE5\8Y9YPLXF\MC900424466[1].wmf">
            <a:hlinkClick r:id="" action="ppaction://noaction">
              <a:snd r:embed="rId2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27" y="4375151"/>
            <a:ext cx="17257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5318125"/>
            <a:ext cx="18319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ovéPole 2"/>
          <p:cNvSpPr txBox="1">
            <a:spLocks noChangeArrowheads="1"/>
          </p:cNvSpPr>
          <p:nvPr/>
        </p:nvSpPr>
        <p:spPr bwMode="auto">
          <a:xfrm>
            <a:off x="60325" y="57150"/>
            <a:ext cx="2576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i="1" u="sng"/>
              <a:t>Poznáš mě?</a:t>
            </a:r>
          </a:p>
        </p:txBody>
      </p:sp>
      <p:sp>
        <p:nvSpPr>
          <p:cNvPr id="38922" name="TextovéPole 3"/>
          <p:cNvSpPr txBox="1">
            <a:spLocks noChangeArrowheads="1"/>
          </p:cNvSpPr>
          <p:nvPr/>
        </p:nvSpPr>
        <p:spPr bwMode="auto">
          <a:xfrm>
            <a:off x="-6927" y="6521595"/>
            <a:ext cx="2446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Klikni na vybranou odpověď.</a:t>
            </a:r>
          </a:p>
        </p:txBody>
      </p:sp>
      <p:pic>
        <p:nvPicPr>
          <p:cNvPr id="13" name="Picture 9" descr="Soubor:Lilium bulbiferum bulbiferum1LEST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" t="10587" r="6885"/>
          <a:stretch>
            <a:fillRect/>
          </a:stretch>
        </p:blipFill>
        <p:spPr bwMode="auto">
          <a:xfrm>
            <a:off x="2650693" y="485775"/>
            <a:ext cx="3362171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7636" y="3297932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Vlčí mák</a:t>
            </a:r>
            <a:endParaRPr lang="cs-CZ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629426" y="437515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41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73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209" y="601734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ovéPole 1">
            <a:hlinkClick r:id="" action="ppaction://noaction">
              <a:snd r:embed="rId5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6630426" y="2853830"/>
            <a:ext cx="23038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smtClean="0"/>
              <a:t>Konvalinka </a:t>
            </a:r>
          </a:p>
          <a:p>
            <a:pPr eaLnBrk="1" hangingPunct="1"/>
            <a:r>
              <a:rPr lang="cs-CZ" sz="3200" dirty="0" smtClean="0"/>
              <a:t>vonná</a:t>
            </a:r>
            <a:endParaRPr lang="cs-CZ" sz="3200" dirty="0"/>
          </a:p>
        </p:txBody>
      </p:sp>
      <p:sp>
        <p:nvSpPr>
          <p:cNvPr id="33799" name="TextovéPole 3"/>
          <p:cNvSpPr txBox="1">
            <a:spLocks noChangeArrowheads="1"/>
          </p:cNvSpPr>
          <p:nvPr/>
        </p:nvSpPr>
        <p:spPr bwMode="auto">
          <a:xfrm>
            <a:off x="3162933" y="4432481"/>
            <a:ext cx="24625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smtClean="0"/>
              <a:t>Bledule jarní</a:t>
            </a:r>
            <a:endParaRPr lang="cs-CZ" sz="3200" dirty="0"/>
          </a:p>
        </p:txBody>
      </p:sp>
      <p:pic>
        <p:nvPicPr>
          <p:cNvPr id="33800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2" y="4220946"/>
            <a:ext cx="183038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:\Users\Petra\AppData\Local\Microsoft\Windows\Temporary Internet Files\Content.IE5\8Y9YPLXF\MC900424466[1].wmf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066" y="5025231"/>
            <a:ext cx="19748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166547" y="2853830"/>
            <a:ext cx="22797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smtClean="0"/>
              <a:t>Sněženka </a:t>
            </a:r>
          </a:p>
          <a:p>
            <a:pPr eaLnBrk="1" hangingPunct="1"/>
            <a:r>
              <a:rPr lang="cs-CZ" sz="3200" dirty="0" smtClean="0"/>
              <a:t>podsněžník</a:t>
            </a:r>
            <a:endParaRPr lang="cs-CZ" sz="3200" dirty="0"/>
          </a:p>
        </p:txBody>
      </p:sp>
      <p:pic>
        <p:nvPicPr>
          <p:cNvPr id="11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2" y="4220946"/>
            <a:ext cx="183197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ovéPole 2"/>
          <p:cNvSpPr txBox="1">
            <a:spLocks noChangeArrowheads="1"/>
          </p:cNvSpPr>
          <p:nvPr/>
        </p:nvSpPr>
        <p:spPr bwMode="auto">
          <a:xfrm>
            <a:off x="60325" y="57150"/>
            <a:ext cx="2576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i="1" u="sng"/>
              <a:t>Poznáš mě?</a:t>
            </a:r>
          </a:p>
        </p:txBody>
      </p:sp>
      <p:sp>
        <p:nvSpPr>
          <p:cNvPr id="39946" name="TextovéPole 3"/>
          <p:cNvSpPr txBox="1">
            <a:spLocks noChangeArrowheads="1"/>
          </p:cNvSpPr>
          <p:nvPr/>
        </p:nvSpPr>
        <p:spPr bwMode="auto">
          <a:xfrm>
            <a:off x="0" y="6550025"/>
            <a:ext cx="2446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Klikni na vybranou odpověď.</a:t>
            </a:r>
          </a:p>
        </p:txBody>
      </p:sp>
      <p:pic>
        <p:nvPicPr>
          <p:cNvPr id="13" name="Picture 6" descr="Soubor:Leucoium vernum 411-20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3508" r="6909"/>
          <a:stretch>
            <a:fillRect/>
          </a:stretch>
        </p:blipFill>
        <p:spPr bwMode="auto">
          <a:xfrm>
            <a:off x="2636838" y="641350"/>
            <a:ext cx="369728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951410" y="41529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26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509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2586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ovéPole 1">
            <a:hlinkClick r:id="" action="ppaction://noaction">
              <a:snd r:embed="rId5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3624516" y="4618267"/>
            <a:ext cx="13917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smtClean="0"/>
              <a:t>Šafrán</a:t>
            </a:r>
            <a:endParaRPr lang="cs-CZ" sz="3200" dirty="0"/>
          </a:p>
        </p:txBody>
      </p:sp>
      <p:sp>
        <p:nvSpPr>
          <p:cNvPr id="33799" name="TextovéPole 3"/>
          <p:cNvSpPr txBox="1">
            <a:spLocks noChangeArrowheads="1"/>
          </p:cNvSpPr>
          <p:nvPr/>
        </p:nvSpPr>
        <p:spPr bwMode="auto">
          <a:xfrm>
            <a:off x="6175325" y="3517757"/>
            <a:ext cx="2598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smtClean="0"/>
              <a:t>Ocún jesenní</a:t>
            </a:r>
            <a:endParaRPr lang="cs-CZ" sz="3200" dirty="0"/>
          </a:p>
        </p:txBody>
      </p:sp>
      <p:pic>
        <p:nvPicPr>
          <p:cNvPr id="33800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4" y="4460886"/>
            <a:ext cx="183038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:\Users\Petra\AppData\Local\Microsoft\Windows\Temporary Internet Files\Content.IE5\8Y9YPLXF\MC900424466[1].wmf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06" y="4310352"/>
            <a:ext cx="18256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207674" y="3517756"/>
            <a:ext cx="16658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dirty="0" smtClean="0"/>
              <a:t>Kosatec</a:t>
            </a:r>
            <a:endParaRPr lang="cs-CZ" sz="3200" dirty="0"/>
          </a:p>
        </p:txBody>
      </p:sp>
      <p:pic>
        <p:nvPicPr>
          <p:cNvPr id="11" name="Picture 8" descr="C:\Users\Petra\AppData\Local\Microsoft\Windows\Temporary Internet Files\Content.IE5\K1PTCP7L\MC900440412[1].wmf">
            <a:hlinkClick r:id="" action="ppaction://noaction">
              <a:snd r:embed="rId5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6" y="5282911"/>
            <a:ext cx="183038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TextovéPole 2"/>
          <p:cNvSpPr txBox="1">
            <a:spLocks noChangeArrowheads="1"/>
          </p:cNvSpPr>
          <p:nvPr/>
        </p:nvSpPr>
        <p:spPr bwMode="auto">
          <a:xfrm>
            <a:off x="60325" y="57150"/>
            <a:ext cx="2576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 i="1" u="sng"/>
              <a:t>Poznáš mě?</a:t>
            </a:r>
          </a:p>
        </p:txBody>
      </p:sp>
      <p:sp>
        <p:nvSpPr>
          <p:cNvPr id="40970" name="TextovéPole 3"/>
          <p:cNvSpPr txBox="1">
            <a:spLocks noChangeArrowheads="1"/>
          </p:cNvSpPr>
          <p:nvPr/>
        </p:nvSpPr>
        <p:spPr bwMode="auto">
          <a:xfrm>
            <a:off x="0" y="6557963"/>
            <a:ext cx="2446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>
                <a:solidFill>
                  <a:srgbClr val="000000"/>
                </a:solidFill>
              </a:rPr>
              <a:t>Klikni na vybranou odpověď.</a:t>
            </a:r>
          </a:p>
        </p:txBody>
      </p:sp>
      <p:pic>
        <p:nvPicPr>
          <p:cNvPr id="13" name="Picture 5" descr="Soubor:Herbstzeitlose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2" t="20573" r="16420" b="17747"/>
          <a:stretch>
            <a:fillRect/>
          </a:stretch>
        </p:blipFill>
        <p:spPr bwMode="auto">
          <a:xfrm>
            <a:off x="2762112" y="472538"/>
            <a:ext cx="3116537" cy="401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495211" y="445510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48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446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764" y="602905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5251" y="6796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u="sng" dirty="0" smtClean="0"/>
              <a:t>Přiřaď</a:t>
            </a:r>
            <a:endParaRPr lang="cs-CZ" sz="4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7861092" y="5119534"/>
            <a:ext cx="1213343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cibule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38565" y="2387846"/>
            <a:ext cx="1227261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hlíza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14097" y="3013501"/>
            <a:ext cx="14478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oddenek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80968" y="998522"/>
            <a:ext cx="1893467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/>
              <a:t>k</a:t>
            </a:r>
            <a:r>
              <a:rPr lang="cs-CZ" sz="2400" b="1" dirty="0" smtClean="0"/>
              <a:t>ořeny s </a:t>
            </a:r>
          </a:p>
          <a:p>
            <a:r>
              <a:rPr lang="cs-CZ" sz="2400" b="1" dirty="0" smtClean="0"/>
              <a:t>přízemními </a:t>
            </a:r>
          </a:p>
          <a:p>
            <a:r>
              <a:rPr lang="cs-CZ" sz="2400" b="1" dirty="0" smtClean="0"/>
              <a:t>pupeny</a:t>
            </a:r>
            <a:endParaRPr lang="cs-CZ" sz="2400" b="1" dirty="0"/>
          </a:p>
        </p:txBody>
      </p:sp>
      <p:pic>
        <p:nvPicPr>
          <p:cNvPr id="26628" name="Picture 4" descr="Soubor:Chrpa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r="2733"/>
          <a:stretch/>
        </p:blipFill>
        <p:spPr bwMode="auto">
          <a:xfrm>
            <a:off x="4475820" y="787154"/>
            <a:ext cx="1881306" cy="177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Soubor:Trifolium pratense 0522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t="14545" r="7062" b="9112"/>
          <a:stretch/>
        </p:blipFill>
        <p:spPr bwMode="auto">
          <a:xfrm>
            <a:off x="3715708" y="4848723"/>
            <a:ext cx="1520223" cy="173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Soubor:Bellis perennis dsc00906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6" t="17576" b="7819"/>
          <a:stretch/>
        </p:blipFill>
        <p:spPr bwMode="auto">
          <a:xfrm>
            <a:off x="1464899" y="4961416"/>
            <a:ext cx="2003591" cy="162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4" descr="Soubor:Coltsfoot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9" y="775855"/>
            <a:ext cx="2163020" cy="153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Soubor:Bild 003 tulpe wp.jpg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0" t="9932" r="18751" b="5198"/>
          <a:stretch/>
        </p:blipFill>
        <p:spPr bwMode="auto">
          <a:xfrm>
            <a:off x="191499" y="4332830"/>
            <a:ext cx="1158692" cy="224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oubor:Ranunculus ficaria2.jpg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0" t="8986" r="20568" b="27985"/>
          <a:stretch/>
        </p:blipFill>
        <p:spPr bwMode="auto">
          <a:xfrm rot="16200000">
            <a:off x="2622739" y="595503"/>
            <a:ext cx="1545820" cy="194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021741" y="45180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23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351427" y="3244334"/>
            <a:ext cx="248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080808"/>
                </a:solidFill>
              </a:rPr>
              <a:t> </a:t>
            </a:r>
          </a:p>
          <a:p>
            <a:endParaRPr lang="cs-CZ" dirty="0">
              <a:solidFill>
                <a:srgbClr val="080808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012211" y="6550223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715708" y="658911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59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973688" y="46807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72162" y="6558443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983457" y="46533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618026" y="325489"/>
            <a:ext cx="144779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oddenek</a:t>
            </a:r>
            <a:endParaRPr lang="cs-CZ" sz="24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180967" y="3733800"/>
            <a:ext cx="1893467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/>
              <a:t>k</a:t>
            </a:r>
            <a:r>
              <a:rPr lang="cs-CZ" sz="2400" b="1" dirty="0" smtClean="0"/>
              <a:t>ořeny s </a:t>
            </a:r>
          </a:p>
          <a:p>
            <a:r>
              <a:rPr lang="cs-CZ" sz="2400" b="1" dirty="0" smtClean="0"/>
              <a:t>přízemními </a:t>
            </a:r>
          </a:p>
          <a:p>
            <a:r>
              <a:rPr lang="cs-CZ" sz="2400" b="1" dirty="0" smtClean="0"/>
              <a:t>pupeny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0156340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66 0.05227 L -0.779 0.30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17" y="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1 -0.00393 L -0.54931 0.029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39 0.05573 L -0.30539 0.244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4 -0.02451 L -0.84271 -0.202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33" y="-88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81 0.01596 L -0.65348 0.193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88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71138E-6 L -0.18333 0.122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6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603408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ovéPole 1"/>
          <p:cNvSpPr txBox="1">
            <a:spLocks noChangeArrowheads="1"/>
          </p:cNvSpPr>
          <p:nvPr/>
        </p:nvSpPr>
        <p:spPr bwMode="auto">
          <a:xfrm>
            <a:off x="3206750" y="304800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200" b="1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6148" name="TextovéPole 4"/>
          <p:cNvSpPr txBox="1">
            <a:spLocks noChangeArrowheads="1"/>
          </p:cNvSpPr>
          <p:nvPr/>
        </p:nvSpPr>
        <p:spPr bwMode="auto">
          <a:xfrm>
            <a:off x="3089275" y="244475"/>
            <a:ext cx="2774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000" b="1" u="sng" dirty="0"/>
              <a:t>ROSTLINY</a:t>
            </a:r>
          </a:p>
        </p:txBody>
      </p:sp>
      <p:sp>
        <p:nvSpPr>
          <p:cNvPr id="6149" name="Zaoblený obdélník 9"/>
          <p:cNvSpPr>
            <a:spLocks noChangeArrowheads="1"/>
          </p:cNvSpPr>
          <p:nvPr/>
        </p:nvSpPr>
        <p:spPr bwMode="auto">
          <a:xfrm>
            <a:off x="129512" y="3742638"/>
            <a:ext cx="3382963" cy="29622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>
                <a:solidFill>
                  <a:srgbClr val="080808"/>
                </a:solidFill>
              </a:rPr>
              <a:t>V jednom roce </a:t>
            </a:r>
          </a:p>
          <a:p>
            <a:r>
              <a:rPr lang="cs-CZ" sz="2800" dirty="0">
                <a:solidFill>
                  <a:srgbClr val="080808"/>
                </a:solidFill>
              </a:rPr>
              <a:t>● vyklíčí</a:t>
            </a:r>
          </a:p>
          <a:p>
            <a:r>
              <a:rPr lang="cs-CZ" sz="2800" dirty="0">
                <a:solidFill>
                  <a:srgbClr val="080808"/>
                </a:solidFill>
              </a:rPr>
              <a:t>● vyrostou</a:t>
            </a:r>
          </a:p>
          <a:p>
            <a:r>
              <a:rPr lang="cs-CZ" sz="2800" dirty="0">
                <a:solidFill>
                  <a:srgbClr val="080808"/>
                </a:solidFill>
              </a:rPr>
              <a:t>● vykvetou</a:t>
            </a:r>
          </a:p>
          <a:p>
            <a:r>
              <a:rPr lang="cs-CZ" sz="2800" dirty="0">
                <a:solidFill>
                  <a:srgbClr val="080808"/>
                </a:solidFill>
              </a:rPr>
              <a:t>● přinesou plody </a:t>
            </a:r>
          </a:p>
          <a:p>
            <a:r>
              <a:rPr lang="cs-CZ" sz="2800" dirty="0">
                <a:solidFill>
                  <a:srgbClr val="080808"/>
                </a:solidFill>
              </a:rPr>
              <a:t>● zahynou.</a:t>
            </a:r>
          </a:p>
        </p:txBody>
      </p:sp>
      <p:sp>
        <p:nvSpPr>
          <p:cNvPr id="6150" name="Obdélník 11"/>
          <p:cNvSpPr>
            <a:spLocks noChangeArrowheads="1"/>
          </p:cNvSpPr>
          <p:nvPr/>
        </p:nvSpPr>
        <p:spPr bwMode="auto">
          <a:xfrm>
            <a:off x="123825" y="952500"/>
            <a:ext cx="3082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3600" b="1" u="sng" dirty="0"/>
              <a:t>JEDNOLETÉ</a:t>
            </a:r>
            <a:r>
              <a:rPr lang="cs-CZ" sz="3600" b="1" dirty="0">
                <a:solidFill>
                  <a:srgbClr val="FFFF00"/>
                </a:solidFill>
              </a:rPr>
              <a:t> </a:t>
            </a:r>
            <a:endParaRPr lang="cs-CZ" sz="3600" dirty="0"/>
          </a:p>
        </p:txBody>
      </p:sp>
      <p:pic>
        <p:nvPicPr>
          <p:cNvPr id="6151" name="Picture 3" descr="C:\Users\Petra\Pictures\2013-02-28\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0" t="15440" r="4634" b="61636"/>
          <a:stretch>
            <a:fillRect/>
          </a:stretch>
        </p:blipFill>
        <p:spPr bwMode="auto">
          <a:xfrm>
            <a:off x="2836863" y="1670409"/>
            <a:ext cx="6054725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608883" y="419929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 animBg="1"/>
      <p:bldP spid="61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44" y="603150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5251" y="67969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u="sng" dirty="0" smtClean="0"/>
              <a:t>Přiřaď</a:t>
            </a:r>
            <a:endParaRPr lang="cs-CZ" sz="4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7999017" y="3477491"/>
            <a:ext cx="107273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cibule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04202" y="1774525"/>
            <a:ext cx="867545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hlíza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22311" y="984309"/>
            <a:ext cx="1449436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oddenek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56975" y="4509430"/>
            <a:ext cx="180850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/>
              <a:t>k</a:t>
            </a:r>
            <a:r>
              <a:rPr lang="cs-CZ" sz="2400" b="1" dirty="0" smtClean="0"/>
              <a:t>ořeny s</a:t>
            </a:r>
          </a:p>
          <a:p>
            <a:r>
              <a:rPr lang="cs-CZ" sz="2400" b="1" dirty="0"/>
              <a:t>p</a:t>
            </a:r>
            <a:r>
              <a:rPr lang="cs-CZ" sz="2400" b="1" dirty="0" smtClean="0"/>
              <a:t>řízemními</a:t>
            </a:r>
          </a:p>
          <a:p>
            <a:r>
              <a:rPr lang="cs-CZ" sz="2400" b="1" dirty="0" smtClean="0"/>
              <a:t>pupeny</a:t>
            </a:r>
            <a:endParaRPr lang="cs-CZ" sz="2400" b="1" dirty="0"/>
          </a:p>
        </p:txBody>
      </p:sp>
      <p:pic>
        <p:nvPicPr>
          <p:cNvPr id="15" name="Picture 4" descr="Soubor:Galanthus nivalis close-up ak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t="5676" r="10359" b="3658"/>
          <a:stretch>
            <a:fillRect/>
          </a:stretch>
        </p:blipFill>
        <p:spPr bwMode="auto">
          <a:xfrm>
            <a:off x="2365631" y="4509351"/>
            <a:ext cx="1651253" cy="184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6" name="Picture 2" descr="Soubor:Liliumbulbiferumflowertop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" y="882051"/>
            <a:ext cx="1957575" cy="178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Soubor:Anemone nemorosa 00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639" y="4509430"/>
            <a:ext cx="2229158" cy="148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Soubor:Potato plant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9569" b="42001"/>
          <a:stretch>
            <a:fillRect/>
          </a:stretch>
        </p:blipFill>
        <p:spPr bwMode="auto">
          <a:xfrm>
            <a:off x="2324635" y="970438"/>
            <a:ext cx="2058762" cy="158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Soubor:Thymus serp 1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 t="5684" r="6944" b="6761"/>
          <a:stretch>
            <a:fillRect/>
          </a:stretch>
        </p:blipFill>
        <p:spPr bwMode="auto">
          <a:xfrm>
            <a:off x="4725768" y="970438"/>
            <a:ext cx="1724029" cy="175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Soubor:Adonis vernalis05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8717" r="2481" b="3748"/>
          <a:stretch>
            <a:fillRect/>
          </a:stretch>
        </p:blipFill>
        <p:spPr bwMode="auto">
          <a:xfrm>
            <a:off x="105251" y="4509430"/>
            <a:ext cx="1821982" cy="200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269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705405" y="62134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988572" y="65263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4220639" y="599157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52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6066359" y="67114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2324635" y="633011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7992753" y="2667000"/>
            <a:ext cx="107273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cibule</a:t>
            </a:r>
            <a:endParaRPr lang="cs-CZ" sz="24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616047" y="278280"/>
            <a:ext cx="1449436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oddenek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5294309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82448 0.0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3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59167 0.14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83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-0.27586 -0.2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2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80382 0.52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91" y="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6 0.0037 L -0.59166 0.05926 " pathEditMode="relative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34 0.03403 L -0.121 0.578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1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 bwMode="auto">
          <a:xfrm>
            <a:off x="547255" y="1911277"/>
            <a:ext cx="7754825" cy="1191816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Rostliny, které během jednoho roku vyklíčí i zahynou se nazývají _________.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Zaoblený obdélník 7"/>
          <p:cNvSpPr/>
          <p:nvPr/>
        </p:nvSpPr>
        <p:spPr bwMode="auto">
          <a:xfrm>
            <a:off x="489235" y="3472663"/>
            <a:ext cx="7754825" cy="1736646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_________ rostliny během prvního roku vyklíčí a druhý rok vykvetou, mají plody a uhynou. 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765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764" y="604342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6019800" y="2382982"/>
            <a:ext cx="1981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jednoleté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85800" y="3502472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Dvouleté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 bwMode="auto">
          <a:xfrm>
            <a:off x="547255" y="887998"/>
            <a:ext cx="7754825" cy="646986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Rostliny začínají klíčit </a:t>
            </a:r>
            <a:r>
              <a:rPr lang="cs-CZ" sz="3200" dirty="0" smtClean="0">
                <a:solidFill>
                  <a:schemeClr val="bg1"/>
                </a:solidFill>
              </a:rPr>
              <a:t>na ____.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257800" y="887864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jaře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1284" y="0"/>
            <a:ext cx="1806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u="sng" dirty="0" smtClean="0"/>
              <a:t>Doplň:</a:t>
            </a:r>
            <a:endParaRPr lang="cs-CZ" sz="4000" b="1" u="sng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272" y="2185992"/>
            <a:ext cx="1937475" cy="193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620" y="59896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267" y="4604649"/>
            <a:ext cx="2110793" cy="211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Petra\AppData\Local\Microsoft\Windows\Temporary Internet Files\Low\Content.IE5\GHBPLD0A\MC900438018[1]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4" b="18434"/>
          <a:stretch/>
        </p:blipFill>
        <p:spPr bwMode="auto">
          <a:xfrm flipH="1">
            <a:off x="1273166" y="2598948"/>
            <a:ext cx="1135819" cy="7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76" y="3700835"/>
            <a:ext cx="1529004" cy="8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Soubor:Sambucus nigra 3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2159"/>
          <a:stretch/>
        </p:blipFill>
        <p:spPr bwMode="auto">
          <a:xfrm>
            <a:off x="152401" y="4253776"/>
            <a:ext cx="1915218" cy="24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2400" y="189232"/>
            <a:ext cx="52610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1.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486657" y="189232"/>
            <a:ext cx="52610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2</a:t>
            </a:r>
            <a:r>
              <a:rPr lang="cs-CZ" sz="3200" b="1" dirty="0" smtClean="0">
                <a:solidFill>
                  <a:schemeClr val="bg1"/>
                </a:solidFill>
              </a:rPr>
              <a:t>.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749387" y="1893605"/>
            <a:ext cx="52610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3</a:t>
            </a:r>
            <a:r>
              <a:rPr lang="cs-CZ" sz="3200" b="1" dirty="0" smtClean="0">
                <a:solidFill>
                  <a:schemeClr val="bg1"/>
                </a:solidFill>
              </a:rPr>
              <a:t>.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882122" y="3131706"/>
            <a:ext cx="52610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4</a:t>
            </a:r>
            <a:r>
              <a:rPr lang="cs-CZ" sz="3200" b="1" dirty="0" smtClean="0">
                <a:solidFill>
                  <a:schemeClr val="bg1"/>
                </a:solidFill>
              </a:rPr>
              <a:t>.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3" name="Šipka doprava 2"/>
          <p:cNvSpPr/>
          <p:nvPr/>
        </p:nvSpPr>
        <p:spPr bwMode="auto">
          <a:xfrm>
            <a:off x="3145778" y="1442666"/>
            <a:ext cx="978408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Šipka doprava 16"/>
          <p:cNvSpPr/>
          <p:nvPr/>
        </p:nvSpPr>
        <p:spPr bwMode="auto">
          <a:xfrm rot="3094420">
            <a:off x="6766306" y="1775386"/>
            <a:ext cx="978408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Šipka doprava 17"/>
          <p:cNvSpPr/>
          <p:nvPr/>
        </p:nvSpPr>
        <p:spPr bwMode="auto">
          <a:xfrm rot="10800000">
            <a:off x="5408229" y="3914046"/>
            <a:ext cx="978408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449499" y="5130666"/>
            <a:ext cx="1665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u="sng" dirty="0"/>
              <a:t>S</a:t>
            </a:r>
            <a:r>
              <a:rPr lang="cs-CZ" sz="4000" b="1" u="sng" dirty="0" smtClean="0"/>
              <a:t>eřaď</a:t>
            </a:r>
            <a:endParaRPr lang="cs-CZ" sz="4000" b="1" u="sng" dirty="0"/>
          </a:p>
        </p:txBody>
      </p:sp>
      <p:sp>
        <p:nvSpPr>
          <p:cNvPr id="19" name="Obdélník 18"/>
          <p:cNvSpPr/>
          <p:nvPr/>
        </p:nvSpPr>
        <p:spPr>
          <a:xfrm>
            <a:off x="678506" y="35343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62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4012763" y="3649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63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8260635" y="2170603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521338" y="343909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65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98 -0.06644 L 0.06198 -0.57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2222 L 0.2007 -0.6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3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0.06227 L 0.77032 0.062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45 0.05278 L 0.73211 0.052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08 0.00023 L 0.13941 0.011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2700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0" y="76200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2400" y="685800"/>
            <a:ext cx="8885253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1) BENDER</a:t>
            </a:r>
            <a:r>
              <a:rPr lang="cs-CZ" sz="1400" dirty="0">
                <a:solidFill>
                  <a:srgbClr val="080808"/>
                </a:solidFill>
              </a:rPr>
              <a:t>, </a:t>
            </a:r>
            <a:r>
              <a:rPr lang="cs-CZ" sz="1400" dirty="0" err="1">
                <a:solidFill>
                  <a:srgbClr val="080808"/>
                </a:solidFill>
              </a:rPr>
              <a:t>Lionel</a:t>
            </a:r>
            <a:r>
              <a:rPr lang="cs-CZ" sz="1400" dirty="0">
                <a:solidFill>
                  <a:srgbClr val="080808"/>
                </a:solidFill>
              </a:rPr>
              <a:t> a Linda GAMLIN. </a:t>
            </a:r>
            <a:r>
              <a:rPr lang="cs-CZ" sz="1400" i="1" dirty="0">
                <a:solidFill>
                  <a:srgbClr val="080808"/>
                </a:solidFill>
              </a:rPr>
              <a:t>Velká encyklopedie přírody</a:t>
            </a:r>
            <a:r>
              <a:rPr lang="cs-CZ" sz="1400" dirty="0">
                <a:solidFill>
                  <a:srgbClr val="080808"/>
                </a:solidFill>
              </a:rPr>
              <a:t>. Havlíčkův Brod: Fragment, 1994.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ISBN </a:t>
            </a:r>
            <a:r>
              <a:rPr lang="cs-CZ" sz="1400" dirty="0">
                <a:solidFill>
                  <a:srgbClr val="080808"/>
                </a:solidFill>
              </a:rPr>
              <a:t>80-7200-141-8.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2) </a:t>
            </a:r>
            <a:r>
              <a:rPr lang="cs-CZ" sz="1400" dirty="0" err="1">
                <a:solidFill>
                  <a:srgbClr val="080808"/>
                </a:solidFill>
              </a:rPr>
              <a:t>Soubor:Iceberg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lettuce</a:t>
            </a:r>
            <a:r>
              <a:rPr lang="cs-CZ" sz="1400" dirty="0">
                <a:solidFill>
                  <a:srgbClr val="080808"/>
                </a:solidFill>
              </a:rPr>
              <a:t> (</a:t>
            </a:r>
            <a:r>
              <a:rPr lang="cs-CZ" sz="1400" dirty="0" err="1">
                <a:solidFill>
                  <a:srgbClr val="080808"/>
                </a:solidFill>
              </a:rPr>
              <a:t>IJssla</a:t>
            </a:r>
            <a:r>
              <a:rPr lang="cs-CZ" sz="1400" dirty="0">
                <a:solidFill>
                  <a:srgbClr val="080808"/>
                </a:solidFill>
              </a:rPr>
              <a:t> krop).</a:t>
            </a:r>
            <a:r>
              <a:rPr lang="cs-CZ" sz="1400" dirty="0" err="1">
                <a:solidFill>
                  <a:srgbClr val="080808"/>
                </a:solidFill>
              </a:rPr>
              <a:t>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San </a:t>
            </a:r>
            <a:r>
              <a:rPr lang="cs-CZ" sz="1400" dirty="0">
                <a:solidFill>
                  <a:srgbClr val="080808"/>
                </a:solidFill>
              </a:rPr>
              <a:t>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 [cit. 2013-03-11]. Dostupné z</a:t>
            </a:r>
            <a:r>
              <a:rPr lang="cs-CZ" sz="1400" dirty="0" smtClean="0">
                <a:solidFill>
                  <a:srgbClr val="080808"/>
                </a:solidFill>
              </a:rPr>
              <a:t>: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://cs.wikipedia.org/wiki/Soubor:Iceberg_lettuce_(IJssla_krop).jpg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3) </a:t>
            </a:r>
            <a:r>
              <a:rPr lang="cs-CZ" sz="1400" dirty="0" err="1">
                <a:solidFill>
                  <a:srgbClr val="080808"/>
                </a:solidFill>
              </a:rPr>
              <a:t>Soubor:Doperwt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rijserwt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peulen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Pisum</a:t>
            </a:r>
            <a:r>
              <a:rPr lang="cs-CZ" sz="1400" dirty="0">
                <a:solidFill>
                  <a:srgbClr val="080808"/>
                </a:solidFill>
              </a:rPr>
              <a:t> sativum.jpg.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San </a:t>
            </a:r>
            <a:r>
              <a:rPr lang="cs-CZ" sz="1400" dirty="0">
                <a:solidFill>
                  <a:srgbClr val="080808"/>
                </a:solidFill>
              </a:rPr>
              <a:t>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21.6.2005 [cit. 2013-02-15].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Dostupné </a:t>
            </a:r>
            <a:r>
              <a:rPr lang="cs-CZ" sz="1400" dirty="0">
                <a:solidFill>
                  <a:srgbClr val="080808"/>
                </a:solidFill>
              </a:rPr>
              <a:t>z: http://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cs.wikipedia.org/wiki/Soubor:Doperwt_rijserwt_peulen_Pisum_sativum.jpg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4)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 smtClean="0">
                <a:solidFill>
                  <a:srgbClr val="080808"/>
                </a:solidFill>
              </a:rPr>
              <a:t>Soubor:Taiwan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>
                <a:solidFill>
                  <a:srgbClr val="080808"/>
                </a:solidFill>
              </a:rPr>
              <a:t>2009 </a:t>
            </a:r>
            <a:r>
              <a:rPr lang="cs-CZ" sz="1400" dirty="0" err="1">
                <a:solidFill>
                  <a:srgbClr val="080808"/>
                </a:solidFill>
              </a:rPr>
              <a:t>Tainan</a:t>
            </a:r>
            <a:r>
              <a:rPr lang="cs-CZ" sz="1400" dirty="0">
                <a:solidFill>
                  <a:srgbClr val="080808"/>
                </a:solidFill>
              </a:rPr>
              <a:t> City </a:t>
            </a:r>
            <a:r>
              <a:rPr lang="cs-CZ" sz="1400" dirty="0" err="1">
                <a:solidFill>
                  <a:srgbClr val="080808"/>
                </a:solidFill>
              </a:rPr>
              <a:t>Organic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Farm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Watermelon</a:t>
            </a:r>
            <a:r>
              <a:rPr lang="cs-CZ" sz="1400" dirty="0">
                <a:solidFill>
                  <a:srgbClr val="080808"/>
                </a:solidFill>
              </a:rPr>
              <a:t> FRD 7962.jpg.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In</a:t>
            </a:r>
            <a:r>
              <a:rPr lang="cs-CZ" sz="1400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21.2.2010 </a:t>
            </a:r>
            <a:r>
              <a:rPr lang="cs-CZ" sz="1400" dirty="0">
                <a:solidFill>
                  <a:srgbClr val="080808"/>
                </a:solidFill>
              </a:rPr>
              <a:t>[cit. 2013-02-27]. </a:t>
            </a:r>
            <a:r>
              <a:rPr lang="cs-CZ" sz="1400" dirty="0" smtClean="0">
                <a:solidFill>
                  <a:srgbClr val="080808"/>
                </a:solidFill>
              </a:rPr>
              <a:t>Dostupné </a:t>
            </a:r>
            <a:r>
              <a:rPr lang="cs-CZ" sz="1400" dirty="0">
                <a:solidFill>
                  <a:srgbClr val="080808"/>
                </a:solidFill>
              </a:rPr>
              <a:t>z: http://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Taiwan_2009_Tainan_City_Organic_Farm_Watermelon_FRD_7962.jpg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5) </a:t>
            </a:r>
            <a:r>
              <a:rPr lang="cs-CZ" sz="1400" dirty="0" err="1">
                <a:solidFill>
                  <a:srgbClr val="080808"/>
                </a:solidFill>
              </a:rPr>
              <a:t>Soubor:Papaver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rhoeas</a:t>
            </a:r>
            <a:r>
              <a:rPr lang="cs-CZ" sz="1400" dirty="0">
                <a:solidFill>
                  <a:srgbClr val="080808"/>
                </a:solidFill>
              </a:rPr>
              <a:t> LC0050.jpg.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11.6.2007 [cit. 2013-02-27]. Dostupné z: http://cs.wikipedia.org/wiki/Soubor</a:t>
            </a:r>
            <a:r>
              <a:rPr lang="cs-CZ" sz="1400" dirty="0" smtClean="0">
                <a:solidFill>
                  <a:srgbClr val="080808"/>
                </a:solidFill>
              </a:rPr>
              <a:t>: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Papaver_rhoeas_LC0050.jpg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 6</a:t>
            </a:r>
            <a:r>
              <a:rPr lang="cs-CZ" sz="1400" dirty="0" smtClean="0">
                <a:solidFill>
                  <a:srgbClr val="080808"/>
                </a:solidFill>
              </a:rPr>
              <a:t>) </a:t>
            </a:r>
            <a:r>
              <a:rPr lang="cs-CZ" sz="1400" dirty="0" err="1">
                <a:solidFill>
                  <a:srgbClr val="080808"/>
                </a:solidFill>
              </a:rPr>
              <a:t>Soubor:Erophila</a:t>
            </a:r>
            <a:r>
              <a:rPr lang="cs-CZ" sz="1400" dirty="0">
                <a:solidFill>
                  <a:srgbClr val="080808"/>
                </a:solidFill>
              </a:rPr>
              <a:t> verna1.JPG.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5.4.2007 [cit. 2013-02-15]. Dostupné z: http://cs.wikipedia.org/wiki/Soubor</a:t>
            </a:r>
            <a:r>
              <a:rPr lang="cs-CZ" sz="1400" dirty="0" smtClean="0">
                <a:solidFill>
                  <a:srgbClr val="080808"/>
                </a:solidFill>
              </a:rPr>
              <a:t>: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Erophila_verna1.JPG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7) </a:t>
            </a:r>
            <a:r>
              <a:rPr lang="cs-CZ" sz="1400" dirty="0" err="1" smtClean="0">
                <a:solidFill>
                  <a:srgbClr val="080808"/>
                </a:solidFill>
              </a:rPr>
              <a:t>Soubor:A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>
                <a:solidFill>
                  <a:srgbClr val="080808"/>
                </a:solidFill>
              </a:rPr>
              <a:t>sunflower.jpg.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20.11.2005 [cit. 2013-02-27]. Dostupné z: http://cs.wikipedia.org/wiki/Soubor</a:t>
            </a:r>
            <a:r>
              <a:rPr lang="cs-CZ" sz="1400" dirty="0" smtClean="0">
                <a:solidFill>
                  <a:srgbClr val="080808"/>
                </a:solidFill>
              </a:rPr>
              <a:t>: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A_sunflower.jpg</a:t>
            </a:r>
          </a:p>
          <a:p>
            <a:r>
              <a:rPr lang="cs-CZ" sz="1400" dirty="0">
                <a:solidFill>
                  <a:srgbClr val="080808"/>
                </a:solidFill>
              </a:rPr>
              <a:t>8)</a:t>
            </a:r>
            <a:r>
              <a:rPr lang="en-US" sz="1400" dirty="0">
                <a:solidFill>
                  <a:srgbClr val="080808"/>
                </a:solidFill>
              </a:rPr>
              <a:t> </a:t>
            </a:r>
            <a:r>
              <a:rPr lang="en-US" sz="1400" dirty="0" err="1">
                <a:solidFill>
                  <a:srgbClr val="080808"/>
                </a:solidFill>
              </a:rPr>
              <a:t>Soubor:Wheat</a:t>
            </a:r>
            <a:r>
              <a:rPr lang="en-US" sz="1400" dirty="0">
                <a:solidFill>
                  <a:srgbClr val="080808"/>
                </a:solidFill>
              </a:rPr>
              <a:t> field.jpg. In: </a:t>
            </a:r>
            <a:r>
              <a:rPr lang="en-US" sz="1400" i="1" dirty="0">
                <a:solidFill>
                  <a:srgbClr val="080808"/>
                </a:solidFill>
              </a:rPr>
              <a:t>Wikipedia: the free encyclopedia</a:t>
            </a:r>
            <a:r>
              <a:rPr lang="en-US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</a:t>
            </a:r>
            <a:r>
              <a:rPr lang="en-US" sz="1400" dirty="0" smtClean="0">
                <a:solidFill>
                  <a:srgbClr val="080808"/>
                </a:solidFill>
              </a:rPr>
              <a:t>Wikimedia </a:t>
            </a:r>
            <a:r>
              <a:rPr lang="en-US" sz="1400" dirty="0">
                <a:solidFill>
                  <a:srgbClr val="080808"/>
                </a:solidFill>
              </a:rPr>
              <a:t>Foundation, 2001-, 13.7.2005 [cit. 2013-03-11]. </a:t>
            </a:r>
            <a:r>
              <a:rPr lang="en-US" sz="1400" dirty="0" err="1">
                <a:solidFill>
                  <a:srgbClr val="080808"/>
                </a:solidFill>
              </a:rPr>
              <a:t>Dostupné</a:t>
            </a:r>
            <a:r>
              <a:rPr lang="en-US" sz="1400" dirty="0">
                <a:solidFill>
                  <a:srgbClr val="080808"/>
                </a:solidFill>
              </a:rPr>
              <a:t> z: 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</a:t>
            </a:r>
            <a:r>
              <a:rPr lang="en-US" sz="1400" dirty="0" smtClean="0">
                <a:solidFill>
                  <a:srgbClr val="080808"/>
                </a:solidFill>
              </a:rPr>
              <a:t>http</a:t>
            </a:r>
            <a:r>
              <a:rPr lang="en-US" sz="1400" dirty="0">
                <a:solidFill>
                  <a:srgbClr val="080808"/>
                </a:solidFill>
              </a:rPr>
              <a:t>://cs.wikipedia.org/wiki/Soubor:Wheat_field.jpg </a:t>
            </a:r>
            <a:endParaRPr lang="cs-CZ" sz="1400" dirty="0">
              <a:solidFill>
                <a:srgbClr val="080808"/>
              </a:solidFill>
            </a:endParaRPr>
          </a:p>
          <a:p>
            <a:endParaRPr lang="cs-CZ" sz="1400" dirty="0"/>
          </a:p>
          <a:p>
            <a:r>
              <a:rPr lang="cs-CZ" sz="1400" dirty="0" smtClean="0"/>
              <a:t> 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2100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667000" y="1524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658023"/>
            <a:ext cx="940142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9)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Soubor:Thlaspi</a:t>
            </a:r>
            <a:r>
              <a:rPr lang="cs-CZ" sz="1400" dirty="0">
                <a:solidFill>
                  <a:srgbClr val="080808"/>
                </a:solidFill>
              </a:rPr>
              <a:t> arvense.jpeg.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7.9.2006 [cit. 2013-02-27]. Dostupné z: http://cs.wikipedia.org/wiki/Soubor: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Thlaspi_arvense.jpeg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10) </a:t>
            </a:r>
            <a:r>
              <a:rPr lang="cs-CZ" sz="1400" dirty="0" err="1">
                <a:solidFill>
                  <a:srgbClr val="080808"/>
                </a:solidFill>
              </a:rPr>
              <a:t>Soubor:Matricaria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recutita</a:t>
            </a:r>
            <a:r>
              <a:rPr lang="cs-CZ" sz="1400" dirty="0">
                <a:solidFill>
                  <a:srgbClr val="080808"/>
                </a:solidFill>
              </a:rPr>
              <a:t> Prague 2011 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21.2.2010 [cit. 2013-02-27]. Dostupné z: http://cs.wikipedia.org/wiki/Soubor</a:t>
            </a:r>
            <a:r>
              <a:rPr lang="cs-CZ" sz="1400" dirty="0" smtClean="0">
                <a:solidFill>
                  <a:srgbClr val="080808"/>
                </a:solidFill>
              </a:rPr>
              <a:t>: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Matricaria_recutita_Prague_2011_1.jpg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11)</a:t>
            </a:r>
            <a:r>
              <a:rPr lang="cs-CZ" sz="1400" dirty="0">
                <a:solidFill>
                  <a:srgbClr val="080808"/>
                </a:solidFill>
              </a:rPr>
              <a:t> BENDER, </a:t>
            </a:r>
            <a:r>
              <a:rPr lang="cs-CZ" sz="1400" dirty="0" err="1">
                <a:solidFill>
                  <a:srgbClr val="080808"/>
                </a:solidFill>
              </a:rPr>
              <a:t>Lionel</a:t>
            </a:r>
            <a:r>
              <a:rPr lang="cs-CZ" sz="1400" dirty="0">
                <a:solidFill>
                  <a:srgbClr val="080808"/>
                </a:solidFill>
              </a:rPr>
              <a:t> a Linda GAMLIN. </a:t>
            </a:r>
            <a:r>
              <a:rPr lang="cs-CZ" sz="1400" i="1" dirty="0">
                <a:solidFill>
                  <a:srgbClr val="080808"/>
                </a:solidFill>
              </a:rPr>
              <a:t>Velká encyklopedie přírody</a:t>
            </a:r>
            <a:r>
              <a:rPr lang="cs-CZ" sz="1400" dirty="0">
                <a:solidFill>
                  <a:srgbClr val="080808"/>
                </a:solidFill>
              </a:rPr>
              <a:t>. Havlíčkův Brod: Fragment, 1994.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</a:t>
            </a:r>
            <a:r>
              <a:rPr lang="cs-CZ" sz="1400" dirty="0" smtClean="0">
                <a:solidFill>
                  <a:srgbClr val="080808"/>
                </a:solidFill>
              </a:rPr>
              <a:t>ISBN </a:t>
            </a:r>
            <a:r>
              <a:rPr lang="cs-CZ" sz="1400" dirty="0">
                <a:solidFill>
                  <a:srgbClr val="080808"/>
                </a:solidFill>
              </a:rPr>
              <a:t>80-7200-141-8.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12) </a:t>
            </a:r>
            <a:r>
              <a:rPr lang="cs-CZ" sz="1400" dirty="0" err="1" smtClean="0">
                <a:solidFill>
                  <a:srgbClr val="080808"/>
                </a:solidFill>
              </a:rPr>
              <a:t>Soubor:ZvonekAlpskyRysy.jpg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</a:t>
            </a:r>
            <a:r>
              <a:rPr lang="cs-CZ" sz="1400" dirty="0" smtClean="0">
                <a:solidFill>
                  <a:srgbClr val="080808"/>
                </a:solidFill>
              </a:rPr>
              <a:t>):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1.11.2008 [cit. 2013-02-27].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://cs.wikipedia.org/wiki/Soubor:ZvonekAlpskyRysy.jpg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13) </a:t>
            </a:r>
            <a:r>
              <a:rPr lang="cs-CZ" sz="1400" dirty="0" err="1" smtClean="0">
                <a:solidFill>
                  <a:srgbClr val="080808"/>
                </a:solidFill>
              </a:rPr>
              <a:t>Soubor:Cirsium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>
                <a:solidFill>
                  <a:srgbClr val="080808"/>
                </a:solidFill>
              </a:rPr>
              <a:t>palustre01.jpg.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30.6.2005 [cit. 2013-02-27].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://cs.wikipedia.org/wiki/Soubor:Cirsium_palustre01.jpg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14) </a:t>
            </a:r>
            <a:r>
              <a:rPr lang="cs-CZ" sz="1400" dirty="0" err="1" smtClean="0">
                <a:solidFill>
                  <a:srgbClr val="080808"/>
                </a:solidFill>
              </a:rPr>
              <a:t>Soubor:Carduus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acanthoides</a:t>
            </a:r>
            <a:r>
              <a:rPr lang="cs-CZ" sz="1400" dirty="0">
                <a:solidFill>
                  <a:srgbClr val="080808"/>
                </a:solidFill>
              </a:rPr>
              <a:t> L ssp.acanthoides.jpg.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San </a:t>
            </a:r>
            <a:r>
              <a:rPr lang="cs-CZ" sz="1400" dirty="0">
                <a:solidFill>
                  <a:srgbClr val="080808"/>
                </a:solidFill>
              </a:rPr>
              <a:t>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15.8.2009 [cit. 2013-02-27].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cs.wikipedia.org/wiki/Soubor:Carduus_acanthoides_L_ssp.acanthoides.jpg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15) Soubor:ArctiumLappa1.jpg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30.7.2008 [cit. 2013-02-27].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cs.wikipedia.org/wiki/Soubor:ArctiumLappa1.jpg</a:t>
            </a:r>
          </a:p>
          <a:p>
            <a:r>
              <a:rPr lang="cs-CZ" sz="1400" dirty="0">
                <a:solidFill>
                  <a:srgbClr val="080808"/>
                </a:solidFill>
              </a:rPr>
              <a:t>16) </a:t>
            </a:r>
            <a:r>
              <a:rPr lang="cs-CZ" sz="1400" dirty="0" err="1">
                <a:solidFill>
                  <a:srgbClr val="080808"/>
                </a:solidFill>
              </a:rPr>
              <a:t>Soubor:Parsley</a:t>
            </a:r>
            <a:r>
              <a:rPr lang="cs-CZ" sz="1400" dirty="0">
                <a:solidFill>
                  <a:srgbClr val="080808"/>
                </a:solidFill>
              </a:rPr>
              <a:t> Flat.jpg.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27.4.2005 [cit. 27.2.2013]. Dostupné z: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cs.wikipedia.org/wiki/Soubor:Parsley_Flat.jpg</a:t>
            </a:r>
          </a:p>
          <a:p>
            <a:r>
              <a:rPr lang="cs-CZ" sz="1400" dirty="0">
                <a:solidFill>
                  <a:srgbClr val="080808"/>
                </a:solidFill>
              </a:rPr>
              <a:t>17) </a:t>
            </a:r>
            <a:r>
              <a:rPr lang="cs-CZ" sz="1400" dirty="0" smtClean="0">
                <a:solidFill>
                  <a:srgbClr val="080808"/>
                </a:solidFill>
              </a:rPr>
              <a:t>www.office.microsoft.com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24129" y="128155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578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-35627" y="478789"/>
            <a:ext cx="926728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18) </a:t>
            </a:r>
            <a:r>
              <a:rPr lang="cs-CZ" sz="1400" dirty="0" err="1" smtClean="0">
                <a:solidFill>
                  <a:srgbClr val="080808"/>
                </a:solidFill>
              </a:rPr>
              <a:t>Soubor:Digitalis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>
                <a:solidFill>
                  <a:srgbClr val="080808"/>
                </a:solidFill>
              </a:rPr>
              <a:t>Purpurea.jpg.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12.7.2005 [cit. 27.2.2013].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://cs.wikipedia.org/wiki/Soubor:Digitalis_Purpurea.jpg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19) </a:t>
            </a:r>
            <a:r>
              <a:rPr lang="cs-CZ" sz="1400" dirty="0" err="1" smtClean="0">
                <a:solidFill>
                  <a:srgbClr val="080808"/>
                </a:solidFill>
              </a:rPr>
              <a:t>Soubor:Verbascum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densiflorum</a:t>
            </a:r>
            <a:r>
              <a:rPr lang="cs-CZ" sz="1400" dirty="0">
                <a:solidFill>
                  <a:srgbClr val="080808"/>
                </a:solidFill>
              </a:rPr>
              <a:t> S2.jpg.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10.7.2006 [cit. 2013-02-27].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://cs.wikipedia.org/wiki/Soubor:Verbascum_densiflorum_S2.jpg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20) </a:t>
            </a:r>
            <a:r>
              <a:rPr lang="cs-CZ" sz="1400" dirty="0" err="1" smtClean="0">
                <a:solidFill>
                  <a:srgbClr val="080808"/>
                </a:solidFill>
              </a:rPr>
              <a:t>Soubor:Forget-me-not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close</a:t>
            </a:r>
            <a:r>
              <a:rPr lang="cs-CZ" sz="1400" dirty="0">
                <a:solidFill>
                  <a:srgbClr val="080808"/>
                </a:solidFill>
              </a:rPr>
              <a:t> 600.jpg.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3.12.2004 [cit. 27.2.2013].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://cs.wikipedia.org/wiki/Soubor:Forget-me-not_close_600.jpg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21) </a:t>
            </a:r>
            <a:r>
              <a:rPr lang="cs-CZ" sz="1400" dirty="0">
                <a:solidFill>
                  <a:srgbClr val="080808"/>
                </a:solidFill>
              </a:rPr>
              <a:t>BENDER, </a:t>
            </a:r>
            <a:r>
              <a:rPr lang="cs-CZ" sz="1400" dirty="0" err="1">
                <a:solidFill>
                  <a:srgbClr val="080808"/>
                </a:solidFill>
              </a:rPr>
              <a:t>Lionel</a:t>
            </a:r>
            <a:r>
              <a:rPr lang="cs-CZ" sz="1400" dirty="0">
                <a:solidFill>
                  <a:srgbClr val="080808"/>
                </a:solidFill>
              </a:rPr>
              <a:t> a Linda GAMLIN. </a:t>
            </a:r>
            <a:r>
              <a:rPr lang="cs-CZ" sz="1400" i="1" dirty="0">
                <a:solidFill>
                  <a:srgbClr val="080808"/>
                </a:solidFill>
              </a:rPr>
              <a:t>Velká encyklopedie přírody</a:t>
            </a:r>
            <a:r>
              <a:rPr lang="cs-CZ" sz="1400" dirty="0">
                <a:solidFill>
                  <a:srgbClr val="080808"/>
                </a:solidFill>
              </a:rPr>
              <a:t>. Havlíčkův Brod: Fragment, 1994.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 ISBN 80-7200-141-8.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22) </a:t>
            </a:r>
            <a:r>
              <a:rPr lang="cs-CZ" sz="1400" dirty="0">
                <a:solidFill>
                  <a:srgbClr val="080808"/>
                </a:solidFill>
              </a:rPr>
              <a:t>Soubor:Convallaria-oliv-r2.jpg.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15.3.2007 [cit. 27.2.2013].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cs.wikipedia.org/wiki/Soubor:Convallaria-oliv-r2.jpg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23) </a:t>
            </a:r>
            <a:r>
              <a:rPr lang="cs-CZ" sz="1400" dirty="0" err="1">
                <a:solidFill>
                  <a:srgbClr val="080808"/>
                </a:solidFill>
              </a:rPr>
              <a:t>Soubor:Coltsfoot.jpg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30.3.2008 [cit. 2013-02-15].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cs.wikipedia.org/wiki/Soubor:Coltsfoot.jpg</a:t>
            </a:r>
          </a:p>
          <a:p>
            <a:pPr eaLnBrk="1" hangingPunct="1"/>
            <a:r>
              <a:rPr lang="cs-CZ" sz="1400" dirty="0">
                <a:solidFill>
                  <a:srgbClr val="080808"/>
                </a:solidFill>
              </a:rPr>
              <a:t>24) </a:t>
            </a:r>
            <a:r>
              <a:rPr lang="cs-CZ" sz="1400" dirty="0" err="1">
                <a:solidFill>
                  <a:srgbClr val="080808"/>
                </a:solidFill>
              </a:rPr>
              <a:t>Soubor:Cichorium</a:t>
            </a:r>
            <a:r>
              <a:rPr lang="cs-CZ" sz="1400" dirty="0">
                <a:solidFill>
                  <a:srgbClr val="080808"/>
                </a:solidFill>
              </a:rPr>
              <a:t> intybus-alvesgaspar1.jpg.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pPr eaLnBrk="1" hangingPunct="1"/>
            <a:r>
              <a:rPr lang="cs-CZ" sz="1400" dirty="0" smtClean="0">
                <a:solidFill>
                  <a:srgbClr val="080808"/>
                </a:solidFill>
              </a:rPr>
              <a:t> 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22.5.2007 [cit. 27.2.2013].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pPr eaLnBrk="1" hangingPunct="1"/>
            <a:r>
              <a:rPr lang="cs-CZ" sz="1400" dirty="0" smtClean="0">
                <a:solidFill>
                  <a:srgbClr val="080808"/>
                </a:solidFill>
              </a:rPr>
              <a:t>  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cs.wikipedia.org/wiki/Soubor:Cichorium_intybus-alvesgaspar1.jpg</a:t>
            </a:r>
          </a:p>
          <a:p>
            <a:r>
              <a:rPr lang="cs-CZ" sz="1400" dirty="0">
                <a:solidFill>
                  <a:srgbClr val="080808"/>
                </a:solidFill>
              </a:rPr>
              <a:t>25) Soubor:Alopecurus.pratensis.2.jpg.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26.2.2007 [cit. 27.2.2013]. Dostupné z: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://cs.wikipedia.org/wiki/Soubor:Alopecurus.pratensis.2.jpg</a:t>
            </a:r>
          </a:p>
          <a:p>
            <a:r>
              <a:rPr lang="cs-CZ" sz="1400" dirty="0">
                <a:solidFill>
                  <a:srgbClr val="080808"/>
                </a:solidFill>
              </a:rPr>
              <a:t>26) </a:t>
            </a:r>
            <a:r>
              <a:rPr lang="cs-CZ" sz="1400" dirty="0" err="1">
                <a:solidFill>
                  <a:srgbClr val="080808"/>
                </a:solidFill>
              </a:rPr>
              <a:t>Soubor:Leucoium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vernum</a:t>
            </a:r>
            <a:r>
              <a:rPr lang="cs-CZ" sz="1400" dirty="0">
                <a:solidFill>
                  <a:srgbClr val="080808"/>
                </a:solidFill>
              </a:rPr>
              <a:t> 411-20.jpg.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15.3.2007 [cit. 27.2.2013]. Dostupné z: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cs.wikipedia.org/wiki/Soubor:Leucoium_vernum_411-20.jpg</a:t>
            </a:r>
            <a:endParaRPr lang="cs-CZ" sz="1400" dirty="0">
              <a:solidFill>
                <a:srgbClr val="080808"/>
              </a:solidFill>
            </a:endParaRPr>
          </a:p>
          <a:p>
            <a:pPr eaLnBrk="1" hangingPunct="1"/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24129" y="33635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95" y="602841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1582341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dirty="0">
              <a:solidFill>
                <a:srgbClr val="080808"/>
              </a:solidFill>
            </a:endParaRPr>
          </a:p>
          <a:p>
            <a:endParaRPr lang="cs-CZ" sz="1400" dirty="0">
              <a:solidFill>
                <a:srgbClr val="080808"/>
              </a:solidFill>
            </a:endParaRPr>
          </a:p>
          <a:p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-37605" y="495300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dirty="0" smtClean="0">
                <a:solidFill>
                  <a:srgbClr val="080808"/>
                </a:solidFill>
              </a:rPr>
              <a:t>27</a:t>
            </a:r>
            <a:r>
              <a:rPr lang="cs-CZ" sz="1400" dirty="0">
                <a:solidFill>
                  <a:srgbClr val="080808"/>
                </a:solidFill>
              </a:rPr>
              <a:t>) </a:t>
            </a:r>
            <a:r>
              <a:rPr lang="cs-CZ" sz="1400" dirty="0" err="1">
                <a:solidFill>
                  <a:srgbClr val="080808"/>
                </a:solidFill>
              </a:rPr>
              <a:t>Soubor:Single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lavendar</a:t>
            </a:r>
            <a:r>
              <a:rPr lang="cs-CZ" sz="1400" dirty="0">
                <a:solidFill>
                  <a:srgbClr val="080808"/>
                </a:solidFill>
              </a:rPr>
              <a:t> flower02.jpg.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pPr eaLnBrk="1" hangingPunct="1"/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13.9.2005 [cit. 27.2.2013]. Dostupné z: </a:t>
            </a:r>
          </a:p>
          <a:p>
            <a:pPr eaLnBrk="1" hangingPunct="1"/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://cs.wikipedia.org/wiki/Soubor:Single_lavendar_flower02.jpg  </a:t>
            </a:r>
          </a:p>
          <a:p>
            <a:pPr eaLnBrk="1" hangingPunct="1"/>
            <a:r>
              <a:rPr lang="cs-CZ" sz="1400" dirty="0" smtClean="0">
                <a:solidFill>
                  <a:srgbClr val="080808"/>
                </a:solidFill>
              </a:rPr>
              <a:t>28) </a:t>
            </a:r>
            <a:r>
              <a:rPr lang="cs-CZ" sz="1400" dirty="0" err="1">
                <a:solidFill>
                  <a:srgbClr val="080808"/>
                </a:solidFill>
              </a:rPr>
              <a:t>Soubor:Galanthus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nivalis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close</a:t>
            </a:r>
            <a:r>
              <a:rPr lang="cs-CZ" sz="1400" dirty="0">
                <a:solidFill>
                  <a:srgbClr val="080808"/>
                </a:solidFill>
              </a:rPr>
              <a:t>-up aka.jpg.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</a:p>
          <a:p>
            <a:pPr eaLnBrk="1" hangingPunct="1"/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30.3.2005 [cit. 27.2.2013].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pPr eaLnBrk="1" hangingPunct="1"/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://cs.wikipedia.org/wiki/Soubor:Galanthus_nivalis_close-up_aka.jpg </a:t>
            </a:r>
          </a:p>
          <a:p>
            <a:pPr eaLnBrk="1" hangingPunct="1"/>
            <a:r>
              <a:rPr lang="cs-CZ" sz="1400" dirty="0" smtClean="0">
                <a:solidFill>
                  <a:srgbClr val="080808"/>
                </a:solidFill>
              </a:rPr>
              <a:t>29) </a:t>
            </a:r>
            <a:r>
              <a:rPr lang="cs-CZ" sz="1400" dirty="0" err="1">
                <a:solidFill>
                  <a:srgbClr val="080808"/>
                </a:solidFill>
              </a:rPr>
              <a:t>Soubor:Convolvulus</a:t>
            </a:r>
            <a:r>
              <a:rPr lang="cs-CZ" sz="1400" dirty="0">
                <a:solidFill>
                  <a:srgbClr val="080808"/>
                </a:solidFill>
              </a:rPr>
              <a:t> althaeoides01.jpg.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</a:p>
          <a:p>
            <a:pPr eaLnBrk="1" hangingPunct="1"/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16.4.2009 [cit. 27.2.2013].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pPr eaLnBrk="1" hangingPunct="1"/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://cs.wikipedia.org/wiki/Soubor:Convolvulus_althaeoides01.jpg </a:t>
            </a:r>
          </a:p>
          <a:p>
            <a:pPr eaLnBrk="1" hangingPunct="1"/>
            <a:r>
              <a:rPr lang="cs-CZ" sz="1400" dirty="0" smtClean="0">
                <a:solidFill>
                  <a:srgbClr val="080808"/>
                </a:solidFill>
              </a:rPr>
              <a:t>30) </a:t>
            </a:r>
            <a:r>
              <a:rPr lang="cs-CZ" sz="1400" dirty="0" err="1">
                <a:solidFill>
                  <a:srgbClr val="080808"/>
                </a:solidFill>
              </a:rPr>
              <a:t>Soubor:Adonis</a:t>
            </a:r>
            <a:r>
              <a:rPr lang="cs-CZ" sz="1400" dirty="0">
                <a:solidFill>
                  <a:srgbClr val="080808"/>
                </a:solidFill>
              </a:rPr>
              <a:t> vernalis05.jpg.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pPr eaLnBrk="1" hangingPunct="1"/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16.4.2009 [cit. 27.2.2013].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pPr eaLnBrk="1" hangingPunct="1"/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://cs.wikipedia.org/wiki/Soubor:Adonis_vernalis05.jpg </a:t>
            </a:r>
            <a:endParaRPr lang="cs-CZ" sz="1400" dirty="0" smtClean="0">
              <a:solidFill>
                <a:srgbClr val="080808"/>
              </a:solidFill>
            </a:endParaRPr>
          </a:p>
          <a:p>
            <a:pPr eaLnBrk="1" hangingPunct="1"/>
            <a:r>
              <a:rPr lang="cs-CZ" sz="1400" dirty="0">
                <a:solidFill>
                  <a:srgbClr val="080808"/>
                </a:solidFill>
              </a:rPr>
              <a:t>31) ČÍŽKOVÁ, Věra. </a:t>
            </a:r>
            <a:r>
              <a:rPr lang="cs-CZ" sz="1400" i="1" dirty="0">
                <a:solidFill>
                  <a:srgbClr val="080808"/>
                </a:solidFill>
              </a:rPr>
              <a:t>Přehledy živé přírody pro 3. - 5. ročník</a:t>
            </a:r>
            <a:r>
              <a:rPr lang="cs-CZ" sz="1400" dirty="0">
                <a:solidFill>
                  <a:srgbClr val="080808"/>
                </a:solidFill>
              </a:rPr>
              <a:t>. Praha: Alter, 1995. ISBN </a:t>
            </a:r>
            <a:r>
              <a:rPr lang="cs-CZ" sz="1400" dirty="0" smtClean="0">
                <a:solidFill>
                  <a:srgbClr val="080808"/>
                </a:solidFill>
              </a:rPr>
              <a:t>80-85775-24-7.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1400" dirty="0" smtClean="0">
                <a:solidFill>
                  <a:srgbClr val="080808"/>
                </a:solidFill>
              </a:rPr>
              <a:t>32) </a:t>
            </a:r>
            <a:r>
              <a:rPr lang="cs-CZ" sz="1400" dirty="0" err="1" smtClean="0">
                <a:solidFill>
                  <a:srgbClr val="080808"/>
                </a:solidFill>
              </a:rPr>
              <a:t>Soubor:Sunflower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>
                <a:solidFill>
                  <a:srgbClr val="080808"/>
                </a:solidFill>
              </a:rPr>
              <a:t>seedlings.jpg.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cs-CZ" sz="1400" dirty="0">
                <a:solidFill>
                  <a:srgbClr val="080808"/>
                </a:solidFill>
              </a:rPr>
              <a:t>  </a:t>
            </a:r>
            <a:r>
              <a:rPr lang="cs-CZ" sz="1400" dirty="0" smtClean="0">
                <a:solidFill>
                  <a:srgbClr val="080808"/>
                </a:solidFill>
              </a:rPr>
              <a:t>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20.8.2005 [cit. 2013-03-01].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://cs.wikipedia.org/wiki/Soubor:Sunflower_seedlings.jpg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33) </a:t>
            </a:r>
            <a:r>
              <a:rPr lang="cs-CZ" sz="1400" dirty="0" err="1">
                <a:solidFill>
                  <a:srgbClr val="080808"/>
                </a:solidFill>
              </a:rPr>
              <a:t>Soubor:Snijboon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peulen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Phaseolus</a:t>
            </a:r>
            <a:r>
              <a:rPr lang="cs-CZ" sz="1400" dirty="0">
                <a:solidFill>
                  <a:srgbClr val="080808"/>
                </a:solidFill>
              </a:rPr>
              <a:t> vulgaris.jpg.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(</a:t>
            </a:r>
            <a:r>
              <a:rPr lang="cs-CZ" sz="1400" dirty="0">
                <a:solidFill>
                  <a:srgbClr val="080808"/>
                </a:solidFill>
              </a:rPr>
              <a:t>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11.8.2005 [cit. 2013-03-01].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://cs.wikipedia.org/wiki/Soubor:Snijboon_peulen_Phaseolus_vulgaris.jpg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34) ČÍŽKOVÁ, Věra. </a:t>
            </a:r>
            <a:r>
              <a:rPr lang="cs-CZ" sz="1400" i="1" dirty="0">
                <a:solidFill>
                  <a:srgbClr val="080808"/>
                </a:solidFill>
              </a:rPr>
              <a:t>Přehledy živé přírody pro 3. - 5. ročník</a:t>
            </a:r>
            <a:r>
              <a:rPr lang="cs-CZ" sz="1400" dirty="0">
                <a:solidFill>
                  <a:srgbClr val="080808"/>
                </a:solidFill>
              </a:rPr>
              <a:t>. Praha: Alter, 1995. ISBN 80-85775-24-7.</a:t>
            </a:r>
          </a:p>
          <a:p>
            <a:r>
              <a:rPr lang="cs-CZ" sz="1400" dirty="0">
                <a:solidFill>
                  <a:srgbClr val="080808"/>
                </a:solidFill>
              </a:rPr>
              <a:t>35) </a:t>
            </a:r>
            <a:r>
              <a:rPr lang="cs-CZ" sz="1400" dirty="0" err="1">
                <a:solidFill>
                  <a:srgbClr val="080808"/>
                </a:solidFill>
              </a:rPr>
              <a:t>Soubor:Red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clover</a:t>
            </a:r>
            <a:r>
              <a:rPr lang="cs-CZ" sz="1400" dirty="0">
                <a:solidFill>
                  <a:srgbClr val="080808"/>
                </a:solidFill>
              </a:rPr>
              <a:t> closeup.jpg.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5.12.2007 [cit. 2013-02-28]. Dostupné </a:t>
            </a:r>
            <a:r>
              <a:rPr lang="cs-CZ" sz="1400" dirty="0" smtClean="0">
                <a:solidFill>
                  <a:srgbClr val="080808"/>
                </a:solidFill>
              </a:rPr>
              <a:t>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cs.wikipedia.org/wiki/Soubor:Red_clover_closeup.jpg</a:t>
            </a:r>
          </a:p>
          <a:p>
            <a:r>
              <a:rPr lang="cs-CZ" sz="1400" dirty="0">
                <a:solidFill>
                  <a:srgbClr val="080808"/>
                </a:solidFill>
              </a:rPr>
              <a:t>36) </a:t>
            </a:r>
            <a:r>
              <a:rPr lang="cs-CZ" sz="1400" dirty="0" err="1">
                <a:solidFill>
                  <a:srgbClr val="080808"/>
                </a:solidFill>
              </a:rPr>
              <a:t>Soubor:Kornblume.jpeg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19.2.2005 [cit. 2013-02-28].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cs.wikipedia.org/wiki/Soubor:Kornblume.jpeg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24129" y="33635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3857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49530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37</a:t>
            </a:r>
            <a:r>
              <a:rPr lang="cs-CZ" sz="1400" dirty="0">
                <a:solidFill>
                  <a:srgbClr val="080808"/>
                </a:solidFill>
              </a:rPr>
              <a:t>) </a:t>
            </a:r>
            <a:r>
              <a:rPr lang="cs-CZ" sz="1400" dirty="0" err="1">
                <a:solidFill>
                  <a:srgbClr val="080808"/>
                </a:solidFill>
              </a:rPr>
              <a:t>Soubor:Thymus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serp</a:t>
            </a:r>
            <a:r>
              <a:rPr lang="cs-CZ" sz="1400" dirty="0">
                <a:solidFill>
                  <a:srgbClr val="080808"/>
                </a:solidFill>
              </a:rPr>
              <a:t> 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22.8.2006 [cit. 2013-02-28].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://cs.wikipedia.org/wiki/Soubor:Thymus_serp_1.jpg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38</a:t>
            </a:r>
            <a:r>
              <a:rPr lang="cs-CZ" sz="1400" dirty="0">
                <a:solidFill>
                  <a:srgbClr val="080808"/>
                </a:solidFill>
              </a:rPr>
              <a:t>) Soubor:Glockenblume-Blüte2.jpg.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22.9.2007 [cit. 2013-02-28].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://cs.wikipedia.org/wiki/Soubor:Glockenblume-Bl%C3%BCte2.jpg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39</a:t>
            </a:r>
            <a:r>
              <a:rPr lang="cs-CZ" sz="1400" dirty="0">
                <a:solidFill>
                  <a:srgbClr val="080808"/>
                </a:solidFill>
              </a:rPr>
              <a:t>) ČÍŽKOVÁ, Věra. </a:t>
            </a:r>
            <a:r>
              <a:rPr lang="cs-CZ" sz="1400" i="1" dirty="0">
                <a:solidFill>
                  <a:srgbClr val="080808"/>
                </a:solidFill>
              </a:rPr>
              <a:t>Přehledy živé přírody pro 3. - 5. ročník</a:t>
            </a:r>
            <a:r>
              <a:rPr lang="cs-CZ" sz="1400" dirty="0">
                <a:solidFill>
                  <a:srgbClr val="080808"/>
                </a:solidFill>
              </a:rPr>
              <a:t>. Praha: Alter, 1995. ISBN 80-85775-24-7.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40)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Soubor:Lily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flowered</a:t>
            </a:r>
            <a:r>
              <a:rPr lang="cs-CZ" sz="1400" dirty="0">
                <a:solidFill>
                  <a:srgbClr val="080808"/>
                </a:solidFill>
              </a:rPr>
              <a:t> tulip.jpg.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18.5.2006 [cit. 2013-02-28].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://cs.wikipedia.org/wiki/Soubor:Lily_flowered_tulip.jpg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41)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Soubor:Lilium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bulbiferum</a:t>
            </a:r>
            <a:r>
              <a:rPr lang="cs-CZ" sz="1400" dirty="0">
                <a:solidFill>
                  <a:srgbClr val="080808"/>
                </a:solidFill>
              </a:rPr>
              <a:t> bulbiferum1LEST.jpg.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(</a:t>
            </a:r>
            <a:r>
              <a:rPr lang="cs-CZ" sz="1400" dirty="0">
                <a:solidFill>
                  <a:srgbClr val="080808"/>
                </a:solidFill>
              </a:rPr>
              <a:t>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18.5.2006 [cit. </a:t>
            </a:r>
            <a:r>
              <a:rPr lang="cs-CZ" sz="1400" dirty="0" smtClean="0">
                <a:solidFill>
                  <a:srgbClr val="080808"/>
                </a:solidFill>
              </a:rPr>
              <a:t>2013-02§2-28</a:t>
            </a:r>
            <a:r>
              <a:rPr lang="cs-CZ" sz="1400" dirty="0">
                <a:solidFill>
                  <a:srgbClr val="080808"/>
                </a:solidFill>
              </a:rPr>
              <a:t>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://cs.wikipedia.org/wiki/Soubor:Lilium_bulbiferum_bulbiferum1LEST.jpg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42) </a:t>
            </a:r>
            <a:r>
              <a:rPr lang="cs-CZ" sz="1400" dirty="0" err="1" smtClean="0">
                <a:solidFill>
                  <a:srgbClr val="080808"/>
                </a:solidFill>
              </a:rPr>
              <a:t>Soubor:Hyazinthe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>
                <a:solidFill>
                  <a:srgbClr val="080808"/>
                </a:solidFill>
              </a:rPr>
              <a:t>rosa 3255.JPG.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 [cit. 2013-02-28].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cs.wikipedia.org/wiki/Soubor:Hyazinthe_rosa_3255.JPG</a:t>
            </a:r>
          </a:p>
          <a:p>
            <a:r>
              <a:rPr lang="cs-CZ" sz="1400" dirty="0">
                <a:solidFill>
                  <a:srgbClr val="080808"/>
                </a:solidFill>
              </a:rPr>
              <a:t>43) TOMAN, Jan a Květoslav HÍSEK. </a:t>
            </a:r>
            <a:r>
              <a:rPr lang="cs-CZ" sz="1400" i="1" dirty="0">
                <a:solidFill>
                  <a:srgbClr val="080808"/>
                </a:solidFill>
              </a:rPr>
              <a:t>Přírodou krok za krokem: Rostliny</a:t>
            </a:r>
            <a:r>
              <a:rPr lang="cs-CZ" sz="1400" dirty="0">
                <a:solidFill>
                  <a:srgbClr val="080808"/>
                </a:solidFill>
              </a:rPr>
              <a:t>. Praha: Albatros, 2001.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>
                <a:solidFill>
                  <a:srgbClr val="080808"/>
                </a:solidFill>
              </a:rPr>
              <a:t>ISBN 80-00-00912-9.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44) TOMAN, Jan a Květoslav HÍSEK. </a:t>
            </a:r>
            <a:r>
              <a:rPr lang="cs-CZ" sz="1400" i="1" dirty="0">
                <a:solidFill>
                  <a:srgbClr val="080808"/>
                </a:solidFill>
              </a:rPr>
              <a:t>Přírodou krok za krokem: Rostliny</a:t>
            </a:r>
            <a:r>
              <a:rPr lang="cs-CZ" sz="1400" dirty="0">
                <a:solidFill>
                  <a:srgbClr val="080808"/>
                </a:solidFill>
              </a:rPr>
              <a:t>. Praha: Albatros, 2001.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ISBN </a:t>
            </a:r>
            <a:r>
              <a:rPr lang="cs-CZ" sz="1400" dirty="0" smtClean="0">
                <a:solidFill>
                  <a:srgbClr val="080808"/>
                </a:solidFill>
              </a:rPr>
              <a:t>80-00-00912-9</a:t>
            </a:r>
          </a:p>
          <a:p>
            <a:r>
              <a:rPr lang="cs-CZ" sz="1400" dirty="0">
                <a:solidFill>
                  <a:srgbClr val="080808"/>
                </a:solidFill>
              </a:rPr>
              <a:t>45) </a:t>
            </a:r>
            <a:r>
              <a:rPr lang="cs-CZ" sz="1400" dirty="0" err="1">
                <a:solidFill>
                  <a:srgbClr val="080808"/>
                </a:solidFill>
              </a:rPr>
              <a:t>Soubor:Ranunculus</a:t>
            </a:r>
            <a:r>
              <a:rPr lang="cs-CZ" sz="1400" dirty="0">
                <a:solidFill>
                  <a:srgbClr val="080808"/>
                </a:solidFill>
              </a:rPr>
              <a:t> ficaria2.jpg.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28.10.2004 [cit. 2013-02-28].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://cs.wikipedia.org/wiki/Soubor:Ranunculus_ficaria2.jpg</a:t>
            </a:r>
          </a:p>
          <a:p>
            <a:r>
              <a:rPr lang="cs-CZ" sz="1400" dirty="0">
                <a:solidFill>
                  <a:srgbClr val="080808"/>
                </a:solidFill>
              </a:rPr>
              <a:t>46) </a:t>
            </a:r>
            <a:r>
              <a:rPr lang="cs-CZ" sz="1400" dirty="0" err="1">
                <a:solidFill>
                  <a:srgbClr val="080808"/>
                </a:solidFill>
              </a:rPr>
              <a:t>Soubor:Potato</a:t>
            </a:r>
            <a:r>
              <a:rPr lang="cs-CZ" sz="1400" dirty="0">
                <a:solidFill>
                  <a:srgbClr val="080808"/>
                </a:solidFill>
              </a:rPr>
              <a:t> plant.jpg.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9.9.2009 [cit. 2013-03-11]. Dostupné z: http://cs.wikipedia.org/wiki/Soubor:Potato_plant.jpg </a:t>
            </a:r>
          </a:p>
          <a:p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24129" y="33635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769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271" y="48260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47) </a:t>
            </a:r>
            <a:r>
              <a:rPr lang="cs-CZ" sz="1400" dirty="0" err="1">
                <a:solidFill>
                  <a:srgbClr val="080808"/>
                </a:solidFill>
              </a:rPr>
              <a:t>Soubor:Crocus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vernus</a:t>
            </a:r>
            <a:r>
              <a:rPr lang="cs-CZ" sz="1400" dirty="0">
                <a:solidFill>
                  <a:srgbClr val="080808"/>
                </a:solidFill>
              </a:rPr>
              <a:t> bgiu.jpg.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28.10.2004 [cit. 2013-02-28].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://cs.wikipedia.org/wiki/Soubor:Crocus_vernus_bgiu.jpg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48</a:t>
            </a:r>
            <a:r>
              <a:rPr lang="cs-CZ" sz="1400" dirty="0">
                <a:solidFill>
                  <a:srgbClr val="080808"/>
                </a:solidFill>
              </a:rPr>
              <a:t>) </a:t>
            </a:r>
            <a:r>
              <a:rPr lang="cs-CZ" sz="1400" dirty="0" err="1" smtClean="0">
                <a:solidFill>
                  <a:srgbClr val="080808"/>
                </a:solidFill>
              </a:rPr>
              <a:t>Soubor:Herbstzeitlose.jpg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19.12.2011 [cit. 2013-02-28].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://cs.wikipedia.org/wiki/Soubor:Herbstzeitlose.jpg</a:t>
            </a:r>
          </a:p>
          <a:p>
            <a:r>
              <a:rPr lang="cs-CZ" sz="1400" dirty="0">
                <a:solidFill>
                  <a:srgbClr val="080808"/>
                </a:solidFill>
              </a:rPr>
              <a:t>49) ČÍŽKOVÁ, Věra. </a:t>
            </a:r>
            <a:r>
              <a:rPr lang="cs-CZ" sz="1400" i="1" dirty="0">
                <a:solidFill>
                  <a:srgbClr val="080808"/>
                </a:solidFill>
              </a:rPr>
              <a:t>Přehledy živé přírody pro 3. - 5. ročník</a:t>
            </a:r>
            <a:r>
              <a:rPr lang="cs-CZ" sz="1400" dirty="0">
                <a:solidFill>
                  <a:srgbClr val="080808"/>
                </a:solidFill>
              </a:rPr>
              <a:t>. Praha: Alter, 1995. ISBN 80-85775-24-7.</a:t>
            </a:r>
          </a:p>
          <a:p>
            <a:r>
              <a:rPr lang="cs-CZ" sz="1400" dirty="0">
                <a:solidFill>
                  <a:srgbClr val="080808"/>
                </a:solidFill>
              </a:rPr>
              <a:t>50) ČÍŽKOVÁ, Věra. </a:t>
            </a:r>
            <a:r>
              <a:rPr lang="cs-CZ" sz="1400" i="1" dirty="0">
                <a:solidFill>
                  <a:srgbClr val="080808"/>
                </a:solidFill>
              </a:rPr>
              <a:t>Přehledy živé přírody pro 3. - 5. ročník</a:t>
            </a:r>
            <a:r>
              <a:rPr lang="cs-CZ" sz="1400" dirty="0">
                <a:solidFill>
                  <a:srgbClr val="080808"/>
                </a:solidFill>
              </a:rPr>
              <a:t>. Praha: Alter, 1995. ISBN 80-85775-24-7</a:t>
            </a:r>
            <a:r>
              <a:rPr lang="cs-CZ" sz="1400" dirty="0" smtClean="0">
                <a:solidFill>
                  <a:srgbClr val="080808"/>
                </a:solidFill>
              </a:rPr>
              <a:t>.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51) </a:t>
            </a:r>
            <a:r>
              <a:rPr lang="cs-CZ" sz="1400" dirty="0" err="1">
                <a:solidFill>
                  <a:srgbClr val="080808"/>
                </a:solidFill>
              </a:rPr>
              <a:t>Soubor:A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Gänseblkümchen</a:t>
            </a:r>
            <a:r>
              <a:rPr lang="cs-CZ" sz="1400" dirty="0">
                <a:solidFill>
                  <a:srgbClr val="080808"/>
                </a:solidFill>
              </a:rPr>
              <a:t> 45be 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19.12.2011 [cit. 2013-02-28].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cs.wikipedia.org/wiki/Soubor:A_G%C3%A4nseblk%C3%BCmchen_45be_1.jpg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52) </a:t>
            </a:r>
            <a:r>
              <a:rPr lang="cs-CZ" sz="1400" dirty="0" err="1" smtClean="0">
                <a:solidFill>
                  <a:srgbClr val="080808"/>
                </a:solidFill>
              </a:rPr>
              <a:t>Soubor:Anemone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 smtClean="0">
                <a:solidFill>
                  <a:srgbClr val="080808"/>
                </a:solidFill>
              </a:rPr>
              <a:t>nemorosa</a:t>
            </a:r>
            <a:r>
              <a:rPr lang="cs-CZ" sz="1400" dirty="0" smtClean="0">
                <a:solidFill>
                  <a:srgbClr val="080808"/>
                </a:solidFill>
              </a:rPr>
              <a:t> 001.JPG. In: </a:t>
            </a:r>
            <a:r>
              <a:rPr lang="cs-CZ" sz="1400" i="1" dirty="0" err="1" smtClean="0">
                <a:solidFill>
                  <a:srgbClr val="080808"/>
                </a:solidFill>
              </a:rPr>
              <a:t>Wikipedia</a:t>
            </a:r>
            <a:r>
              <a:rPr lang="cs-CZ" sz="1400" i="1" dirty="0" smtClean="0">
                <a:solidFill>
                  <a:srgbClr val="080808"/>
                </a:solidFill>
              </a:rPr>
              <a:t>: </a:t>
            </a:r>
            <a:r>
              <a:rPr lang="cs-CZ" sz="1400" i="1" dirty="0" err="1" smtClean="0">
                <a:solidFill>
                  <a:srgbClr val="080808"/>
                </a:solidFill>
              </a:rPr>
              <a:t>the</a:t>
            </a:r>
            <a:r>
              <a:rPr lang="cs-CZ" sz="1400" i="1" dirty="0" smtClean="0">
                <a:solidFill>
                  <a:srgbClr val="080808"/>
                </a:solidFill>
              </a:rPr>
              <a:t> free </a:t>
            </a:r>
            <a:r>
              <a:rPr lang="cs-CZ" sz="1400" i="1" dirty="0" err="1" smtClean="0">
                <a:solidFill>
                  <a:srgbClr val="080808"/>
                </a:solidFill>
              </a:rPr>
              <a:t>encyclopedia</a:t>
            </a:r>
            <a:r>
              <a:rPr lang="cs-CZ" sz="1400" dirty="0" smtClean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 smtClean="0">
                <a:solidFill>
                  <a:srgbClr val="080808"/>
                </a:solidFill>
              </a:rPr>
              <a:t>, 2001-, 29.4.2007 [cit. 2013-02-28].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http://cs.wikipedia.org/wiki/Soubor:Anemone_nemorosa_001.JPG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53) </a:t>
            </a:r>
            <a:r>
              <a:rPr lang="cs-CZ" sz="1400" dirty="0" err="1">
                <a:solidFill>
                  <a:srgbClr val="080808"/>
                </a:solidFill>
              </a:rPr>
              <a:t>Soubor:Paardekastanje</a:t>
            </a:r>
            <a:r>
              <a:rPr lang="cs-CZ" sz="1400" dirty="0">
                <a:solidFill>
                  <a:srgbClr val="080808"/>
                </a:solidFill>
              </a:rPr>
              <a:t> knop.jpg.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22.1.2005 [cit. 2013-03-01].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://cs.wikipedia.org/wiki/Soubor:Paardekastanje_knop.jpg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54) </a:t>
            </a:r>
            <a:r>
              <a:rPr lang="cs-CZ" sz="1400" dirty="0" err="1">
                <a:solidFill>
                  <a:srgbClr val="080808"/>
                </a:solidFill>
              </a:rPr>
              <a:t>Soubor:Pyrus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bourgaeana</a:t>
            </a:r>
            <a:r>
              <a:rPr lang="cs-CZ" sz="1400" dirty="0">
                <a:solidFill>
                  <a:srgbClr val="080808"/>
                </a:solidFill>
              </a:rPr>
              <a:t> DehesaBoyalFlowerscloseup.jpg.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Francisco </a:t>
            </a:r>
            <a:r>
              <a:rPr lang="cs-CZ" sz="1400" dirty="0">
                <a:solidFill>
                  <a:srgbClr val="080808"/>
                </a:solidFill>
              </a:rPr>
              <a:t>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22.1.2005 [cit. 2013-03-01].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://cs.wikipedia.org/wiki/Soubor:Pyrus_bourgaeana_DehesaBoyalFlowerscloseup.jpg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55) Soubor:Plumpollen0060.jpg.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18.3.2005 [cit. 2013-02-15].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://cs.wikipedia.org/wiki/Soubor:Plumpollen0060.jpg</a:t>
            </a:r>
          </a:p>
          <a:p>
            <a:r>
              <a:rPr lang="cs-CZ" sz="1400" dirty="0">
                <a:solidFill>
                  <a:srgbClr val="080808"/>
                </a:solidFill>
              </a:rPr>
              <a:t>56) </a:t>
            </a:r>
            <a:r>
              <a:rPr lang="cs-CZ" sz="1400" dirty="0" err="1">
                <a:solidFill>
                  <a:srgbClr val="080808"/>
                </a:solidFill>
              </a:rPr>
              <a:t>Soubor:Pears.jpg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2001-</a:t>
            </a:r>
            <a:r>
              <a:rPr lang="cs-CZ" sz="1400" dirty="0">
                <a:solidFill>
                  <a:srgbClr val="080808"/>
                </a:solidFill>
              </a:rPr>
              <a:t>, 24.3.2005 [cit. 2013-03-01]. Dostupné z: http://cs.wikipedia.org/wiki/Soubor:Pears.jpg </a:t>
            </a:r>
          </a:p>
          <a:p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24129" y="33635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471" y="5791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-24129" y="48720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24129" y="762000"/>
            <a:ext cx="9144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57</a:t>
            </a:r>
            <a:r>
              <a:rPr lang="cs-CZ" sz="1400" dirty="0">
                <a:solidFill>
                  <a:srgbClr val="080808"/>
                </a:solidFill>
              </a:rPr>
              <a:t>) </a:t>
            </a:r>
            <a:r>
              <a:rPr lang="cs-CZ" sz="1400" dirty="0" err="1">
                <a:solidFill>
                  <a:srgbClr val="080808"/>
                </a:solidFill>
              </a:rPr>
              <a:t>Soubor:Bild</a:t>
            </a:r>
            <a:r>
              <a:rPr lang="cs-CZ" sz="1400" dirty="0">
                <a:solidFill>
                  <a:srgbClr val="080808"/>
                </a:solidFill>
              </a:rPr>
              <a:t> 003 </a:t>
            </a:r>
            <a:r>
              <a:rPr lang="cs-CZ" sz="1400" dirty="0" err="1">
                <a:solidFill>
                  <a:srgbClr val="080808"/>
                </a:solidFill>
              </a:rPr>
              <a:t>tulpe</a:t>
            </a:r>
            <a:r>
              <a:rPr lang="cs-CZ" sz="1400" dirty="0">
                <a:solidFill>
                  <a:srgbClr val="080808"/>
                </a:solidFill>
              </a:rPr>
              <a:t> wp.jpg.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23.4.2010 [cit. 2013-03-11].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://cs.wikipedia.org/wiki/Soubor:Bild_003_tulpe_wp.jpg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58) </a:t>
            </a:r>
            <a:r>
              <a:rPr lang="cs-CZ" sz="1400" dirty="0" err="1">
                <a:solidFill>
                  <a:srgbClr val="080808"/>
                </a:solidFill>
              </a:rPr>
              <a:t>Soubor:Chrpa.jpg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2001-</a:t>
            </a:r>
            <a:r>
              <a:rPr lang="cs-CZ" sz="1400" dirty="0">
                <a:solidFill>
                  <a:srgbClr val="080808"/>
                </a:solidFill>
              </a:rPr>
              <a:t>, 5.4.2010 [cit. 2013-03-05]. Dostupné z: http://cs.wikipedia.org/wiki/Soubor:Chrpa.jpg</a:t>
            </a:r>
          </a:p>
          <a:p>
            <a:r>
              <a:rPr lang="cs-CZ" sz="1400" dirty="0">
                <a:solidFill>
                  <a:srgbClr val="080808"/>
                </a:solidFill>
              </a:rPr>
              <a:t>59) </a:t>
            </a:r>
            <a:r>
              <a:rPr lang="cs-CZ" sz="1400" dirty="0" err="1">
                <a:solidFill>
                  <a:srgbClr val="080808"/>
                </a:solidFill>
              </a:rPr>
              <a:t>Soubor:Trifolium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pratense</a:t>
            </a:r>
            <a:r>
              <a:rPr lang="cs-CZ" sz="1400" dirty="0">
                <a:solidFill>
                  <a:srgbClr val="080808"/>
                </a:solidFill>
              </a:rPr>
              <a:t> 0522.jpg.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28.5.2010 [cit. 2013-03-05].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://cs.wikipedia.org/wiki/Soubor:Trifolium_pratense_0522.jpg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60</a:t>
            </a:r>
            <a:r>
              <a:rPr lang="cs-CZ" sz="1400" dirty="0">
                <a:solidFill>
                  <a:srgbClr val="080808"/>
                </a:solidFill>
              </a:rPr>
              <a:t>) </a:t>
            </a:r>
            <a:r>
              <a:rPr lang="cs-CZ" sz="1400" dirty="0" err="1">
                <a:solidFill>
                  <a:srgbClr val="080808"/>
                </a:solidFill>
              </a:rPr>
              <a:t>Soubor:Bellis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perennis</a:t>
            </a:r>
            <a:r>
              <a:rPr lang="cs-CZ" sz="1400" dirty="0">
                <a:solidFill>
                  <a:srgbClr val="080808"/>
                </a:solidFill>
              </a:rPr>
              <a:t> dsc00906.jpg.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28.4.2005 [cit. 2013-03-05].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://cs.wikipedia.org/wiki/Soubor:Trifolium_pratense_0522.jpg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61</a:t>
            </a:r>
            <a:r>
              <a:rPr lang="cs-CZ" sz="1400" dirty="0">
                <a:solidFill>
                  <a:srgbClr val="080808"/>
                </a:solidFill>
              </a:rPr>
              <a:t>) </a:t>
            </a:r>
            <a:r>
              <a:rPr lang="cs-CZ" sz="1400" dirty="0" err="1">
                <a:solidFill>
                  <a:srgbClr val="080808"/>
                </a:solidFill>
              </a:rPr>
              <a:t>Soubor:Liliumbulbiferumflowertop.jpg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5.3.2010 [cit. 2013-03-05].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cs.wikipedia.org/wiki/Soubor:Liliumbulbiferumflowertop.jpg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62) </a:t>
            </a:r>
            <a:r>
              <a:rPr lang="cs-CZ" sz="1400" dirty="0" err="1" smtClean="0">
                <a:solidFill>
                  <a:srgbClr val="080808"/>
                </a:solidFill>
              </a:rPr>
              <a:t>Soubor:Sambucus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nigra</a:t>
            </a:r>
            <a:r>
              <a:rPr lang="cs-CZ" sz="1400" dirty="0">
                <a:solidFill>
                  <a:srgbClr val="080808"/>
                </a:solidFill>
              </a:rPr>
              <a:t> 3.jpg.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 [cit. 2013-03-19]. Dostupné z: http://cs.wikipedia.org/wiki/Soubor:Sambucus_nigra_3.jpg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63 - 65) www.office.microsoft.com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250" y="597068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obrázek 1" descr="Soubor:Doperwt rijserwt peulen Pisum sativu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85" y="1066800"/>
            <a:ext cx="249555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ovéPole 6"/>
          <p:cNvSpPr txBox="1">
            <a:spLocks noChangeArrowheads="1"/>
          </p:cNvSpPr>
          <p:nvPr/>
        </p:nvSpPr>
        <p:spPr bwMode="auto">
          <a:xfrm>
            <a:off x="304800" y="188913"/>
            <a:ext cx="5992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000" b="1" dirty="0"/>
              <a:t>JEDNOLETÉ ROSTLINY</a:t>
            </a:r>
          </a:p>
        </p:txBody>
      </p:sp>
      <p:sp>
        <p:nvSpPr>
          <p:cNvPr id="2" name="Mrak 1"/>
          <p:cNvSpPr/>
          <p:nvPr/>
        </p:nvSpPr>
        <p:spPr bwMode="auto">
          <a:xfrm>
            <a:off x="3667236" y="4513263"/>
            <a:ext cx="2047875" cy="1639887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2"/>
                </a:solidFill>
              </a:rPr>
              <a:t>Hrách </a:t>
            </a:r>
          </a:p>
          <a:p>
            <a:pPr>
              <a:defRPr/>
            </a:pPr>
            <a:r>
              <a:rPr lang="cs-CZ" sz="3200" dirty="0">
                <a:solidFill>
                  <a:schemeClr val="bg2"/>
                </a:solidFill>
              </a:rPr>
              <a:t>setý</a:t>
            </a:r>
          </a:p>
        </p:txBody>
      </p:sp>
      <p:pic>
        <p:nvPicPr>
          <p:cNvPr id="7174" name="Picture 6" descr="Soubor:Taiwan 2009 Tainan City Organic Farm Watermelon FRD 796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5369" r="2557" b="22224"/>
          <a:stretch>
            <a:fillRect/>
          </a:stretch>
        </p:blipFill>
        <p:spPr bwMode="auto">
          <a:xfrm>
            <a:off x="6172200" y="2423318"/>
            <a:ext cx="2819400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rak 9"/>
          <p:cNvSpPr/>
          <p:nvPr/>
        </p:nvSpPr>
        <p:spPr bwMode="auto">
          <a:xfrm>
            <a:off x="6480175" y="624703"/>
            <a:ext cx="2411413" cy="1639888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2"/>
                </a:solidFill>
              </a:rPr>
              <a:t>Vodní </a:t>
            </a:r>
          </a:p>
          <a:p>
            <a:pPr>
              <a:defRPr/>
            </a:pPr>
            <a:r>
              <a:rPr lang="cs-CZ" sz="3200" dirty="0">
                <a:solidFill>
                  <a:schemeClr val="bg2"/>
                </a:solidFill>
              </a:rPr>
              <a:t>meloun</a:t>
            </a:r>
          </a:p>
        </p:txBody>
      </p:sp>
      <p:pic>
        <p:nvPicPr>
          <p:cNvPr id="7176" name="Picture 8" descr="Soubor:Iceberg lettuce (IJssla krop)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0" r="2687"/>
          <a:stretch>
            <a:fillRect/>
          </a:stretch>
        </p:blipFill>
        <p:spPr bwMode="auto">
          <a:xfrm>
            <a:off x="263525" y="3122613"/>
            <a:ext cx="301625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rak 7"/>
          <p:cNvSpPr/>
          <p:nvPr/>
        </p:nvSpPr>
        <p:spPr bwMode="auto">
          <a:xfrm>
            <a:off x="533400" y="1321882"/>
            <a:ext cx="2119676" cy="1639788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Locika setá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749562" y="538913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4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995723" y="621526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715111" y="455333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3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2" grpId="0" animBg="1"/>
      <p:bldP spid="10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261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obrázek 3" descr="Soubor:Erophila verna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183" y="169697"/>
            <a:ext cx="3602785" cy="269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rak 1"/>
          <p:cNvSpPr/>
          <p:nvPr/>
        </p:nvSpPr>
        <p:spPr bwMode="auto">
          <a:xfrm>
            <a:off x="32402" y="699451"/>
            <a:ext cx="2286000" cy="1639888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Osívka </a:t>
            </a:r>
          </a:p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jarní</a:t>
            </a:r>
          </a:p>
        </p:txBody>
      </p:sp>
      <p:pic>
        <p:nvPicPr>
          <p:cNvPr id="8197" name="Picture 7" descr="Soubor:A sunflower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50" y="1905000"/>
            <a:ext cx="2991350" cy="398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rak 5"/>
          <p:cNvSpPr/>
          <p:nvPr/>
        </p:nvSpPr>
        <p:spPr bwMode="auto">
          <a:xfrm>
            <a:off x="5707912" y="132288"/>
            <a:ext cx="3352800" cy="1639788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Slunečnice </a:t>
            </a:r>
          </a:p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roční</a:t>
            </a:r>
          </a:p>
        </p:txBody>
      </p:sp>
      <p:sp>
        <p:nvSpPr>
          <p:cNvPr id="7" name="Mrak 6"/>
          <p:cNvSpPr/>
          <p:nvPr/>
        </p:nvSpPr>
        <p:spPr bwMode="auto">
          <a:xfrm>
            <a:off x="2986705" y="4761484"/>
            <a:ext cx="1853204" cy="1639788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Vlčí </a:t>
            </a:r>
            <a:endParaRPr lang="cs-CZ" sz="32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m</a:t>
            </a:r>
            <a:r>
              <a:rPr lang="cs-CZ" sz="3200" dirty="0" smtClean="0">
                <a:solidFill>
                  <a:schemeClr val="bg1"/>
                </a:solidFill>
              </a:rPr>
              <a:t>ák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8200" name="Picture 10" descr="Soubor:Papaver rhoeas LC0050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8" r="14937" b="8818"/>
          <a:stretch>
            <a:fillRect/>
          </a:stretch>
        </p:blipFill>
        <p:spPr bwMode="auto">
          <a:xfrm>
            <a:off x="195629" y="3014095"/>
            <a:ext cx="2648758" cy="369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679098" y="558670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44374" y="286909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6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986705" y="640127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5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20" y="599764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Soubor:Wheat fiel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5" y="2127951"/>
            <a:ext cx="2667040" cy="370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rak 1"/>
          <p:cNvSpPr/>
          <p:nvPr/>
        </p:nvSpPr>
        <p:spPr bwMode="auto">
          <a:xfrm>
            <a:off x="95250" y="615364"/>
            <a:ext cx="2952750" cy="890171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Pšenice</a:t>
            </a:r>
          </a:p>
        </p:txBody>
      </p:sp>
      <p:pic>
        <p:nvPicPr>
          <p:cNvPr id="9221" name="Picture 6" descr="Soubor:Matricaria recutita Prague 2011 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03" y="2127951"/>
            <a:ext cx="2695382" cy="346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rak 2"/>
          <p:cNvSpPr/>
          <p:nvPr/>
        </p:nvSpPr>
        <p:spPr bwMode="auto">
          <a:xfrm>
            <a:off x="5892800" y="240556"/>
            <a:ext cx="3168650" cy="1639788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Heřmánek lékařský</a:t>
            </a:r>
          </a:p>
        </p:txBody>
      </p:sp>
      <p:pic>
        <p:nvPicPr>
          <p:cNvPr id="9223" name="Picture 8" descr="Soubor:Thlaspi arvense.jpe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9" r="13293"/>
          <a:stretch>
            <a:fillRect/>
          </a:stretch>
        </p:blipFill>
        <p:spPr bwMode="auto">
          <a:xfrm>
            <a:off x="3241554" y="186814"/>
            <a:ext cx="2411098" cy="466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rak 3"/>
          <p:cNvSpPr/>
          <p:nvPr/>
        </p:nvSpPr>
        <p:spPr bwMode="auto">
          <a:xfrm>
            <a:off x="2980416" y="4924178"/>
            <a:ext cx="2530210" cy="1639788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Penízek rolní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368600" y="485600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9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760562" y="528758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554334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8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Zaoblený obdélník 10"/>
          <p:cNvSpPr>
            <a:spLocks noChangeArrowheads="1"/>
          </p:cNvSpPr>
          <p:nvPr/>
        </p:nvSpPr>
        <p:spPr bwMode="auto">
          <a:xfrm>
            <a:off x="152399" y="3821113"/>
            <a:ext cx="3813175" cy="29622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>
                <a:solidFill>
                  <a:srgbClr val="080808"/>
                </a:solidFill>
              </a:rPr>
              <a:t>● žijí dva roky </a:t>
            </a:r>
          </a:p>
          <a:p>
            <a:r>
              <a:rPr lang="cs-CZ" sz="2800" dirty="0">
                <a:solidFill>
                  <a:srgbClr val="080808"/>
                </a:solidFill>
              </a:rPr>
              <a:t>● první rok vyklíčí </a:t>
            </a:r>
          </a:p>
          <a:p>
            <a:r>
              <a:rPr lang="cs-CZ" sz="2800" dirty="0">
                <a:solidFill>
                  <a:srgbClr val="080808"/>
                </a:solidFill>
              </a:rPr>
              <a:t>● druhý rok kvetou,</a:t>
            </a:r>
          </a:p>
          <a:p>
            <a:r>
              <a:rPr lang="cs-CZ" sz="2800" dirty="0">
                <a:solidFill>
                  <a:srgbClr val="080808"/>
                </a:solidFill>
              </a:rPr>
              <a:t>   mají plody </a:t>
            </a:r>
          </a:p>
          <a:p>
            <a:r>
              <a:rPr lang="cs-CZ" sz="2800" dirty="0">
                <a:solidFill>
                  <a:srgbClr val="080808"/>
                </a:solidFill>
              </a:rPr>
              <a:t>● koncem druhého </a:t>
            </a:r>
          </a:p>
          <a:p>
            <a:r>
              <a:rPr lang="cs-CZ" sz="2800" dirty="0">
                <a:solidFill>
                  <a:srgbClr val="080808"/>
                </a:solidFill>
              </a:rPr>
              <a:t>   roku uhynou.</a:t>
            </a:r>
          </a:p>
        </p:txBody>
      </p:sp>
      <p:pic>
        <p:nvPicPr>
          <p:cNvPr id="10244" name="Picture 3" descr="C:\Users\Petra\Pictures\2013-02-28\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0" t="38725" r="4443" b="39720"/>
          <a:stretch>
            <a:fillRect/>
          </a:stretch>
        </p:blipFill>
        <p:spPr bwMode="auto">
          <a:xfrm>
            <a:off x="2509769" y="1620222"/>
            <a:ext cx="6481831" cy="250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ovéPole 5"/>
          <p:cNvSpPr txBox="1">
            <a:spLocks noChangeArrowheads="1"/>
          </p:cNvSpPr>
          <p:nvPr/>
        </p:nvSpPr>
        <p:spPr bwMode="auto">
          <a:xfrm>
            <a:off x="0" y="952500"/>
            <a:ext cx="269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600" b="1" u="sng" dirty="0"/>
              <a:t>DVOULETÉ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621499" y="4141432"/>
            <a:ext cx="370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7" name="TextovéPole 4"/>
          <p:cNvSpPr txBox="1">
            <a:spLocks noChangeArrowheads="1"/>
          </p:cNvSpPr>
          <p:nvPr/>
        </p:nvSpPr>
        <p:spPr bwMode="auto">
          <a:xfrm>
            <a:off x="3089275" y="244475"/>
            <a:ext cx="2774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000" b="1" u="sng" dirty="0"/>
              <a:t>ROSTLINY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744" y="599342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ovéPole 1"/>
          <p:cNvSpPr txBox="1">
            <a:spLocks noChangeArrowheads="1"/>
          </p:cNvSpPr>
          <p:nvPr/>
        </p:nvSpPr>
        <p:spPr bwMode="auto">
          <a:xfrm>
            <a:off x="152400" y="152400"/>
            <a:ext cx="5707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000" b="1" dirty="0"/>
              <a:t>DVOULETÉ ROSTLINY</a:t>
            </a:r>
          </a:p>
        </p:txBody>
      </p:sp>
      <p:sp>
        <p:nvSpPr>
          <p:cNvPr id="3" name="Mrak 2"/>
          <p:cNvSpPr/>
          <p:nvPr/>
        </p:nvSpPr>
        <p:spPr bwMode="auto">
          <a:xfrm>
            <a:off x="152400" y="1238534"/>
            <a:ext cx="2395538" cy="1639788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Zvonek </a:t>
            </a:r>
          </a:p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alpský</a:t>
            </a:r>
          </a:p>
        </p:txBody>
      </p:sp>
      <p:pic>
        <p:nvPicPr>
          <p:cNvPr id="11269" name="Picture 6" descr="Soubor:Carduus acanthoides L ssp.acanthoid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9" t="8910" r="9465"/>
          <a:stretch>
            <a:fillRect/>
          </a:stretch>
        </p:blipFill>
        <p:spPr bwMode="auto">
          <a:xfrm>
            <a:off x="5793345" y="912928"/>
            <a:ext cx="3306999" cy="308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Soubor:ZvonekAlpskyRysy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4" r="3864"/>
          <a:stretch>
            <a:fillRect/>
          </a:stretch>
        </p:blipFill>
        <p:spPr bwMode="auto">
          <a:xfrm>
            <a:off x="117143" y="3014067"/>
            <a:ext cx="3470259" cy="365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rak 6"/>
          <p:cNvSpPr/>
          <p:nvPr/>
        </p:nvSpPr>
        <p:spPr bwMode="auto">
          <a:xfrm>
            <a:off x="6551372" y="4191000"/>
            <a:ext cx="2395538" cy="1639788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Bodlák</a:t>
            </a:r>
          </a:p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obecný</a:t>
            </a:r>
          </a:p>
        </p:txBody>
      </p:sp>
      <p:pic>
        <p:nvPicPr>
          <p:cNvPr id="11272" name="Picture 8" descr="Soubor:Cirsium palustre01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t="17271" r="6680"/>
          <a:stretch>
            <a:fillRect/>
          </a:stretch>
        </p:blipFill>
        <p:spPr bwMode="auto">
          <a:xfrm>
            <a:off x="3360543" y="2225575"/>
            <a:ext cx="2852738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rak 3"/>
          <p:cNvSpPr/>
          <p:nvPr/>
        </p:nvSpPr>
        <p:spPr bwMode="auto">
          <a:xfrm>
            <a:off x="2547938" y="844061"/>
            <a:ext cx="2557462" cy="1639788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Pcháč </a:t>
            </a:r>
          </a:p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bahenní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605950" y="649990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12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755191" y="39954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67934" y="5639690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13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3" grpId="0" animBg="1"/>
      <p:bldP spid="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Soubor:ArctiumLappa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03210"/>
            <a:ext cx="331311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rak 1"/>
          <p:cNvSpPr/>
          <p:nvPr/>
        </p:nvSpPr>
        <p:spPr bwMode="auto">
          <a:xfrm>
            <a:off x="152400" y="818124"/>
            <a:ext cx="2667001" cy="1639788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Lopuch </a:t>
            </a:r>
          </a:p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větší</a:t>
            </a: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3" t="11371" r="11778" b="12691"/>
          <a:stretch>
            <a:fillRect/>
          </a:stretch>
        </p:blipFill>
        <p:spPr bwMode="auto">
          <a:xfrm>
            <a:off x="6337300" y="228600"/>
            <a:ext cx="26543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9" descr="Soubor:Parsley Fla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92" y="1788959"/>
            <a:ext cx="30099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rak 3"/>
          <p:cNvSpPr/>
          <p:nvPr/>
        </p:nvSpPr>
        <p:spPr bwMode="auto">
          <a:xfrm>
            <a:off x="6579080" y="4175996"/>
            <a:ext cx="2423006" cy="1639788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Mrkev obecná</a:t>
            </a:r>
          </a:p>
        </p:txBody>
      </p:sp>
      <p:sp>
        <p:nvSpPr>
          <p:cNvPr id="5" name="Mrak 4"/>
          <p:cNvSpPr/>
          <p:nvPr/>
        </p:nvSpPr>
        <p:spPr bwMode="auto">
          <a:xfrm>
            <a:off x="3797331" y="533400"/>
            <a:ext cx="2306637" cy="890171"/>
          </a:xfrm>
          <a:prstGeom prst="cloud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>
                <a:solidFill>
                  <a:schemeClr val="bg1"/>
                </a:solidFill>
              </a:rPr>
              <a:t>P</a:t>
            </a:r>
            <a:r>
              <a:rPr lang="cs-CZ" sz="3200" dirty="0" smtClean="0">
                <a:solidFill>
                  <a:schemeClr val="bg1"/>
                </a:solidFill>
              </a:rPr>
              <a:t>etržel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618648" y="402740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950650" y="581009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082075" y="651514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15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eán">
  <a:themeElements>
    <a:clrScheme name="Oceá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á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</TotalTime>
  <Words>2765</Words>
  <Application>Microsoft Office PowerPoint</Application>
  <PresentationFormat>Předvádění na obrazovce (4:3)</PresentationFormat>
  <Paragraphs>460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39</vt:i4>
      </vt:variant>
    </vt:vector>
  </HeadingPairs>
  <TitlesOfParts>
    <vt:vector size="41" baseType="lpstr">
      <vt:lpstr>Výchozí návrh</vt:lpstr>
      <vt:lpstr>Oceán</vt:lpstr>
      <vt:lpstr>RŮST ROSTLIN NA JAŘE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Vaňková</dc:creator>
  <cp:lastModifiedBy>ucitel</cp:lastModifiedBy>
  <cp:revision>184</cp:revision>
  <cp:lastPrinted>1601-01-01T00:00:00Z</cp:lastPrinted>
  <dcterms:created xsi:type="dcterms:W3CDTF">1601-01-01T00:00:00Z</dcterms:created>
  <dcterms:modified xsi:type="dcterms:W3CDTF">2013-09-18T13:10:21Z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