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47"/>
  </p:notesMasterIdLst>
  <p:sldIdLst>
    <p:sldId id="291" r:id="rId3"/>
    <p:sldId id="292" r:id="rId4"/>
    <p:sldId id="294" r:id="rId5"/>
    <p:sldId id="318" r:id="rId6"/>
    <p:sldId id="310" r:id="rId7"/>
    <p:sldId id="309" r:id="rId8"/>
    <p:sldId id="314" r:id="rId9"/>
    <p:sldId id="317" r:id="rId10"/>
    <p:sldId id="316" r:id="rId11"/>
    <p:sldId id="315" r:id="rId12"/>
    <p:sldId id="308" r:id="rId13"/>
    <p:sldId id="307" r:id="rId14"/>
    <p:sldId id="313" r:id="rId15"/>
    <p:sldId id="340" r:id="rId16"/>
    <p:sldId id="311" r:id="rId17"/>
    <p:sldId id="321" r:id="rId18"/>
    <p:sldId id="323" r:id="rId19"/>
    <p:sldId id="324" r:id="rId20"/>
    <p:sldId id="325" r:id="rId21"/>
    <p:sldId id="326" r:id="rId22"/>
    <p:sldId id="327" r:id="rId23"/>
    <p:sldId id="339" r:id="rId24"/>
    <p:sldId id="328" r:id="rId25"/>
    <p:sldId id="319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44" r:id="rId37"/>
    <p:sldId id="345" r:id="rId38"/>
    <p:sldId id="341" r:id="rId39"/>
    <p:sldId id="281" r:id="rId40"/>
    <p:sldId id="283" r:id="rId41"/>
    <p:sldId id="284" r:id="rId42"/>
    <p:sldId id="346" r:id="rId43"/>
    <p:sldId id="347" r:id="rId44"/>
    <p:sldId id="348" r:id="rId45"/>
    <p:sldId id="349" r:id="rId4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FF5050"/>
    <a:srgbClr val="FF3300"/>
    <a:srgbClr val="FF7C8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4660"/>
  </p:normalViewPr>
  <p:slideViewPr>
    <p:cSldViewPr>
      <p:cViewPr>
        <p:scale>
          <a:sx n="70" d="100"/>
          <a:sy n="70" d="100"/>
        </p:scale>
        <p:origin x="-1891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419DD-B3D9-4D1A-9EE2-09AA563E14B8}" type="datetimeFigureOut">
              <a:rPr lang="cs-CZ" smtClean="0"/>
              <a:t>22.8.2013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2520C-CBA9-4F55-9B4D-5970E31B5C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55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2520C-CBA9-4F55-9B4D-5970E31B5C9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129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2520C-CBA9-4F55-9B4D-5970E31B5C97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668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02531-A011-4AD1-843C-825D6C32FD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594897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44A1C-7D1D-4D6B-A233-88D9CED5B9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148420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B5D2E-1DE7-493D-AEE8-C43937496B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884939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4E1D0-C249-45BD-9254-C7E65DF4C5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354040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8AC7F-A138-4952-8B11-3052DF806E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392058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C5C15-D083-4C4D-91E4-1FCCD17A62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060769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FAC74-6358-4E94-8911-AC073DA807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8399318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340AD-5FAE-4DA4-A111-C63F9AF0EE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164565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29D0F-6805-497A-9784-FC8CAB84DA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111563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3EABC-F902-4726-ACB5-3CF2196333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411838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1DCA3-3BF4-4C19-8AEF-329A0A606B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42748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01AAB-9720-4DF2-898F-9BC3755DB2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56713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B57A8-F403-488D-8C2B-E3A2B52BDF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99755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152CD-8013-469F-8678-BB832C31A9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051526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F7A2D-6944-4A65-A3C0-D6AAD5436F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022683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DC94D-02AF-4110-A278-0D230E1A4A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610271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F8C6B-2866-4ADF-BA23-6814276F45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352979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1D5FE-09A2-458F-B3A1-009C0771EB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334120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D204E-A7CE-4AD6-83E1-8DB99A38C3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491426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AFBA9-F972-4EEC-8D8C-8F744C3742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895816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4191C-51D3-4CBA-B311-08CA5C9F79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55882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F2C9C-073A-466E-A656-CEA3E47E4B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241026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BA3E9C5-4CC2-464C-B863-F8387CDB6D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CC2E6AD-AA26-4565-A51D-16794F7A2E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9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upload.wikimedia.org/wikipedia/commons/1/1b/Damson_orchard,_Ashford_Bowdler._-_geograph.org.uk_-_53068.jpg" TargetMode="External"/><Relationship Id="rId7" Type="http://schemas.openxmlformats.org/officeDocument/2006/relationships/hyperlink" Target="http://upload.wikimedia.org/wikipedia/commons/0/04/Slivo%C5%88_%C5%A1vestka,_plum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hyperlink" Target="http://upload.wikimedia.org/wikipedia/commons/e/e2/Cvet_%C5%A1ljive_2.JPG" TargetMode="Externa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://upload.wikimedia.org/wikipedia/commons/9/9f/Mirabellenbaumhoch.jpg" TargetMode="External"/><Relationship Id="rId7" Type="http://schemas.openxmlformats.org/officeDocument/2006/relationships/hyperlink" Target="http://upload.wikimedia.org/wikipedia/commons/9/9b/Koogan_2002-08-14-160359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hyperlink" Target="http://upload.wikimedia.org/wikipedia/commons/4/42/Mirabellenbluetedetail.jpg" TargetMode="Externa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3/%C5%A0pendl%C3%ADk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upload.wikimedia.org/wikipedia/commons/3/35/Juglans-regia-total.JPG" TargetMode="External"/><Relationship Id="rId7" Type="http://schemas.openxmlformats.org/officeDocument/2006/relationships/hyperlink" Target="//upload.wikimedia.org/wikipedia/commons/1/11/Walnut03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eg"/><Relationship Id="rId5" Type="http://schemas.openxmlformats.org/officeDocument/2006/relationships/hyperlink" Target="http://upload.wikimedia.org/wikipedia/commons/8/85/Orzech_w%C5%82oski_z_biedronk%C4%85.JPG" TargetMode="Externa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7/78/Illustration_Betula_pendula0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jpeg"/><Relationship Id="rId5" Type="http://schemas.openxmlformats.org/officeDocument/2006/relationships/hyperlink" Target="//upload.wikimedia.org/wikipedia/commons/5/5e/Betula_Pendula_at_Stockholm_University_2005-07-01.jpg" TargetMode="Externa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7/7c/Salix_caprea20110423_109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eg"/><Relationship Id="rId5" Type="http://schemas.openxmlformats.org/officeDocument/2006/relationships/hyperlink" Target="//upload.wikimedia.org/wikipedia/commons/6/6e/Salix_caprea8.jpg" TargetMode="Externa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9/Acer_pseudoplatanus(01)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hyperlink" Target="http://upload.wikimedia.org/wikipedia/commons/3/3f/Acer_pseudoplatanus_infloresc_kz.JPG" TargetMode="Externa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3/Fagus_sylvatica_purpurea_leaves_01_by_Line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jpeg"/><Relationship Id="rId5" Type="http://schemas.openxmlformats.org/officeDocument/2006/relationships/hyperlink" Target="http://upload.wikimedia.org/wikipedia/commons/b/b1/Buchenwald_1.jpg" TargetMode="Externa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hyperlink" Target="//upload.wikimedia.org/wikipedia/commons/f/fa/Poplar.jpg" TargetMode="External"/><Relationship Id="rId7" Type="http://schemas.openxmlformats.org/officeDocument/2006/relationships/hyperlink" Target="//upload.wikimedia.org/wikipedia/commons/f/fa/Havel-Phoeben-26-IV-2007-530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jpeg"/><Relationship Id="rId5" Type="http://schemas.openxmlformats.org/officeDocument/2006/relationships/hyperlink" Target="//upload.wikimedia.org/wikipedia/commons/0/0a/Populus-nigra-08-VII-2007-082.jpg" TargetMode="Externa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hyperlink" Target="http://upload.wikimedia.org/wikipedia/commons/2/2a/Aesculus_hippocastanum_bloemenhoofd1.jpg" TargetMode="External"/><Relationship Id="rId7" Type="http://schemas.openxmlformats.org/officeDocument/2006/relationships/hyperlink" Target="//upload.wikimedia.org/wikipedia/commons/2/24/Aesculus_hippocastanum7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jpeg"/><Relationship Id="rId5" Type="http://schemas.openxmlformats.org/officeDocument/2006/relationships/hyperlink" Target="//upload.wikimedia.org/wikipedia/commons/f/f7/Horse-chestnut_800.jpg" TargetMode="Externa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hyperlink" Target="http://upload.wikimedia.org/wikipedia/commons/1/1a/Alnus_glutinosa_011.jpg" TargetMode="External"/><Relationship Id="rId7" Type="http://schemas.openxmlformats.org/officeDocument/2006/relationships/hyperlink" Target="//upload.wikimedia.org/wikipedia/commons/5/5a/Alnus_glutinosa1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jpeg"/><Relationship Id="rId5" Type="http://schemas.openxmlformats.org/officeDocument/2006/relationships/hyperlink" Target="http://upload.wikimedia.org/wikipedia/commons/f/fc/Alnus_glutinosa_catkins_bialowieza_beentree.jpg" TargetMode="Externa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hyperlink" Target="http://upload.wikimedia.org/wikipedia/commons/3/35/Lilac_Flower&amp;Leaves,_SC,_Vic,_13.10.2007.jpg" TargetMode="External"/><Relationship Id="rId7" Type="http://schemas.openxmlformats.org/officeDocument/2006/relationships/hyperlink" Target="//upload.wikimedia.org/wikipedia/commons/c/ca/Syringa0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jpeg"/><Relationship Id="rId5" Type="http://schemas.openxmlformats.org/officeDocument/2006/relationships/hyperlink" Target="http://upload.wikimedia.org/wikipedia/commons/3/35/Flower_Rex_24.jpg" TargetMode="Externa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hyperlink" Target="http://upload.wikimedia.org/wikipedia/commons/b/bb/Hazel_Flower_Female.jpg" TargetMode="External"/><Relationship Id="rId7" Type="http://schemas.openxmlformats.org/officeDocument/2006/relationships/hyperlink" Target="http://upload.wikimedia.org/wikipedia/commons/6/60/Corylus_avellana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jpeg"/><Relationship Id="rId5" Type="http://schemas.openxmlformats.org/officeDocument/2006/relationships/hyperlink" Target="http://upload.wikimedia.org/wikipedia/commons/e/eb/Hazel_Catkins_aka.jpg" TargetMode="Externa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a/A_Blume_33_020be_wp1.jpg" TargetMode="External"/><Relationship Id="rId7" Type="http://schemas.openxmlformats.org/officeDocument/2006/relationships/image" Target="../media/image5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jpeg"/><Relationship Id="rId5" Type="http://schemas.openxmlformats.org/officeDocument/2006/relationships/hyperlink" Target="//upload.wikimedia.org/wikipedia/commons/e/ee/Sipkovy_ker.jpg" TargetMode="External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4/Forsythia_suspensa4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7/Daphne_mezereum0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f/f1/Vaccinium_vitis-idaea_20060824_003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.jpeg"/><Relationship Id="rId5" Type="http://schemas.openxmlformats.org/officeDocument/2006/relationships/hyperlink" Target="//upload.wikimedia.org/wikipedia/commons/0/0d/Vaccinium_vitis-idaea.jpg" TargetMode="External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2/21/Corneliancherry_Dogwood_Cornus_mas_Flowers_Closeup_2565px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1.jpeg"/><Relationship Id="rId5" Type="http://schemas.openxmlformats.org/officeDocument/2006/relationships/hyperlink" Target="//upload.wikimedia.org/wikipedia/commons/3/30/Kornelfrucht.jpg" TargetMode="External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b/b0/Berberis_vulgaris4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2/Baum_M%C3%A4lardalen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4.jpeg"/><Relationship Id="rId5" Type="http://schemas.openxmlformats.org/officeDocument/2006/relationships/hyperlink" Target="http://upload.wikimedia.org/wikipedia/commons/e/ef/Prunus_padus0.jpg" TargetMode="External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3/Cornus_elagantiss_kz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6.jpeg"/><Relationship Id="rId5" Type="http://schemas.openxmlformats.org/officeDocument/2006/relationships/hyperlink" Target="http://upload.wikimedia.org/wikipedia/commons/7/7e/Cornus_alba_09_ies.jpg" TargetMode="External"/><Relationship Id="rId4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b/Taxus_baccata_03_ies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8.jpeg"/><Relationship Id="rId5" Type="http://schemas.openxmlformats.org/officeDocument/2006/relationships/hyperlink" Target="http://upload.wikimedia.org/wikipedia/commons/4/45/Taxus_bacata01.jpg" TargetMode="External"/><Relationship Id="rId4" Type="http://schemas.openxmlformats.org/officeDocument/2006/relationships/image" Target="../media/image6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4/Guelder_Rose_in_Queen's_Wood_-_geograph.org.uk_-_528608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2/24/Aesculus_hippocastanum7.jpg" TargetMode="External"/><Relationship Id="rId3" Type="http://schemas.openxmlformats.org/officeDocument/2006/relationships/hyperlink" Target="http://upload.wikimedia.org/wikipedia/commons/3/3b/DSCF4435.JPG" TargetMode="External"/><Relationship Id="rId7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upload.wikimedia.org/wikipedia/commons/2/2a/Aesculus_hippocastanum_bloemenhoofd1.jpg" TargetMode="External"/><Relationship Id="rId11" Type="http://schemas.openxmlformats.org/officeDocument/2006/relationships/image" Target="../media/image71.jpeg"/><Relationship Id="rId5" Type="http://schemas.openxmlformats.org/officeDocument/2006/relationships/image" Target="../media/image70.jpeg"/><Relationship Id="rId10" Type="http://schemas.openxmlformats.org/officeDocument/2006/relationships/image" Target="../media/image18.jpeg"/><Relationship Id="rId4" Type="http://schemas.openxmlformats.org/officeDocument/2006/relationships/image" Target="../media/image6.jpeg"/><Relationship Id="rId9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0/04/Slivo%C5%88_%C5%A1vestka,_plum.jpg" TargetMode="External"/><Relationship Id="rId3" Type="http://schemas.openxmlformats.org/officeDocument/2006/relationships/hyperlink" Target="http://upload.wikimedia.org/wikipedia/commons/6/6e/Pyrus_bourgaeana_DehesaBoyalFlowerscloseup.jpg" TargetMode="External"/><Relationship Id="rId7" Type="http://schemas.openxmlformats.org/officeDocument/2006/relationships/image" Target="../media/image20.jpeg"/><Relationship Id="rId12" Type="http://schemas.openxmlformats.org/officeDocument/2006/relationships/image" Target="../media/image7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upload.wikimedia.org/wikipedia/commons/e/e2/Cvet_%C5%A1ljive_2.JPG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73.jpeg"/><Relationship Id="rId10" Type="http://schemas.openxmlformats.org/officeDocument/2006/relationships/hyperlink" Target="http://upload.wikimedia.org/wikipedia/commons/d/d8/Fleurpecher.jpg" TargetMode="External"/><Relationship Id="rId4" Type="http://schemas.openxmlformats.org/officeDocument/2006/relationships/image" Target="../media/image72.jpeg"/><Relationship Id="rId9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c/ca/Syringa0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//upload.wikimedia.org/wikipedia/commons/b/b0/Berberis_vulgaris4.jpg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0/Rosaceae_Malus_pumila_Malus_pumila_Var_domestica_Apples_Fuji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hyperlink" Target="http://upload.wikimedia.org/wikipedia/commons/3/3b/DSCF4435.JPG" TargetMode="Externa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e/Pyrus_bourgaeana_DehesaBoyalFlowerscloseup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hyperlink" Target="http://upload.wikimedia.org/wikipedia/commons/c/cf/Pears.jpg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1/Apricot_blossom_detail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hyperlink" Target="http://upload.wikimedia.org/wikipedia/commons/f/f9/Apricots.jpg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upload.wikimedia.org/wikipedia/commons/5/51/Peachblossoms3800ppx.JPG" TargetMode="External"/><Relationship Id="rId7" Type="http://schemas.openxmlformats.org/officeDocument/2006/relationships/hyperlink" Target="http://upload.wikimedia.org/wikipedia/commons/a/a4/Vineyard_peaches_de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hyperlink" Target="http://upload.wikimedia.org/wikipedia/commons/d/d8/Fleurpecher.jpg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f/Vi%C5%A1e%C5%88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hyperlink" Target="http://upload.wikimedia.org/wikipedia/commons/2/26/Prunus_cerasus_vi%C5%A1e%C5%88_obecn%C3%A1_1.jpg" TargetMode="Externa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upload.wikimedia.org/wikipedia/commons/3/3d/Prunus_avium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upload.wikimedia.org/wikipedia/commons/4/49/Prunus_avium_frui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881313"/>
            <a:ext cx="9144000" cy="1697037"/>
          </a:xfrm>
        </p:spPr>
        <p:txBody>
          <a:bodyPr/>
          <a:lstStyle/>
          <a:p>
            <a:pPr eaLnBrk="1" hangingPunct="1"/>
            <a:r>
              <a:rPr lang="cs-CZ" sz="4000" b="1" dirty="0" smtClean="0">
                <a:solidFill>
                  <a:schemeClr val="bg2"/>
                </a:solidFill>
              </a:rPr>
              <a:t/>
            </a:r>
            <a:br>
              <a:rPr lang="cs-CZ" sz="4000" b="1" dirty="0" smtClean="0">
                <a:solidFill>
                  <a:schemeClr val="bg2"/>
                </a:solidFill>
              </a:rPr>
            </a:br>
            <a:r>
              <a:rPr lang="cs-CZ" sz="4000" b="1" dirty="0" smtClean="0">
                <a:solidFill>
                  <a:schemeClr val="bg2"/>
                </a:solidFill>
              </a:rPr>
              <a:t>KVETOUCÍ STROMY A KEŘE </a:t>
            </a:r>
            <a:br>
              <a:rPr lang="cs-CZ" sz="4000" b="1" dirty="0" smtClean="0">
                <a:solidFill>
                  <a:schemeClr val="bg2"/>
                </a:solidFill>
              </a:rPr>
            </a:br>
            <a:r>
              <a:rPr lang="cs-CZ" sz="4000" b="1" dirty="0" smtClean="0">
                <a:solidFill>
                  <a:schemeClr val="bg2"/>
                </a:solidFill>
              </a:rPr>
              <a:t>NA JAŘE</a:t>
            </a:r>
            <a:br>
              <a:rPr lang="cs-CZ" sz="4000" b="1" dirty="0" smtClean="0">
                <a:solidFill>
                  <a:schemeClr val="bg2"/>
                </a:solidFill>
              </a:rPr>
            </a:br>
            <a:endParaRPr lang="cs-CZ" sz="4000" b="1" dirty="0" smtClean="0">
              <a:solidFill>
                <a:schemeClr val="bg2"/>
              </a:solidFill>
            </a:endParaRPr>
          </a:p>
        </p:txBody>
      </p:sp>
      <p:pic>
        <p:nvPicPr>
          <p:cNvPr id="409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-11113" y="5103836"/>
            <a:ext cx="9144001" cy="147732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Pří_065_Rozmanitost </a:t>
            </a:r>
            <a:r>
              <a:rPr lang="cs-CZ" b="1" dirty="0" err="1" smtClean="0"/>
              <a:t>přírody_Kvetoucí</a:t>
            </a:r>
            <a:r>
              <a:rPr lang="cs-CZ" b="1" dirty="0" smtClean="0"/>
              <a:t> stromy a keře na jaře</a:t>
            </a:r>
          </a:p>
          <a:p>
            <a:pPr algn="ctr" eaLnBrk="1" hangingPunct="1"/>
            <a:endParaRPr lang="cs-CZ" b="1" dirty="0">
              <a:solidFill>
                <a:srgbClr val="000000"/>
              </a:solidFill>
            </a:endParaRPr>
          </a:p>
          <a:p>
            <a:pPr algn="ctr" eaLnBrk="1" hangingPunct="1"/>
            <a:r>
              <a:rPr lang="cs-CZ" b="1" dirty="0" smtClean="0">
                <a:solidFill>
                  <a:srgbClr val="000000"/>
                </a:solidFill>
              </a:rPr>
              <a:t>Autor</a:t>
            </a:r>
            <a:r>
              <a:rPr lang="cs-CZ" b="1" dirty="0">
                <a:solidFill>
                  <a:srgbClr val="000000"/>
                </a:solidFill>
              </a:rPr>
              <a:t>: Mgr. Petra Vaňková</a:t>
            </a:r>
          </a:p>
          <a:p>
            <a:pPr algn="ctr" eaLnBrk="1" hangingPunct="1"/>
            <a:endParaRPr lang="cs-CZ" dirty="0">
              <a:solidFill>
                <a:srgbClr val="000000"/>
              </a:solidFill>
            </a:endParaRPr>
          </a:p>
          <a:p>
            <a:pPr algn="ctr" eaLnBrk="1" hangingPunct="1"/>
            <a:r>
              <a:rPr lang="cs-CZ" dirty="0">
                <a:solidFill>
                  <a:srgbClr val="000000"/>
                </a:solidFill>
              </a:rPr>
              <a:t>Škola: Základní škola Slušovice, okres Zlín, příspěvková organizace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dirty="0">
                <a:solidFill>
                  <a:srgbClr val="000000"/>
                </a:solidFill>
              </a:rPr>
              <a:t>Registrační číslo projektu: CZ.1.07/1.1.38/02.0025</a:t>
            </a:r>
          </a:p>
          <a:p>
            <a:pPr algn="ctr" eaLnBrk="1" hangingPunct="1"/>
            <a:r>
              <a:rPr lang="cs-CZ" dirty="0">
                <a:solidFill>
                  <a:srgbClr val="000000"/>
                </a:solidFill>
              </a:rPr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 dirty="0">
                <a:solidFill>
                  <a:srgbClr val="000000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33313" y="365692"/>
            <a:ext cx="4002186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ŠVESTKA OBECNÁ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4" name="Obrázek 3" descr="Soubor:Damson orchard, Ashford Bowdler. - geograph.org.uk - 53068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11" y="1447800"/>
            <a:ext cx="4450472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Soubor:Cvet šljive 2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692"/>
            <a:ext cx="3657600" cy="2694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Soubor:Slivoň švestka, plum.jp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78968"/>
            <a:ext cx="3657600" cy="26336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177421" y="4724400"/>
            <a:ext cx="4506362" cy="1938992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vysoká až 6m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● květ </a:t>
            </a:r>
            <a:r>
              <a:rPr lang="cs-CZ" sz="2400" b="1" dirty="0" smtClean="0">
                <a:solidFill>
                  <a:srgbClr val="080808"/>
                </a:solidFill>
              </a:rPr>
              <a:t>bílý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duben - květen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 - švestka (peckovice)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         - sběr: srpen - září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760562" y="554000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18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760562" y="277572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17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81887" y="419484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16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04800" y="391364"/>
            <a:ext cx="4288353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SLIVOŇ MIRABELKA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6" name="Obrázek 5" descr="Soubor:Mirabellenbaumhoch.jpg">
            <a:hlinkClick r:id="rId3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t="8333" r="2922" b="21000"/>
          <a:stretch/>
        </p:blipFill>
        <p:spPr bwMode="auto">
          <a:xfrm>
            <a:off x="304800" y="1219200"/>
            <a:ext cx="3820363" cy="3505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 descr="Soubor:Mirabellenbluetedetail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1364"/>
            <a:ext cx="3185911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Soubor:Koogan 2002-08-14-160359.JP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23614"/>
            <a:ext cx="3219853" cy="24050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ovéPole 9"/>
          <p:cNvSpPr txBox="1"/>
          <p:nvPr/>
        </p:nvSpPr>
        <p:spPr>
          <a:xfrm>
            <a:off x="304800" y="4844396"/>
            <a:ext cx="4592924" cy="1938992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vysoká 3 -6m</a:t>
            </a:r>
            <a:endParaRPr lang="cs-CZ" sz="2400" b="1" dirty="0">
              <a:solidFill>
                <a:srgbClr val="080808"/>
              </a:solidFill>
            </a:endParaRPr>
          </a:p>
          <a:p>
            <a:r>
              <a:rPr lang="cs-CZ" sz="2400" b="1" dirty="0" smtClean="0">
                <a:solidFill>
                  <a:srgbClr val="080808"/>
                </a:solidFill>
              </a:rPr>
              <a:t>● květ bílý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duben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 - mirabelka (peckovice)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         - sběr: srpen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736347" y="55209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21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688699" y="285293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20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0" y="447225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19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71602" y="381000"/>
            <a:ext cx="5343398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7C80"/>
                </a:solidFill>
              </a:rPr>
              <a:t>SLIVOŇ ŠPENDLÍK ŽLUTÝ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5" name="Obrázek 4" descr="Soubor:Špendlík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01" y="1433015"/>
            <a:ext cx="5083981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5735472" y="2064454"/>
            <a:ext cx="3068469" cy="2677656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vysoký 4 – 7m</a:t>
            </a:r>
            <a:endParaRPr lang="cs-CZ" sz="2400" b="1" dirty="0">
              <a:solidFill>
                <a:srgbClr val="080808"/>
              </a:solidFill>
            </a:endParaRPr>
          </a:p>
          <a:p>
            <a:r>
              <a:rPr lang="cs-CZ" sz="2400" b="1" dirty="0" smtClean="0">
                <a:solidFill>
                  <a:srgbClr val="080808"/>
                </a:solidFill>
              </a:rPr>
              <a:t>● květ bílý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duben - květen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 - špendlík 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           (peckovice)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         - sběr: srpen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0" y="531851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22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04800" y="381000"/>
            <a:ext cx="4633000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OŘEŠÁK KRÁLOVSKÝ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4" name="Obrázek 3" descr="Soubor:Juglans-regia-total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11" y="1371600"/>
            <a:ext cx="4631055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Soubor:Orzech włoski z biedronką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577" y="381000"/>
            <a:ext cx="3284806" cy="25544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351946" y="4475064"/>
            <a:ext cx="4509568" cy="2308324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vysoký 10 - 30m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dožívá se 100 až 300 let</a:t>
            </a:r>
            <a:endParaRPr lang="cs-CZ" sz="2400" b="1" dirty="0">
              <a:solidFill>
                <a:srgbClr val="080808"/>
              </a:solidFill>
            </a:endParaRPr>
          </a:p>
          <a:p>
            <a:r>
              <a:rPr lang="cs-CZ" sz="2400" b="1" dirty="0" smtClean="0">
                <a:solidFill>
                  <a:srgbClr val="080808"/>
                </a:solidFill>
              </a:rPr>
              <a:t>● květ nažloutlý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duben - květen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 - vlašský ořech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         -  sběr: říjen - listopad</a:t>
            </a:r>
          </a:p>
        </p:txBody>
      </p:sp>
      <p:pic>
        <p:nvPicPr>
          <p:cNvPr id="1026" name="Picture 2" descr="Soubor:Walnut03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8" t="10277" r="15190" b="7805"/>
          <a:stretch/>
        </p:blipFill>
        <p:spPr bwMode="auto">
          <a:xfrm>
            <a:off x="5740486" y="3210980"/>
            <a:ext cx="3184897" cy="252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430385" y="543137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25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14866" y="26321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24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5148" y="3883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23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85299" y="1190216"/>
            <a:ext cx="3885167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BŘÍZA BĚLOKORÁ</a:t>
            </a:r>
            <a:endParaRPr lang="cs-CZ" sz="3200" b="1" dirty="0">
              <a:solidFill>
                <a:srgbClr val="FF7C8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39436" y="5262880"/>
            <a:ext cx="4576894" cy="1569660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vysoká až 25m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dožívá se 150 let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březen </a:t>
            </a:r>
            <a:r>
              <a:rPr lang="cs-CZ" sz="2400" b="1" dirty="0">
                <a:solidFill>
                  <a:srgbClr val="080808"/>
                </a:solidFill>
              </a:rPr>
              <a:t>-</a:t>
            </a:r>
            <a:r>
              <a:rPr lang="cs-CZ" sz="2400" b="1" dirty="0" smtClean="0">
                <a:solidFill>
                  <a:srgbClr val="080808"/>
                </a:solidFill>
              </a:rPr>
              <a:t> květen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květy v jehnědách </a:t>
            </a:r>
          </a:p>
        </p:txBody>
      </p:sp>
      <p:sp>
        <p:nvSpPr>
          <p:cNvPr id="6" name="Zaoblený obdélník 5"/>
          <p:cNvSpPr/>
          <p:nvPr/>
        </p:nvSpPr>
        <p:spPr bwMode="auto">
          <a:xfrm>
            <a:off x="609600" y="152400"/>
            <a:ext cx="8382000" cy="851297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4400" b="1" u="sng" dirty="0" smtClean="0">
                <a:solidFill>
                  <a:srgbClr val="FF7C80"/>
                </a:solidFill>
              </a:rPr>
              <a:t>OSTATNÍ LISTNATÉ STROMY</a:t>
            </a:r>
            <a:endParaRPr kumimoji="0" lang="cs-CZ" sz="4400" b="1" i="0" u="sng" strike="noStrike" cap="none" normalizeH="0" baseline="0" dirty="0" smtClean="0">
              <a:ln>
                <a:noFill/>
              </a:ln>
              <a:solidFill>
                <a:srgbClr val="FF7C80"/>
              </a:solidFill>
              <a:effectLst/>
            </a:endParaRPr>
          </a:p>
        </p:txBody>
      </p:sp>
      <p:pic>
        <p:nvPicPr>
          <p:cNvPr id="3074" name="Picture 2" descr="Soubor:Illustration Betula pendula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90216"/>
            <a:ext cx="2743200" cy="470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oubor:Betula Pendula at Stockholm University 2005-07-01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6686"/>
          <a:stretch/>
        </p:blipFill>
        <p:spPr bwMode="auto">
          <a:xfrm>
            <a:off x="679125" y="1903230"/>
            <a:ext cx="373339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39436" y="487432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26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939538" y="558506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27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844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19813" y="381000"/>
            <a:ext cx="2328651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VRBA JÍVA</a:t>
            </a:r>
            <a:endParaRPr lang="cs-CZ" sz="3200" b="1" dirty="0">
              <a:solidFill>
                <a:srgbClr val="FF7C8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39436" y="4831886"/>
            <a:ext cx="4729180" cy="1938992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může být strom i keř</a:t>
            </a:r>
            <a:endParaRPr lang="cs-CZ" sz="2400" b="1" dirty="0">
              <a:solidFill>
                <a:srgbClr val="080808"/>
              </a:solidFill>
            </a:endParaRPr>
          </a:p>
          <a:p>
            <a:r>
              <a:rPr lang="cs-CZ" sz="2400" b="1" dirty="0" smtClean="0">
                <a:solidFill>
                  <a:srgbClr val="080808"/>
                </a:solidFill>
              </a:rPr>
              <a:t>● vysoká 6 - 12m</a:t>
            </a:r>
            <a:endParaRPr lang="cs-CZ" sz="2400" b="1" dirty="0">
              <a:solidFill>
                <a:srgbClr val="080808"/>
              </a:solidFill>
            </a:endParaRP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dožívá se 40 - 50 let</a:t>
            </a:r>
            <a:endParaRPr lang="cs-CZ" sz="2400" b="1" dirty="0">
              <a:solidFill>
                <a:srgbClr val="080808"/>
              </a:solidFill>
            </a:endParaRPr>
          </a:p>
          <a:p>
            <a:r>
              <a:rPr lang="cs-CZ" sz="2400" b="1" dirty="0" smtClean="0">
                <a:solidFill>
                  <a:srgbClr val="080808"/>
                </a:solidFill>
              </a:rPr>
              <a:t>● květ – 3-7 cm dlouhá jehněda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březen - duben</a:t>
            </a:r>
          </a:p>
        </p:txBody>
      </p:sp>
      <p:pic>
        <p:nvPicPr>
          <p:cNvPr id="2050" name="Picture 2" descr="Soubor:Salix caprea20110423 109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442" y="965775"/>
            <a:ext cx="3218598" cy="43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ubor:Salix caprea8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13" y="1295400"/>
            <a:ext cx="4440304" cy="333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8669565" y="501727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29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53158" y="431843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28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39437" y="345351"/>
            <a:ext cx="2799164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JAVOR KLEN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4" name="Obrázek 3" descr="Soubor:Acer pseudoplatanus(01)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5351"/>
            <a:ext cx="3657600" cy="536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Soubor:Acer pseudoplatanus infloresc kz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36" y="1160699"/>
            <a:ext cx="2913363" cy="37337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39437" y="5179609"/>
            <a:ext cx="3946914" cy="1569660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vysoký až 40m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dožívá se 300 - 400 let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květen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květy nevýrazné, zelené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760562" y="540202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31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0078" y="458667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30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11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66800" y="424400"/>
            <a:ext cx="3370410" cy="1077218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BUK LESNÍ </a:t>
            </a:r>
          </a:p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ČERVENOLISTÝ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4" name="Obrázek 3" descr="Soubor:Fagus sylvatica purpurea leaves 01 by Line1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6" y="1938089"/>
            <a:ext cx="5024167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6092579" y="424400"/>
            <a:ext cx="2396811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BUK LESNÍ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6" name="Obrázek 5" descr="Soubor:Buchenwald 1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941" y="1295400"/>
            <a:ext cx="3238088" cy="44857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339435" y="5556888"/>
            <a:ext cx="4437433" cy="1200329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vysoký až 40m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dožívá se 400 let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duben - květen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8534" y="483071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32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76726" y="547340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33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11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05577" y="304800"/>
            <a:ext cx="3133743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TOPOL ČERNÝ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8194" name="Picture 2" descr="Soubor:Popla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77" y="1101262"/>
            <a:ext cx="3023423" cy="403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oubor:Populus-nigra-08-VII-2007-082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9962"/>
            <a:ext cx="2775570" cy="370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363320" y="5201633"/>
            <a:ext cx="4607352" cy="1569660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vysoký až 35m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dožívá se 150 let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březen - duben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plod: jehnědy</a:t>
            </a:r>
          </a:p>
        </p:txBody>
      </p:sp>
      <p:pic>
        <p:nvPicPr>
          <p:cNvPr id="4098" name="Picture 2" descr="Soubor:Havel-Phoeben-26-IV-2007-530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6" t="37379" r="34776" b="10679"/>
          <a:stretch/>
        </p:blipFill>
        <p:spPr bwMode="auto">
          <a:xfrm>
            <a:off x="5867400" y="2991281"/>
            <a:ext cx="3145477" cy="281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558538" y="548471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36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925519" y="408218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35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97542" y="482471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34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11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70579" y="304800"/>
            <a:ext cx="3581430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JÍROVEC MAĎAL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5" name="Obrázek 4" descr="Soubor:Aesculus hippocastanum bloemenhoofd1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94" y="1068516"/>
            <a:ext cx="2971800" cy="36513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370579" y="4844396"/>
            <a:ext cx="4302781" cy="1938992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vysoká až 30m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dožívá se 100 - 150 let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květen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plod: ostnitá tobolka 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          se semeny (kaštany)</a:t>
            </a:r>
          </a:p>
        </p:txBody>
      </p:sp>
      <p:pic>
        <p:nvPicPr>
          <p:cNvPr id="5122" name="Picture 2" descr="Soubor:Horse-chestnut 800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" t="3167" r="3154" b="11182"/>
          <a:stretch/>
        </p:blipFill>
        <p:spPr bwMode="auto">
          <a:xfrm>
            <a:off x="5462185" y="304800"/>
            <a:ext cx="3200400" cy="411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oubor:Aesculus hippocastanum7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" t="31070" r="11100" b="22662"/>
          <a:stretch/>
        </p:blipFill>
        <p:spPr bwMode="auto">
          <a:xfrm>
            <a:off x="5462185" y="4469818"/>
            <a:ext cx="3429000" cy="143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8624883" y="411127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38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70579" y="441207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37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816602" y="559624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39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11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06588"/>
            <a:ext cx="7772400" cy="1431925"/>
          </a:xfrm>
        </p:spPr>
        <p:txBody>
          <a:bodyPr/>
          <a:lstStyle/>
          <a:p>
            <a:pPr eaLnBrk="1" hangingPunct="1"/>
            <a:r>
              <a:rPr lang="cs-CZ" sz="4800" b="1" dirty="0" smtClean="0">
                <a:solidFill>
                  <a:schemeClr val="bg2"/>
                </a:solidFill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857805" y="773745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61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010205" y="926145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61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-1" y="3973512"/>
            <a:ext cx="9144001" cy="258532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lIns="738000" rIns="738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cs-CZ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cs-CZ" sz="1800" dirty="0" smtClean="0">
                <a:solidFill>
                  <a:srgbClr val="000000"/>
                </a:solidFill>
              </a:rPr>
              <a:t> Digitální učební materiál je určen pro vyvozování nového učiva, jeho </a:t>
            </a:r>
          </a:p>
          <a:p>
            <a:pPr eaLnBrk="1" hangingPunct="1">
              <a:defRPr/>
            </a:pP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   procvičování a opakování. 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cs-CZ" sz="1800" dirty="0" smtClean="0"/>
              <a:t> Materiál rozvíjí a prověřuje znalosti o ovocných a jiných listnatých </a:t>
            </a:r>
          </a:p>
          <a:p>
            <a:pPr eaLnBrk="1" hangingPunct="1">
              <a:defRPr/>
            </a:pPr>
            <a:r>
              <a:rPr lang="cs-CZ" sz="1800" dirty="0"/>
              <a:t> </a:t>
            </a:r>
            <a:r>
              <a:rPr lang="cs-CZ" sz="1800" dirty="0" smtClean="0"/>
              <a:t>   stromech a keřích. 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cs-CZ" sz="1800" dirty="0" smtClean="0">
                <a:solidFill>
                  <a:srgbClr val="000000"/>
                </a:solidFill>
              </a:rPr>
              <a:t> Je určen pro předmět </a:t>
            </a:r>
            <a:r>
              <a:rPr lang="cs-CZ" sz="1800" dirty="0" smtClean="0">
                <a:solidFill>
                  <a:srgbClr val="000000"/>
                </a:solidFill>
              </a:rPr>
              <a:t>přírodověda </a:t>
            </a:r>
            <a:r>
              <a:rPr lang="cs-CZ" sz="1800" dirty="0" smtClean="0">
                <a:solidFill>
                  <a:srgbClr val="000000"/>
                </a:solidFill>
              </a:rPr>
              <a:t>4. ročník.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cs-CZ" sz="1800" dirty="0" smtClean="0">
                <a:solidFill>
                  <a:srgbClr val="080808"/>
                </a:solidFill>
              </a:rPr>
              <a:t> Tento materiál vznikl jako doplňující materiál k učebnici: ŠTIKOVÁ, Věra.</a:t>
            </a:r>
          </a:p>
          <a:p>
            <a:pPr eaLnBrk="1" hangingPunct="1">
              <a:defRPr/>
            </a:pPr>
            <a:r>
              <a:rPr lang="cs-CZ" sz="1800" dirty="0">
                <a:solidFill>
                  <a:srgbClr val="080808"/>
                </a:solidFill>
              </a:rPr>
              <a:t> </a:t>
            </a:r>
            <a:r>
              <a:rPr lang="cs-CZ" sz="1800" dirty="0" smtClean="0">
                <a:solidFill>
                  <a:srgbClr val="080808"/>
                </a:solidFill>
              </a:rPr>
              <a:t>   </a:t>
            </a:r>
            <a:r>
              <a:rPr lang="cs-CZ" sz="1800" i="1" dirty="0" smtClean="0">
                <a:solidFill>
                  <a:srgbClr val="080808"/>
                </a:solidFill>
              </a:rPr>
              <a:t>Přírodověda 4: Učebnice pro 4. ročník základní školy</a:t>
            </a:r>
            <a:r>
              <a:rPr lang="cs-CZ" sz="1800" dirty="0" smtClean="0">
                <a:solidFill>
                  <a:srgbClr val="080808"/>
                </a:solidFill>
              </a:rPr>
              <a:t>. 1. vydání. Brno: </a:t>
            </a:r>
          </a:p>
          <a:p>
            <a:pPr eaLnBrk="1" hangingPunct="1">
              <a:defRPr/>
            </a:pPr>
            <a:r>
              <a:rPr lang="cs-CZ" sz="1800" dirty="0">
                <a:solidFill>
                  <a:srgbClr val="080808"/>
                </a:solidFill>
              </a:rPr>
              <a:t> </a:t>
            </a:r>
            <a:r>
              <a:rPr lang="cs-CZ" sz="1800" dirty="0" smtClean="0">
                <a:solidFill>
                  <a:srgbClr val="080808"/>
                </a:solidFill>
              </a:rPr>
              <a:t>   Nová škola, 2003. ISBN 80-7289-052-2</a:t>
            </a:r>
            <a:r>
              <a:rPr lang="cs-CZ" sz="1800" dirty="0" smtClean="0">
                <a:solidFill>
                  <a:schemeClr val="bg2"/>
                </a:solidFill>
              </a:rPr>
              <a:t>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01164" y="381000"/>
            <a:ext cx="3347391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OLŠE LEPKAVÁ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4" name="Obrázek 3" descr="Soubor:Alnus glutinosa 011.jpg">
            <a:hlinkClick r:id="rId3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" t="8375" r="12066" b="3472"/>
          <a:stretch/>
        </p:blipFill>
        <p:spPr bwMode="auto">
          <a:xfrm>
            <a:off x="378418" y="1431528"/>
            <a:ext cx="4232918" cy="3517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 descr="Soubor:Alnus glutinosa catkins bialowieza beentree.jpg">
            <a:hlinkClick r:id="rId5"/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3" t="4667" r="8965" b="3666"/>
          <a:stretch/>
        </p:blipFill>
        <p:spPr bwMode="auto">
          <a:xfrm>
            <a:off x="6781800" y="3183849"/>
            <a:ext cx="2062376" cy="27185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04800" y="5571686"/>
            <a:ext cx="4538422" cy="1200329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vysoká až 30m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dožívá se 100 - 200 let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březen - duben </a:t>
            </a:r>
          </a:p>
        </p:txBody>
      </p:sp>
      <p:pic>
        <p:nvPicPr>
          <p:cNvPr id="2050" name="Picture 2" descr="Soubor:Alnus glutinosa1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227" y="381000"/>
            <a:ext cx="3282949" cy="246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947116" y="2853448"/>
            <a:ext cx="1228221" cy="830997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s</a:t>
            </a:r>
            <a:r>
              <a:rPr lang="cs-CZ" sz="2400" b="1" dirty="0" smtClean="0">
                <a:solidFill>
                  <a:srgbClr val="080808"/>
                </a:solidFill>
              </a:rPr>
              <a:t>amičí 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květy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788631" y="4925888"/>
            <a:ext cx="1931939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80808"/>
                </a:solidFill>
              </a:rPr>
              <a:t>s</a:t>
            </a:r>
            <a:r>
              <a:rPr lang="cs-CZ" sz="2400" b="1" dirty="0" smtClean="0">
                <a:solidFill>
                  <a:srgbClr val="080808"/>
                </a:solidFill>
              </a:rPr>
              <a:t>amčí květy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775990" y="559694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42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817307" y="254446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41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6353" y="464085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40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11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89254" y="1142999"/>
            <a:ext cx="3310522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ŠEŘÍK OBECNÝ</a:t>
            </a:r>
            <a:endParaRPr lang="cs-CZ" sz="3200" b="1" dirty="0">
              <a:solidFill>
                <a:srgbClr val="FF7C8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 bwMode="auto">
          <a:xfrm>
            <a:off x="2585503" y="152400"/>
            <a:ext cx="2514600" cy="851297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4400" b="1" u="sng" dirty="0" smtClean="0">
                <a:solidFill>
                  <a:srgbClr val="FF7C80"/>
                </a:solidFill>
              </a:rPr>
              <a:t>KEŘE</a:t>
            </a:r>
            <a:endParaRPr kumimoji="0" lang="cs-CZ" sz="4400" b="1" i="0" u="sng" strike="noStrike" cap="none" normalizeH="0" baseline="0" dirty="0" smtClean="0">
              <a:ln>
                <a:noFill/>
              </a:ln>
              <a:solidFill>
                <a:srgbClr val="FF7C80"/>
              </a:solidFill>
              <a:effectLst/>
            </a:endParaRPr>
          </a:p>
        </p:txBody>
      </p:sp>
      <p:pic>
        <p:nvPicPr>
          <p:cNvPr id="5" name="Obrázek 4" descr="Soubor:Lilac Flower&amp;Leaves, SC, Vic, 13.10.2007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474" y="507705"/>
            <a:ext cx="3496618" cy="2440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Soubor:Flower Rex 24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474" y="3124200"/>
            <a:ext cx="3496618" cy="26112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189254" y="5569411"/>
            <a:ext cx="5121915" cy="1200329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vysoký asi 3m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duben - květen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květy modrofialové, bílé, růžové</a:t>
            </a:r>
          </a:p>
        </p:txBody>
      </p:sp>
      <p:pic>
        <p:nvPicPr>
          <p:cNvPr id="6146" name="Picture 2" descr="Soubor:Syringa01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r="12093"/>
          <a:stretch/>
        </p:blipFill>
        <p:spPr bwMode="auto">
          <a:xfrm>
            <a:off x="590152" y="1909549"/>
            <a:ext cx="2909624" cy="350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5399392" y="566731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45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119450" y="264461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44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86489" y="512340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43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11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20977" y="457200"/>
            <a:ext cx="3293659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LÍSKA OBECNÁ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4" name="Obrázek 3" descr="Soubor:Hazel Flower Female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953" y="253936"/>
            <a:ext cx="3842647" cy="2410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Soubor:Hazel Catkins aka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610" y="2784787"/>
            <a:ext cx="2033990" cy="3162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Soubor:Corylus avellana.jp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77" y="1458943"/>
            <a:ext cx="4299953" cy="35523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420977" y="5200080"/>
            <a:ext cx="4144083" cy="1569660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vysoká 2 - 6m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únor - duben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 </a:t>
            </a:r>
            <a:r>
              <a:rPr lang="cs-CZ" sz="2400" b="1" dirty="0">
                <a:solidFill>
                  <a:srgbClr val="080808"/>
                </a:solidFill>
              </a:rPr>
              <a:t>-</a:t>
            </a:r>
            <a:r>
              <a:rPr lang="cs-CZ" sz="2400" b="1" dirty="0" smtClean="0">
                <a:solidFill>
                  <a:srgbClr val="080808"/>
                </a:solidFill>
              </a:rPr>
              <a:t> lískový oříšek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         - sběr: srpen - září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148953" y="2663950"/>
            <a:ext cx="1228221" cy="830997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samičí 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květy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036571" y="5485714"/>
            <a:ext cx="1931939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samčí květy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585072" y="503704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48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44852" y="235617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47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8524" y="474064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46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582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29904" y="405825"/>
            <a:ext cx="3264035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RŮŽE ŠÍPKOVÁ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4" name="Obrázek 3" descr="Soubor:A Blume 33 020be wp1.jpg">
            <a:hlinkClick r:id="rId3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" r="18425"/>
          <a:stretch/>
        </p:blipFill>
        <p:spPr bwMode="auto">
          <a:xfrm>
            <a:off x="5029200" y="405824"/>
            <a:ext cx="3616657" cy="29338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29904" y="4830748"/>
            <a:ext cx="4921540" cy="1938992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vysoká až 10m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květen – červenec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květ růžový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 – nažka v šípku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         -  sběr: září - říjen</a:t>
            </a:r>
          </a:p>
        </p:txBody>
      </p:sp>
      <p:pic>
        <p:nvPicPr>
          <p:cNvPr id="1026" name="Picture 2" descr="Soubor:Sipkovy ker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"/>
          <a:stretch/>
        </p:blipFill>
        <p:spPr bwMode="auto">
          <a:xfrm>
            <a:off x="429904" y="1222033"/>
            <a:ext cx="4133069" cy="331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etra\Pictures\2013-04-16\00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" t="52537" r="64778" b="14428"/>
          <a:stretch/>
        </p:blipFill>
        <p:spPr bwMode="auto">
          <a:xfrm>
            <a:off x="5797692" y="3534714"/>
            <a:ext cx="1524000" cy="243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344438" y="4150818"/>
            <a:ext cx="1739579" cy="1200329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80808"/>
                </a:solidFill>
              </a:rPr>
              <a:t>r</a:t>
            </a:r>
            <a:r>
              <a:rPr lang="cs-CZ" sz="2400" b="1" dirty="0" smtClean="0">
                <a:solidFill>
                  <a:srgbClr val="080808"/>
                </a:solidFill>
              </a:rPr>
              <a:t>ozříznutý 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šípek s 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nažkou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268238" y="563930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51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645857" y="303640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50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7508" y="422770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49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11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81000" y="304800"/>
            <a:ext cx="7007047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ZLATICE PŘEVISLÁ – ZLATÝ DÉŠŤ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4" name="Obrázek 3" descr="Soubor:Forsythia suspensa4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73" y="1196633"/>
            <a:ext cx="4191000" cy="55090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633340" y="2743200"/>
            <a:ext cx="4453463" cy="1569660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vysoká až 3m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březen - duben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květy žluté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 - tobolka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935" y="638492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52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11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94855" y="381000"/>
            <a:ext cx="4434227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LÝKOVEC JEDOVATÝ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4" name="Obrázek 3" descr="Soubor:Daphne mezereum0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5" y="1143000"/>
            <a:ext cx="3948545" cy="36303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19792" y="4873980"/>
            <a:ext cx="5290231" cy="1938992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vysoký 30 - 100cm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únor – březen/duben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květy růžové 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 </a:t>
            </a:r>
            <a:r>
              <a:rPr lang="cs-CZ" sz="2400" b="1" dirty="0">
                <a:solidFill>
                  <a:srgbClr val="080808"/>
                </a:solidFill>
              </a:rPr>
              <a:t>-</a:t>
            </a:r>
            <a:r>
              <a:rPr lang="cs-CZ" sz="2400" b="1" dirty="0" smtClean="0">
                <a:solidFill>
                  <a:srgbClr val="080808"/>
                </a:solidFill>
              </a:rPr>
              <a:t> peckovice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je jedovatý</a:t>
            </a:r>
          </a:p>
        </p:txBody>
      </p:sp>
      <p:pic>
        <p:nvPicPr>
          <p:cNvPr id="1026" name="Picture 2" descr="C:\Users\Petra\Pictures\2013-04-16\0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7" t="26865" r="10041" b="14229"/>
          <a:stretch/>
        </p:blipFill>
        <p:spPr bwMode="auto">
          <a:xfrm>
            <a:off x="5867399" y="1143000"/>
            <a:ext cx="1976303" cy="403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849390" y="4038600"/>
            <a:ext cx="1003801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plody</a:t>
            </a:r>
          </a:p>
        </p:txBody>
      </p:sp>
      <p:cxnSp>
        <p:nvCxnSpPr>
          <p:cNvPr id="6" name="Přímá spojnice se šipkou 5"/>
          <p:cNvCxnSpPr/>
          <p:nvPr/>
        </p:nvCxnSpPr>
        <p:spPr bwMode="auto">
          <a:xfrm flipH="1">
            <a:off x="7162800" y="4269432"/>
            <a:ext cx="68090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ovéPole 8"/>
          <p:cNvSpPr txBox="1"/>
          <p:nvPr/>
        </p:nvSpPr>
        <p:spPr>
          <a:xfrm>
            <a:off x="7460264" y="518273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54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7519" y="446560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53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11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14415" y="321538"/>
            <a:ext cx="4229812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BRUSINKA OBECNÁ</a:t>
            </a:r>
            <a:endParaRPr lang="cs-CZ" sz="3200" b="1" dirty="0">
              <a:solidFill>
                <a:srgbClr val="FF7C8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14415" y="4724400"/>
            <a:ext cx="4921540" cy="1938992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vysoká až 30cm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květen – červenec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květy bílé, narůžovělé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 </a:t>
            </a:r>
            <a:r>
              <a:rPr lang="cs-CZ" sz="2400" b="1" dirty="0">
                <a:solidFill>
                  <a:srgbClr val="080808"/>
                </a:solidFill>
              </a:rPr>
              <a:t>-</a:t>
            </a:r>
            <a:r>
              <a:rPr lang="cs-CZ" sz="2400" b="1" dirty="0" smtClean="0">
                <a:solidFill>
                  <a:srgbClr val="080808"/>
                </a:solidFill>
              </a:rPr>
              <a:t> brusinka (bobule)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         -  dozrávají: srpen - říjen</a:t>
            </a:r>
          </a:p>
        </p:txBody>
      </p:sp>
      <p:pic>
        <p:nvPicPr>
          <p:cNvPr id="14338" name="Picture 2" descr="Soubor:Vaccinium vitis-idaea 20060824 00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97" y="1208964"/>
            <a:ext cx="4196830" cy="314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Soubor:Vaccinium vitis-idaea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r="7385" b="2541"/>
          <a:stretch/>
        </p:blipFill>
        <p:spPr bwMode="auto">
          <a:xfrm>
            <a:off x="4840167" y="1208964"/>
            <a:ext cx="4071429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8814761" y="421112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56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-5610" y="404881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55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11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3542" y="301884"/>
            <a:ext cx="3058851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DŘÍN OBECNÝ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1026" name="Picture 2" descr="Soubor:Corneliancherry Dogwood Cornus mas Flowers Closeup 2565px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4" r="9041"/>
          <a:stretch/>
        </p:blipFill>
        <p:spPr bwMode="auto">
          <a:xfrm>
            <a:off x="393542" y="1307910"/>
            <a:ext cx="435615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bor:Kornelfrucht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15" b="17887"/>
          <a:stretch/>
        </p:blipFill>
        <p:spPr bwMode="auto">
          <a:xfrm>
            <a:off x="4953000" y="1307910"/>
            <a:ext cx="3989696" cy="345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04170" y="4844396"/>
            <a:ext cx="4144083" cy="1938992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vysoký až 10m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únor - duben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květ žlutý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 </a:t>
            </a:r>
            <a:r>
              <a:rPr lang="cs-CZ" sz="2400" b="1" dirty="0">
                <a:solidFill>
                  <a:srgbClr val="080808"/>
                </a:solidFill>
              </a:rPr>
              <a:t>-</a:t>
            </a:r>
            <a:r>
              <a:rPr lang="cs-CZ" sz="2400" b="1" dirty="0" smtClean="0">
                <a:solidFill>
                  <a:srgbClr val="080808"/>
                </a:solidFill>
              </a:rPr>
              <a:t> červená dlouhá 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           peckovice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559258" y="47244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58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0732" y="420053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57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11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Soubor:Berberis vulgaris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5588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81000" y="338278"/>
            <a:ext cx="3825664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DŘIŠŤÁL OBECNÝ</a:t>
            </a:r>
            <a:endParaRPr lang="cs-CZ" sz="3200" b="1" dirty="0">
              <a:solidFill>
                <a:srgbClr val="FF7C8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165376" y="2236738"/>
            <a:ext cx="2810385" cy="2308324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vysoký až 3m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duben - červen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květy žluté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 - obsahuje 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vitamín C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0" y="51786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59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11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1" descr="Soubor:Baum Mälardalen.jpg">
            <a:hlinkClick r:id="rId3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" t="14333" r="7556" b="10834"/>
          <a:stretch/>
        </p:blipFill>
        <p:spPr bwMode="auto">
          <a:xfrm>
            <a:off x="217609" y="1179394"/>
            <a:ext cx="3744791" cy="35529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2" descr="Soubor:Prunus padus0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64" y="1179394"/>
            <a:ext cx="4114800" cy="35529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217609" y="338278"/>
            <a:ext cx="4388509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STŘEMCHA OBECNÁ</a:t>
            </a:r>
            <a:endParaRPr lang="cs-CZ" sz="3200" b="1" dirty="0">
              <a:solidFill>
                <a:srgbClr val="FF7C8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9335" y="4876800"/>
            <a:ext cx="5334000" cy="1938992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jako keř dorůstá do výšky 2m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● jako </a:t>
            </a:r>
            <a:r>
              <a:rPr lang="cs-CZ" sz="2400" b="1" dirty="0" smtClean="0">
                <a:solidFill>
                  <a:srgbClr val="080808"/>
                </a:solidFill>
              </a:rPr>
              <a:t>strom dorůstá do výšky 18m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květen - červen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květy bílé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 </a:t>
            </a:r>
            <a:r>
              <a:rPr lang="cs-CZ" sz="2400" b="1" dirty="0">
                <a:solidFill>
                  <a:srgbClr val="080808"/>
                </a:solidFill>
              </a:rPr>
              <a:t>-</a:t>
            </a:r>
            <a:r>
              <a:rPr lang="cs-CZ" sz="2400" b="1" dirty="0" smtClean="0">
                <a:solidFill>
                  <a:srgbClr val="080808"/>
                </a:solidFill>
              </a:rPr>
              <a:t> drobná peckovice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621112" y="472291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61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922350" y="442458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60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11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Petra\AppData\Local\Microsoft\Windows\Temporary Internet Files\Content.IE5\8Y9YPLXF\MP9004305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545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968343" y="152400"/>
            <a:ext cx="6072496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80808"/>
                </a:solidFill>
              </a:rPr>
              <a:t>Na jaře vykvétají nejen byliny, </a:t>
            </a:r>
          </a:p>
          <a:p>
            <a:pPr algn="ctr"/>
            <a:r>
              <a:rPr lang="cs-CZ" sz="3200" b="1" dirty="0" smtClean="0">
                <a:solidFill>
                  <a:srgbClr val="080808"/>
                </a:solidFill>
              </a:rPr>
              <a:t>ale i dřeviny.</a:t>
            </a:r>
            <a:endParaRPr lang="cs-CZ" sz="3200" b="1" dirty="0">
              <a:solidFill>
                <a:srgbClr val="080808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510" y="3851401"/>
            <a:ext cx="6582251" cy="255454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80808"/>
                </a:solidFill>
              </a:rPr>
              <a:t>V lesích, parcích a u vod </a:t>
            </a:r>
          </a:p>
          <a:p>
            <a:r>
              <a:rPr lang="cs-CZ" sz="3200" b="1" dirty="0" smtClean="0">
                <a:solidFill>
                  <a:srgbClr val="080808"/>
                </a:solidFill>
              </a:rPr>
              <a:t>rozkvétají listnaté stromy, </a:t>
            </a:r>
          </a:p>
          <a:p>
            <a:r>
              <a:rPr lang="cs-CZ" sz="3200" b="1" dirty="0" smtClean="0">
                <a:solidFill>
                  <a:srgbClr val="080808"/>
                </a:solidFill>
              </a:rPr>
              <a:t>okrasné keře. </a:t>
            </a:r>
            <a:endParaRPr lang="cs-CZ" sz="3200" b="1" dirty="0">
              <a:solidFill>
                <a:srgbClr val="080808"/>
              </a:solidFill>
            </a:endParaRPr>
          </a:p>
          <a:p>
            <a:r>
              <a:rPr lang="cs-CZ" sz="3200" b="1" dirty="0" smtClean="0">
                <a:solidFill>
                  <a:srgbClr val="080808"/>
                </a:solidFill>
              </a:rPr>
              <a:t>V zahradách</a:t>
            </a:r>
            <a:r>
              <a:rPr lang="cs-CZ" sz="3200" b="1" dirty="0">
                <a:solidFill>
                  <a:srgbClr val="080808"/>
                </a:solidFill>
              </a:rPr>
              <a:t> </a:t>
            </a:r>
            <a:r>
              <a:rPr lang="cs-CZ" sz="3200" b="1" dirty="0" smtClean="0">
                <a:solidFill>
                  <a:srgbClr val="080808"/>
                </a:solidFill>
              </a:rPr>
              <a:t>a </a:t>
            </a:r>
            <a:r>
              <a:rPr lang="cs-CZ" sz="3200" b="1" dirty="0">
                <a:solidFill>
                  <a:srgbClr val="080808"/>
                </a:solidFill>
              </a:rPr>
              <a:t>sadech </a:t>
            </a:r>
            <a:r>
              <a:rPr lang="cs-CZ" sz="3200" b="1" dirty="0" smtClean="0">
                <a:solidFill>
                  <a:srgbClr val="080808"/>
                </a:solidFill>
              </a:rPr>
              <a:t>rozkvétají </a:t>
            </a:r>
          </a:p>
          <a:p>
            <a:r>
              <a:rPr lang="cs-CZ" sz="3200" b="1" dirty="0" smtClean="0">
                <a:solidFill>
                  <a:srgbClr val="080808"/>
                </a:solidFill>
              </a:rPr>
              <a:t>především ovocné stromy. </a:t>
            </a:r>
            <a:endParaRPr lang="cs-CZ" sz="3200" b="1" dirty="0">
              <a:solidFill>
                <a:srgbClr val="080808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903834" y="561071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95654" y="335362"/>
            <a:ext cx="2495363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SVÍDA BÍLÁ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4" name="obrázek 3" descr="Soubor:Cornus elagantiss kz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54" y="1151585"/>
            <a:ext cx="3918176" cy="3417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Soubor:Cornus alba 09 ies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634" y="1151585"/>
            <a:ext cx="3843241" cy="34170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399066" y="4830189"/>
            <a:ext cx="4509568" cy="1938992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vysoká až 3m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květen - červen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květy bílé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 </a:t>
            </a:r>
            <a:r>
              <a:rPr lang="cs-CZ" sz="2400" b="1" dirty="0">
                <a:solidFill>
                  <a:srgbClr val="080808"/>
                </a:solidFill>
              </a:rPr>
              <a:t>-</a:t>
            </a:r>
            <a:r>
              <a:rPr lang="cs-CZ" sz="2400" b="1" dirty="0" smtClean="0">
                <a:solidFill>
                  <a:srgbClr val="080808"/>
                </a:solidFill>
              </a:rPr>
              <a:t> namodralé/bělavé 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           peckovice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681106" y="425319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63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7727" y="42532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62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11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57633" y="360579"/>
            <a:ext cx="2915157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TIS ČERVENÝ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4" name="obrázek 5" descr="Soubor:Taxus baccata 03 ies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33" y="1143000"/>
            <a:ext cx="3607042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6" descr="Soubor:Taxus bacata01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45354"/>
            <a:ext cx="3810000" cy="48800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357633" y="5029200"/>
            <a:ext cx="4453463" cy="1569660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vysoký 12 - 30m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dožívá se asi 300 let</a:t>
            </a:r>
            <a:endParaRPr lang="cs-CZ" sz="2400" b="1" dirty="0">
              <a:solidFill>
                <a:srgbClr val="080808"/>
              </a:solidFill>
            </a:endParaRP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březen - duben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je prudce jedovatý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0" y="456858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64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078747" y="583038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65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11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87505" y="338278"/>
            <a:ext cx="3612656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KALINA OBECNÁ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4" name="Obrázek 3" descr="Soubor:Guelder Rose in Queen's Wood - geograph.org.uk - 528608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04" y="1447800"/>
            <a:ext cx="5456095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6096000" y="2427238"/>
            <a:ext cx="2863284" cy="2308324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vysoká až 5m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květen - červen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květy bílé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 </a:t>
            </a:r>
            <a:r>
              <a:rPr lang="cs-CZ" sz="2400" b="1" dirty="0">
                <a:solidFill>
                  <a:srgbClr val="080808"/>
                </a:solidFill>
              </a:rPr>
              <a:t>-</a:t>
            </a:r>
            <a:r>
              <a:rPr lang="cs-CZ" sz="2400" b="1" dirty="0" smtClean="0">
                <a:solidFill>
                  <a:srgbClr val="080808"/>
                </a:solidFill>
              </a:rPr>
              <a:t> červená 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           peckovice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4067" y="542358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66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11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81000" y="152400"/>
            <a:ext cx="7859844" cy="584775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80808"/>
                </a:solidFill>
              </a:rPr>
              <a:t>Spoj rozkvetlý strom s příslušným plodem.</a:t>
            </a:r>
            <a:endParaRPr lang="cs-CZ" sz="3200" dirty="0">
              <a:solidFill>
                <a:srgbClr val="080808"/>
              </a:solidFill>
            </a:endParaRPr>
          </a:p>
        </p:txBody>
      </p:sp>
      <p:pic>
        <p:nvPicPr>
          <p:cNvPr id="4" name="Obrázek 3" descr="Soubor:DSCF4435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41" y="826480"/>
            <a:ext cx="2500745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Petra\AppData\Local\Microsoft\Windows\Temporary Internet Files\Content.IE5\K1PTCP7L\MP90040653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548" y="4039063"/>
            <a:ext cx="2121330" cy="265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 descr="Soubor:Aesculus hippocastanum bloemenhoofd1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26" y="826480"/>
            <a:ext cx="1731974" cy="2187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Soubor:Aesculus hippocastanum7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" t="31070" r="11100" b="22662"/>
          <a:stretch/>
        </p:blipFill>
        <p:spPr bwMode="auto">
          <a:xfrm>
            <a:off x="5760041" y="4007668"/>
            <a:ext cx="3061885" cy="128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/>
          <p:nvPr/>
        </p:nvPicPr>
        <p:blipFill>
          <a:blip r:embed="rId10"/>
          <a:stretch>
            <a:fillRect/>
          </a:stretch>
        </p:blipFill>
        <p:spPr>
          <a:xfrm>
            <a:off x="381000" y="826480"/>
            <a:ext cx="2469179" cy="1862131"/>
          </a:xfrm>
          <a:prstGeom prst="rect">
            <a:avLst/>
          </a:prstGeom>
        </p:spPr>
      </p:pic>
      <p:pic>
        <p:nvPicPr>
          <p:cNvPr id="2053" name="Picture 5" descr="C:\Users\Petra\AppData\Local\Microsoft\Windows\Temporary Internet Files\Content.IE5\8Y9YPLXF\MP900182662[1]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0" b="6670"/>
          <a:stretch/>
        </p:blipFill>
        <p:spPr bwMode="auto">
          <a:xfrm>
            <a:off x="462027" y="4007668"/>
            <a:ext cx="2042456" cy="268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Šipka doprava 2"/>
          <p:cNvSpPr/>
          <p:nvPr/>
        </p:nvSpPr>
        <p:spPr bwMode="auto">
          <a:xfrm rot="8282242">
            <a:off x="4157350" y="2975933"/>
            <a:ext cx="1905000" cy="578543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Šipka doprava 13"/>
          <p:cNvSpPr/>
          <p:nvPr/>
        </p:nvSpPr>
        <p:spPr bwMode="auto">
          <a:xfrm rot="2596604">
            <a:off x="4807540" y="3214437"/>
            <a:ext cx="1905000" cy="578543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Šipka doprava 14"/>
          <p:cNvSpPr/>
          <p:nvPr/>
        </p:nvSpPr>
        <p:spPr bwMode="auto">
          <a:xfrm rot="5400000">
            <a:off x="501685" y="3169521"/>
            <a:ext cx="1905000" cy="578543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376603" y="498257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39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8589" y="638492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67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-2438" y="241322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14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913788" y="27305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37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719110" y="638359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68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475989" y="219851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11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 descr="Soubor:Pyrus bourgaeana DehesaBoyalFlowerscloseup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81" y="990600"/>
            <a:ext cx="2786922" cy="1910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8" name="Picture 6" descr="C:\Users\Petra\AppData\Local\Microsoft\Windows\Temporary Internet Files\Content.IE5\8Y9YPLXF\MP90042295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03" y="4087978"/>
            <a:ext cx="1825972" cy="265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 descr="Soubor:Cvet šljive 2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943" y="990600"/>
            <a:ext cx="2847297" cy="2197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Soubor:Slivoň švestka, plum.jpg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85" y="3962400"/>
            <a:ext cx="2362200" cy="189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9" descr="Soubor:Fleurpecher.jpg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990600"/>
            <a:ext cx="2299885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3" descr="C:\Users\Petra\AppData\Local\Microsoft\Windows\Temporary Internet Files\Content.IE5\7MQ0YVUV\MP900402107[1]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54"/>
          <a:stretch/>
        </p:blipFill>
        <p:spPr bwMode="auto">
          <a:xfrm>
            <a:off x="413477" y="4131196"/>
            <a:ext cx="1982167" cy="265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413478" y="157891"/>
            <a:ext cx="7859844" cy="584775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80808"/>
                </a:solidFill>
              </a:rPr>
              <a:t>Spoj rozkvetlý strom s příslušným plodem.</a:t>
            </a:r>
            <a:endParaRPr lang="cs-CZ" sz="3200" dirty="0">
              <a:solidFill>
                <a:srgbClr val="080808"/>
              </a:solidFill>
            </a:endParaRPr>
          </a:p>
        </p:txBody>
      </p:sp>
      <p:sp>
        <p:nvSpPr>
          <p:cNvPr id="16" name="Šipka doprava 15"/>
          <p:cNvSpPr/>
          <p:nvPr/>
        </p:nvSpPr>
        <p:spPr bwMode="auto">
          <a:xfrm rot="4058673">
            <a:off x="1893996" y="3461588"/>
            <a:ext cx="1905000" cy="578543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Šipka doprava 16"/>
          <p:cNvSpPr/>
          <p:nvPr/>
        </p:nvSpPr>
        <p:spPr bwMode="auto">
          <a:xfrm rot="10081105">
            <a:off x="2033303" y="3367675"/>
            <a:ext cx="4810265" cy="643837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Šipka doprava 17"/>
          <p:cNvSpPr/>
          <p:nvPr/>
        </p:nvSpPr>
        <p:spPr bwMode="auto">
          <a:xfrm rot="3836270">
            <a:off x="4755034" y="3748664"/>
            <a:ext cx="1905000" cy="578543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5329" y="259340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80808"/>
                </a:solidFill>
              </a:rPr>
              <a:t>5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8773628" y="290130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10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234187" y="318806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17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8401955" y="558415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18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747922" y="64465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70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0040" y="648537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69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11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57200" y="174009"/>
            <a:ext cx="8199681" cy="1077218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80808"/>
                </a:solidFill>
              </a:rPr>
              <a:t>Zodpovězením otázek se ti odkryje obrázek </a:t>
            </a:r>
          </a:p>
          <a:p>
            <a:r>
              <a:rPr lang="cs-CZ" sz="3200" dirty="0" smtClean="0">
                <a:solidFill>
                  <a:srgbClr val="080808"/>
                </a:solidFill>
              </a:rPr>
              <a:t>keře. Poznáš ho?</a:t>
            </a:r>
            <a:endParaRPr lang="cs-CZ" sz="3200" dirty="0">
              <a:solidFill>
                <a:srgbClr val="080808"/>
              </a:solidFill>
            </a:endParaRPr>
          </a:p>
        </p:txBody>
      </p:sp>
      <p:pic>
        <p:nvPicPr>
          <p:cNvPr id="4" name="Picture 2" descr="Soubor:Syringa01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r="12093"/>
          <a:stretch/>
        </p:blipFill>
        <p:spPr bwMode="auto">
          <a:xfrm>
            <a:off x="912627" y="1358091"/>
            <a:ext cx="4122467" cy="496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 bwMode="auto">
          <a:xfrm>
            <a:off x="2975633" y="1358237"/>
            <a:ext cx="2061234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charset="0"/>
              </a:rPr>
              <a:t>JEHNĚDY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6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Arial" charset="0"/>
            </a:endParaRPr>
          </a:p>
        </p:txBody>
      </p:sp>
      <p:sp>
        <p:nvSpPr>
          <p:cNvPr id="7" name="Obdélník 6"/>
          <p:cNvSpPr/>
          <p:nvPr/>
        </p:nvSpPr>
        <p:spPr bwMode="auto">
          <a:xfrm>
            <a:off x="912626" y="1360440"/>
            <a:ext cx="2061234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dirty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charset="0"/>
              </a:rPr>
              <a:t>    NE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dirty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0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Arial" charset="0"/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2973860" y="3099376"/>
            <a:ext cx="2061234" cy="16927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charset="0"/>
              </a:rPr>
              <a:t>ZLATÝ DÉŠŤ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Arial" charset="0"/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2975633" y="4822925"/>
            <a:ext cx="2061234" cy="1631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charset="0"/>
              </a:rPr>
              <a:t>NARŮŽOVĚ-LOU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000" dirty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Arial" charset="0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914399" y="4768739"/>
            <a:ext cx="2061234" cy="16927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charset="0"/>
              </a:rPr>
              <a:t>VITAMÍN  C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Arial" charset="0"/>
            </a:endParaRPr>
          </a:p>
        </p:txBody>
      </p:sp>
      <p:sp>
        <p:nvSpPr>
          <p:cNvPr id="15" name="Obdélník 14"/>
          <p:cNvSpPr/>
          <p:nvPr/>
        </p:nvSpPr>
        <p:spPr bwMode="auto">
          <a:xfrm>
            <a:off x="2971222" y="1345050"/>
            <a:ext cx="2061234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charset="0"/>
              </a:rPr>
              <a:t>Samčí květy vrby jívy se nazývají…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6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Arial" charset="0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900463" y="1345050"/>
            <a:ext cx="2075170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 smtClean="0">
                <a:solidFill>
                  <a:srgbClr val="080808"/>
                </a:solidFill>
              </a:rPr>
              <a:t>Je jablko peckovice?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3600" dirty="0" smtClean="0">
              <a:solidFill>
                <a:srgbClr val="080808"/>
              </a:solidFill>
            </a:endParaRPr>
          </a:p>
        </p:txBody>
      </p:sp>
      <p:sp>
        <p:nvSpPr>
          <p:cNvPr id="18" name="Obdélník 17"/>
          <p:cNvSpPr/>
          <p:nvPr/>
        </p:nvSpPr>
        <p:spPr bwMode="auto">
          <a:xfrm>
            <a:off x="2946473" y="4807210"/>
            <a:ext cx="2090394" cy="16158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charset="0"/>
              </a:rPr>
              <a:t>Jakou barvu má květ jabloně?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100" dirty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Arial" charset="0"/>
            </a:endParaRPr>
          </a:p>
        </p:txBody>
      </p:sp>
      <p:sp>
        <p:nvSpPr>
          <p:cNvPr id="19" name="Obdélník 18"/>
          <p:cNvSpPr/>
          <p:nvPr/>
        </p:nvSpPr>
        <p:spPr bwMode="auto">
          <a:xfrm>
            <a:off x="907985" y="4751018"/>
            <a:ext cx="2061234" cy="16927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charset="0"/>
              </a:rPr>
              <a:t>Plody dřišťálu obecného obsahují</a:t>
            </a:r>
            <a:r>
              <a:rPr kumimoji="0" lang="cs-CZ" sz="2400" b="0" i="0" u="none" strike="noStrike" cap="none" normalizeH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charset="0"/>
              </a:rPr>
              <a:t> …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Arial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2975633" y="3099376"/>
            <a:ext cx="2061234" cy="17235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charset="0"/>
              </a:rPr>
              <a:t>Zlatice převislá se lidově nazývá…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Arial" charset="0"/>
            </a:endParaRPr>
          </a:p>
        </p:txBody>
      </p:sp>
      <p:sp>
        <p:nvSpPr>
          <p:cNvPr id="21" name="Obdélník 20"/>
          <p:cNvSpPr/>
          <p:nvPr/>
        </p:nvSpPr>
        <p:spPr bwMode="auto">
          <a:xfrm>
            <a:off x="900463" y="3114766"/>
            <a:ext cx="2061234" cy="16927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charset="0"/>
              </a:rPr>
              <a:t>TIS ČERVENÝ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Arial" charset="0"/>
            </a:endParaRPr>
          </a:p>
        </p:txBody>
      </p:sp>
      <p:sp>
        <p:nvSpPr>
          <p:cNvPr id="20" name="Obdélník 19"/>
          <p:cNvSpPr/>
          <p:nvPr/>
        </p:nvSpPr>
        <p:spPr bwMode="auto">
          <a:xfrm>
            <a:off x="902236" y="3099376"/>
            <a:ext cx="2061234" cy="17235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charset="0"/>
              </a:rPr>
              <a:t>Prudce jedovatý keř.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charset="0"/>
              </a:rPr>
              <a:t> </a:t>
            </a:r>
            <a:endParaRPr kumimoji="0" lang="cs-CZ" sz="40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Arial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8736347" y="528962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80808"/>
                </a:solidFill>
              </a:rPr>
              <a:t>4</a:t>
            </a:r>
            <a:r>
              <a:rPr lang="cs-CZ" sz="1400" dirty="0" smtClean="0">
                <a:solidFill>
                  <a:srgbClr val="080808"/>
                </a:solidFill>
              </a:rPr>
              <a:t>3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809263" y="4700663"/>
            <a:ext cx="3310522" cy="584775"/>
          </a:xfrm>
          <a:prstGeom prst="rect">
            <a:avLst/>
          </a:prstGeom>
          <a:solidFill>
            <a:schemeClr val="tx1"/>
          </a:solidFill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80808"/>
                </a:solidFill>
              </a:rPr>
              <a:t>ŠEŘÍK OBECNÝ</a:t>
            </a:r>
            <a:endParaRPr lang="cs-CZ" sz="3200" b="1" dirty="0">
              <a:solidFill>
                <a:srgbClr val="080808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67285" y="6536414"/>
            <a:ext cx="4907113" cy="276999"/>
          </a:xfrm>
          <a:prstGeom prst="rect">
            <a:avLst/>
          </a:prstGeom>
          <a:solidFill>
            <a:schemeClr val="tx1"/>
          </a:solidFill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200" dirty="0" smtClean="0">
                <a:solidFill>
                  <a:srgbClr val="080808"/>
                </a:solidFill>
              </a:rPr>
              <a:t>Kliknutím myší na otázku se zobrazí odpověď a odkryje část obrázku.</a:t>
            </a:r>
            <a:endParaRPr lang="cs-CZ" sz="12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045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xit" presetSubtype="32" fill="hold" grpId="0" nodeType="after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6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10" grpId="0" animBg="1"/>
      <p:bldP spid="21" grpId="0" animBg="1"/>
      <p:bldP spid="20" grpId="0" animBg="1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Soubor:Berberis vulgaris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13" y="1485089"/>
            <a:ext cx="5653323" cy="423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57199" y="174009"/>
            <a:ext cx="8199681" cy="1077218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80808"/>
                </a:solidFill>
              </a:rPr>
              <a:t>Zodpovězením otázek se ti odkryje obrázek </a:t>
            </a:r>
          </a:p>
          <a:p>
            <a:r>
              <a:rPr lang="cs-CZ" sz="3200" dirty="0" smtClean="0">
                <a:solidFill>
                  <a:srgbClr val="080808"/>
                </a:solidFill>
              </a:rPr>
              <a:t>keře. Poznáš ho?</a:t>
            </a:r>
            <a:endParaRPr lang="cs-CZ" sz="3200" dirty="0">
              <a:solidFill>
                <a:srgbClr val="080808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8760562" y="54750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</a:t>
            </a:r>
            <a:r>
              <a:rPr lang="cs-CZ" sz="1400" dirty="0">
                <a:solidFill>
                  <a:srgbClr val="080808"/>
                </a:solidFill>
              </a:rPr>
              <a:t>9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1015308" y="5926360"/>
            <a:ext cx="3825664" cy="584775"/>
          </a:xfrm>
          <a:prstGeom prst="rect">
            <a:avLst/>
          </a:prstGeom>
          <a:solidFill>
            <a:schemeClr val="tx1"/>
          </a:solidFill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80808"/>
                </a:solidFill>
              </a:rPr>
              <a:t>DŘIŠŤÁL OBECNÝ</a:t>
            </a:r>
            <a:endParaRPr lang="cs-CZ" sz="3200" b="1" dirty="0">
              <a:solidFill>
                <a:srgbClr val="080808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418088" y="6526467"/>
            <a:ext cx="4907113" cy="276999"/>
          </a:xfrm>
          <a:prstGeom prst="rect">
            <a:avLst/>
          </a:prstGeom>
          <a:solidFill>
            <a:schemeClr val="tx1"/>
          </a:solidFill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200" dirty="0" smtClean="0">
                <a:solidFill>
                  <a:srgbClr val="080808"/>
                </a:solidFill>
              </a:rPr>
              <a:t>Kliknutím myší na otázku se zobrazí odpověď a odkryje část obrázku.</a:t>
            </a:r>
            <a:endParaRPr lang="cs-CZ" sz="1200" dirty="0">
              <a:solidFill>
                <a:srgbClr val="080808"/>
              </a:solidFill>
            </a:endParaRPr>
          </a:p>
        </p:txBody>
      </p:sp>
      <p:sp>
        <p:nvSpPr>
          <p:cNvPr id="21" name="Obdélník 20"/>
          <p:cNvSpPr/>
          <p:nvPr/>
        </p:nvSpPr>
        <p:spPr bwMode="auto">
          <a:xfrm>
            <a:off x="5437494" y="1412444"/>
            <a:ext cx="2519149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 smtClean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>
                <a:solidFill>
                  <a:srgbClr val="080808"/>
                </a:solidFill>
              </a:rPr>
              <a:t> </a:t>
            </a:r>
            <a:r>
              <a:rPr lang="cs-CZ" sz="2400" dirty="0" smtClean="0">
                <a:solidFill>
                  <a:srgbClr val="080808"/>
                </a:solidFill>
              </a:rPr>
              <a:t>   BUK LESNÍ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 smtClean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 smtClean="0">
              <a:solidFill>
                <a:srgbClr val="080808"/>
              </a:solidFill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5469337" y="1425023"/>
            <a:ext cx="2487306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 smtClean="0">
                <a:solidFill>
                  <a:srgbClr val="080808"/>
                </a:solidFill>
              </a:rPr>
              <a:t>Až 40m vysoký lesní strom, který se dožívá 400 let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>
                <a:solidFill>
                  <a:srgbClr val="080808"/>
                </a:solidFill>
              </a:rPr>
              <a:t>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</a:rPr>
              <a:t>e nazývá …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dirty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000" dirty="0" smtClean="0">
              <a:solidFill>
                <a:srgbClr val="080808"/>
              </a:solidFill>
            </a:endParaRPr>
          </a:p>
        </p:txBody>
      </p:sp>
      <p:sp>
        <p:nvSpPr>
          <p:cNvPr id="18" name="Obdélník 17"/>
          <p:cNvSpPr/>
          <p:nvPr/>
        </p:nvSpPr>
        <p:spPr bwMode="auto">
          <a:xfrm>
            <a:off x="431039" y="1401409"/>
            <a:ext cx="2519149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 smtClean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>
                <a:solidFill>
                  <a:srgbClr val="080808"/>
                </a:solidFill>
              </a:rPr>
              <a:t> </a:t>
            </a:r>
            <a:r>
              <a:rPr lang="cs-CZ" sz="2400" dirty="0" smtClean="0">
                <a:solidFill>
                  <a:srgbClr val="080808"/>
                </a:solidFill>
              </a:rPr>
              <a:t>     ŽLUTOU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3600" dirty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3600" dirty="0" smtClean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 smtClean="0">
              <a:solidFill>
                <a:srgbClr val="080808"/>
              </a:solidFill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437566" y="1401408"/>
            <a:ext cx="2519149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 smtClean="0">
                <a:solidFill>
                  <a:srgbClr val="080808"/>
                </a:solidFill>
              </a:rPr>
              <a:t>Květy zlatice převislé mají barvu …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3600" dirty="0" smtClean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3600" dirty="0" smtClean="0">
              <a:solidFill>
                <a:srgbClr val="080808"/>
              </a:solidFill>
            </a:endParaRPr>
          </a:p>
        </p:txBody>
      </p:sp>
      <p:sp>
        <p:nvSpPr>
          <p:cNvPr id="23" name="Obdélník 22"/>
          <p:cNvSpPr/>
          <p:nvPr/>
        </p:nvSpPr>
        <p:spPr bwMode="auto">
          <a:xfrm>
            <a:off x="2968387" y="1412444"/>
            <a:ext cx="2519149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 smtClean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>
                <a:solidFill>
                  <a:srgbClr val="080808"/>
                </a:solidFill>
              </a:rPr>
              <a:t> </a:t>
            </a:r>
            <a:r>
              <a:rPr lang="cs-CZ" sz="2400" dirty="0" smtClean="0">
                <a:solidFill>
                  <a:srgbClr val="080808"/>
                </a:solidFill>
              </a:rPr>
              <a:t>     BOBULE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 smtClean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 smtClean="0">
              <a:solidFill>
                <a:srgbClr val="080808"/>
              </a:solidFill>
            </a:endParaRPr>
          </a:p>
        </p:txBody>
      </p:sp>
      <p:sp>
        <p:nvSpPr>
          <p:cNvPr id="19" name="Obdélník 18"/>
          <p:cNvSpPr/>
          <p:nvPr/>
        </p:nvSpPr>
        <p:spPr bwMode="auto">
          <a:xfrm>
            <a:off x="459472" y="3709732"/>
            <a:ext cx="2508915" cy="2123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 smtClean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>
                <a:solidFill>
                  <a:srgbClr val="080808"/>
                </a:solidFill>
              </a:rPr>
              <a:t> </a:t>
            </a:r>
            <a:r>
              <a:rPr lang="cs-CZ" sz="2400" dirty="0" smtClean="0">
                <a:solidFill>
                  <a:srgbClr val="080808"/>
                </a:solidFill>
              </a:rPr>
              <a:t>    KAŠTANY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3600" dirty="0" smtClean="0">
              <a:solidFill>
                <a:srgbClr val="080808"/>
              </a:solidFill>
            </a:endParaRPr>
          </a:p>
        </p:txBody>
      </p:sp>
      <p:sp>
        <p:nvSpPr>
          <p:cNvPr id="13" name="Obdélník 12"/>
          <p:cNvSpPr/>
          <p:nvPr/>
        </p:nvSpPr>
        <p:spPr bwMode="auto">
          <a:xfrm>
            <a:off x="420805" y="3701822"/>
            <a:ext cx="2519150" cy="2123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 smtClean="0">
                <a:solidFill>
                  <a:srgbClr val="080808"/>
                </a:solidFill>
              </a:rPr>
              <a:t>Semena jílovce maďalu se nazývají …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 smtClean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3600" dirty="0">
              <a:solidFill>
                <a:srgbClr val="080808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2950189" y="3720768"/>
            <a:ext cx="2508915" cy="2123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 smtClean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>
                <a:solidFill>
                  <a:srgbClr val="080808"/>
                </a:solidFill>
              </a:rPr>
              <a:t> </a:t>
            </a:r>
            <a:r>
              <a:rPr lang="cs-CZ" sz="2400" dirty="0" smtClean="0">
                <a:solidFill>
                  <a:srgbClr val="080808"/>
                </a:solidFill>
              </a:rPr>
              <a:t>   PECKOVICE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3600" dirty="0" smtClean="0">
              <a:solidFill>
                <a:srgbClr val="080808"/>
              </a:solidFill>
            </a:endParaRPr>
          </a:p>
        </p:txBody>
      </p:sp>
      <p:sp>
        <p:nvSpPr>
          <p:cNvPr id="15" name="Obdélník 14"/>
          <p:cNvSpPr/>
          <p:nvPr/>
        </p:nvSpPr>
        <p:spPr bwMode="auto">
          <a:xfrm>
            <a:off x="2939954" y="3720768"/>
            <a:ext cx="2519149" cy="2123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 smtClean="0">
                <a:solidFill>
                  <a:srgbClr val="080808"/>
                </a:solidFill>
              </a:rPr>
              <a:t>Broskev patří mezi peckovice nebo bobule?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3600" dirty="0" smtClean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 smtClean="0">
              <a:solidFill>
                <a:srgbClr val="080808"/>
              </a:solidFill>
            </a:endParaRPr>
          </a:p>
        </p:txBody>
      </p:sp>
      <p:sp>
        <p:nvSpPr>
          <p:cNvPr id="20" name="Obdélník 19"/>
          <p:cNvSpPr/>
          <p:nvPr/>
        </p:nvSpPr>
        <p:spPr bwMode="auto">
          <a:xfrm>
            <a:off x="5469337" y="3720768"/>
            <a:ext cx="2478082" cy="2123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 smtClean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>
                <a:solidFill>
                  <a:srgbClr val="080808"/>
                </a:solidFill>
              </a:rPr>
              <a:t> </a:t>
            </a:r>
            <a:r>
              <a:rPr lang="cs-CZ" sz="2400" dirty="0" smtClean="0">
                <a:solidFill>
                  <a:srgbClr val="080808"/>
                </a:solidFill>
              </a:rPr>
              <a:t>    LÝKOVEC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 smtClean="0">
                <a:solidFill>
                  <a:srgbClr val="080808"/>
                </a:solidFill>
              </a:rPr>
              <a:t>    JEDOVATÝ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3600" dirty="0" smtClean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 smtClean="0">
              <a:solidFill>
                <a:srgbClr val="080808"/>
              </a:solidFill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5478561" y="3733347"/>
            <a:ext cx="2478082" cy="2123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 smtClean="0">
                <a:solidFill>
                  <a:srgbClr val="080808"/>
                </a:solidFill>
              </a:rPr>
              <a:t>Již v únoru začíná růžově kvést jedovatý keř …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080808"/>
              </a:solidFill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2968387" y="1401408"/>
            <a:ext cx="2519149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 smtClean="0">
                <a:solidFill>
                  <a:srgbClr val="080808"/>
                </a:solidFill>
              </a:rPr>
              <a:t>Brusinka patří mezi peckovice nebo bobule?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3600" dirty="0" smtClean="0">
              <a:solidFill>
                <a:srgbClr val="080808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3200" dirty="0" smtClean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045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1" grpId="0" animBg="1"/>
      <p:bldP spid="14" grpId="0" animBg="1"/>
      <p:bldP spid="18" grpId="0" animBg="1"/>
      <p:bldP spid="12" grpId="0" animBg="1"/>
      <p:bldP spid="23" grpId="0" animBg="1"/>
      <p:bldP spid="19" grpId="0" animBg="1"/>
      <p:bldP spid="13" grpId="0" animBg="1"/>
      <p:bldP spid="22" grpId="0" animBg="1"/>
      <p:bldP spid="15" grpId="0" animBg="1"/>
      <p:bldP spid="20" grpId="0" animBg="1"/>
      <p:bldP spid="16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20639" y="195618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POUŽITÉ ZDROJE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166" y="838200"/>
            <a:ext cx="9135834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1) www.office.microsoft.com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2) </a:t>
            </a:r>
            <a:r>
              <a:rPr lang="cs-CZ" sz="1400" dirty="0" err="1">
                <a:solidFill>
                  <a:srgbClr val="080808"/>
                </a:solidFill>
              </a:rPr>
              <a:t>Soubor:Rosaceae</a:t>
            </a:r>
            <a:r>
              <a:rPr lang="cs-CZ" sz="1400" dirty="0">
                <a:solidFill>
                  <a:srgbClr val="080808"/>
                </a:solidFill>
              </a:rPr>
              <a:t> Malus </a:t>
            </a:r>
            <a:r>
              <a:rPr lang="cs-CZ" sz="1400" dirty="0" err="1">
                <a:solidFill>
                  <a:srgbClr val="080808"/>
                </a:solidFill>
              </a:rPr>
              <a:t>pumila</a:t>
            </a:r>
            <a:r>
              <a:rPr lang="cs-CZ" sz="1400" dirty="0">
                <a:solidFill>
                  <a:srgbClr val="080808"/>
                </a:solidFill>
              </a:rPr>
              <a:t> Malus </a:t>
            </a:r>
            <a:r>
              <a:rPr lang="cs-CZ" sz="1400" dirty="0" err="1">
                <a:solidFill>
                  <a:srgbClr val="080808"/>
                </a:solidFill>
              </a:rPr>
              <a:t>pumila</a:t>
            </a:r>
            <a:r>
              <a:rPr lang="cs-CZ" sz="1400" dirty="0">
                <a:solidFill>
                  <a:srgbClr val="080808"/>
                </a:solidFill>
              </a:rPr>
              <a:t> Var </a:t>
            </a:r>
            <a:r>
              <a:rPr lang="cs-CZ" sz="1400" dirty="0" err="1">
                <a:solidFill>
                  <a:srgbClr val="080808"/>
                </a:solidFill>
              </a:rPr>
              <a:t>domestica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Apples</a:t>
            </a:r>
            <a:r>
              <a:rPr lang="cs-CZ" sz="1400" dirty="0">
                <a:solidFill>
                  <a:srgbClr val="080808"/>
                </a:solidFill>
              </a:rPr>
              <a:t> Fuji.jpg.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endParaRPr lang="cs-CZ" sz="1400" i="1" dirty="0" smtClean="0">
              <a:solidFill>
                <a:srgbClr val="080808"/>
              </a:solidFill>
            </a:endParaRPr>
          </a:p>
          <a:p>
            <a:r>
              <a:rPr lang="cs-CZ" sz="1400" i="1" dirty="0">
                <a:solidFill>
                  <a:srgbClr val="080808"/>
                </a:solidFill>
              </a:rPr>
              <a:t> </a:t>
            </a:r>
            <a:r>
              <a:rPr lang="cs-CZ" sz="1400" i="1" dirty="0" smtClean="0">
                <a:solidFill>
                  <a:srgbClr val="080808"/>
                </a:solidFill>
              </a:rPr>
              <a:t>   </a:t>
            </a:r>
            <a:r>
              <a:rPr lang="cs-CZ" sz="1400" i="1" dirty="0" err="1" smtClean="0">
                <a:solidFill>
                  <a:srgbClr val="080808"/>
                </a:solidFill>
              </a:rPr>
              <a:t>the</a:t>
            </a:r>
            <a:r>
              <a:rPr lang="cs-CZ" sz="1400" i="1" dirty="0" smtClean="0">
                <a:solidFill>
                  <a:srgbClr val="080808"/>
                </a:solidFill>
              </a:rPr>
              <a:t> </a:t>
            </a:r>
            <a:r>
              <a:rPr lang="cs-CZ" sz="1400" i="1" dirty="0">
                <a:solidFill>
                  <a:srgbClr val="080808"/>
                </a:solidFill>
              </a:rPr>
              <a:t>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24.3.2008 [cit. 2013-04-09].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Dostupné </a:t>
            </a:r>
            <a:r>
              <a:rPr lang="cs-CZ" sz="1400" dirty="0">
                <a:solidFill>
                  <a:srgbClr val="080808"/>
                </a:solidFill>
              </a:rPr>
              <a:t>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://cs.wikipedia.org/wiki/Soubor:Rosaceae_Malus_pumila_Malus_pumila_Var_domestica_Apples_Fuji.jpg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3) </a:t>
            </a:r>
            <a:r>
              <a:rPr lang="cs-CZ" sz="1400" dirty="0">
                <a:solidFill>
                  <a:srgbClr val="080808"/>
                </a:solidFill>
              </a:rPr>
              <a:t>Soubor:DSCF4435.JPG.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8.5.2006 [cit. 2013-04-09].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://cs.wikipedia.org/wiki/Soubor:DSCF4435.JPG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4) </a:t>
            </a:r>
            <a:r>
              <a:rPr lang="cs-CZ" sz="1400" dirty="0" err="1">
                <a:solidFill>
                  <a:srgbClr val="080808"/>
                </a:solidFill>
              </a:rPr>
              <a:t>Soubor:Pears.jpg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24.3.2005 [cit. 2013-04-09].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cs.wikipedia.org/wiki/Soubor:Pears.jpg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5) </a:t>
            </a:r>
            <a:r>
              <a:rPr lang="cs-CZ" sz="1400" dirty="0" err="1">
                <a:solidFill>
                  <a:srgbClr val="080808"/>
                </a:solidFill>
              </a:rPr>
              <a:t>Soubor:Pyrus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bourgaeana</a:t>
            </a:r>
            <a:r>
              <a:rPr lang="cs-CZ" sz="1400" dirty="0">
                <a:solidFill>
                  <a:srgbClr val="080808"/>
                </a:solidFill>
              </a:rPr>
              <a:t> DehesaBoyalFlowerscloseup.jpg.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San </a:t>
            </a:r>
            <a:r>
              <a:rPr lang="cs-CZ" sz="1400" dirty="0">
                <a:solidFill>
                  <a:srgbClr val="080808"/>
                </a:solidFill>
              </a:rPr>
              <a:t>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16.4..2008 [cit. 2013-04-09].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://cs.wikipedia.org/wiki/Soubor:Pyrus_bourgaeana_DehesaBoyalFlowerscloseup.jpg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6) </a:t>
            </a:r>
            <a:r>
              <a:rPr lang="cs-CZ" sz="1400" dirty="0" err="1">
                <a:solidFill>
                  <a:srgbClr val="080808"/>
                </a:solidFill>
              </a:rPr>
              <a:t>Soubor:Apricots.jpg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26.4.2005 [cit. 2013-04-09].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cs.wikipedia.org/wiki/Soubor:Apricots.jpg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7) </a:t>
            </a:r>
            <a:r>
              <a:rPr lang="cs-CZ" sz="1400" dirty="0" err="1">
                <a:solidFill>
                  <a:srgbClr val="080808"/>
                </a:solidFill>
              </a:rPr>
              <a:t>Soubor:Apricot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blossom</a:t>
            </a:r>
            <a:r>
              <a:rPr lang="cs-CZ" sz="1400" dirty="0">
                <a:solidFill>
                  <a:srgbClr val="080808"/>
                </a:solidFill>
              </a:rPr>
              <a:t> detail1.jpg.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26.3.2005 [cit. 2013-04-09].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://cs.wikipedia.org/wiki/Soubor:Apricot_blossom_detail1.jpg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8) </a:t>
            </a:r>
            <a:r>
              <a:rPr lang="cs-CZ" sz="1400" dirty="0" err="1">
                <a:solidFill>
                  <a:srgbClr val="080808"/>
                </a:solidFill>
              </a:rPr>
              <a:t>Soubor:Vineyard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peaches</a:t>
            </a:r>
            <a:r>
              <a:rPr lang="cs-CZ" sz="1400" dirty="0">
                <a:solidFill>
                  <a:srgbClr val="080808"/>
                </a:solidFill>
              </a:rPr>
              <a:t> de.jpg.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7.7.2005 [cit. 2013-04-09].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cs.wikipedia.org/wiki/Soubor:Vineyard_peaches_de.jpg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045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2700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28600" y="111455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POUŽITÉ ZDROJE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664029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080808"/>
                </a:solidFill>
              </a:rPr>
              <a:t>9) Soubor:Peachblossoms3800ppx.JPG.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23.5.2009 [cit. 2013-04-09]. Dostupné z: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http://cs.wikipedia.org/wiki/Soubor:Peachblossoms3800ppx.JPG</a:t>
            </a:r>
          </a:p>
          <a:p>
            <a:r>
              <a:rPr lang="cs-CZ" sz="1400" dirty="0">
                <a:solidFill>
                  <a:srgbClr val="080808"/>
                </a:solidFill>
              </a:rPr>
              <a:t>10) </a:t>
            </a:r>
            <a:r>
              <a:rPr lang="cs-CZ" sz="1400" dirty="0" err="1">
                <a:solidFill>
                  <a:srgbClr val="080808"/>
                </a:solidFill>
              </a:rPr>
              <a:t>Soubor:Fleurpecher.jpg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19.8.2005 [cit. 2013-04-09]. Dostupné z: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http://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cs.wikipedia.org/wiki/Soubor:Fleurpecher.jpg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11) </a:t>
            </a:r>
            <a:r>
              <a:rPr lang="cs-CZ" sz="1400" dirty="0" err="1">
                <a:solidFill>
                  <a:srgbClr val="080808"/>
                </a:solidFill>
              </a:rPr>
              <a:t>Soubor:Višeň.jpg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2001-</a:t>
            </a:r>
            <a:r>
              <a:rPr lang="cs-CZ" sz="1400" dirty="0">
                <a:solidFill>
                  <a:srgbClr val="080808"/>
                </a:solidFill>
              </a:rPr>
              <a:t>, 17.5.2006 [cit. 2013-04-09]. Dostupné z: http://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cs.wikipedia.org/wiki/Soubor:Vi%C5%A1e%C5%88.jpg</a:t>
            </a:r>
            <a:endParaRPr lang="cs-CZ" sz="1400" dirty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12) </a:t>
            </a:r>
            <a:r>
              <a:rPr lang="cs-CZ" sz="1400" dirty="0" err="1">
                <a:solidFill>
                  <a:srgbClr val="080808"/>
                </a:solidFill>
              </a:rPr>
              <a:t>Soubor:Prunus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cerasus</a:t>
            </a:r>
            <a:r>
              <a:rPr lang="cs-CZ" sz="1400" dirty="0">
                <a:solidFill>
                  <a:srgbClr val="080808"/>
                </a:solidFill>
              </a:rPr>
              <a:t> višeň obecná 1.jpg.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13.5.2011 [cit. 2013-04-09].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cs.wikipedia.org/wiki/Soubor:Prunus_cerasus_vi%C5%A1e%C5%88_obecn%C3%A1_1.jpg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13) </a:t>
            </a:r>
            <a:r>
              <a:rPr lang="cs-CZ" sz="1400" dirty="0" err="1">
                <a:solidFill>
                  <a:srgbClr val="080808"/>
                </a:solidFill>
              </a:rPr>
              <a:t>Soubor:Prunus</a:t>
            </a:r>
            <a:r>
              <a:rPr lang="cs-CZ" sz="1400" dirty="0">
                <a:solidFill>
                  <a:srgbClr val="080808"/>
                </a:solidFill>
              </a:rPr>
              <a:t> avium.jpg.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10.5.2006 [cit. 2013-04-09]. Dostupné z: 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://cs.wikipedia.org/wiki/Soubor:Prunus_avium.jpg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14) www.office.microsoft.com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15) </a:t>
            </a:r>
            <a:r>
              <a:rPr lang="cs-CZ" sz="1400" dirty="0" err="1">
                <a:solidFill>
                  <a:srgbClr val="080808"/>
                </a:solidFill>
              </a:rPr>
              <a:t>Soubor:Prunus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avium</a:t>
            </a:r>
            <a:r>
              <a:rPr lang="cs-CZ" sz="1400" dirty="0">
                <a:solidFill>
                  <a:srgbClr val="080808"/>
                </a:solidFill>
              </a:rPr>
              <a:t> fruit.jpg.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20.8.2006 [cit. 2013-04-09].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://cs.wikipedia.org/wiki/Soubor:Prunus_avium_fruit.jpg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16) </a:t>
            </a:r>
            <a:r>
              <a:rPr lang="cs-CZ" sz="1400" dirty="0" err="1">
                <a:solidFill>
                  <a:srgbClr val="080808"/>
                </a:solidFill>
              </a:rPr>
              <a:t>Soubor:Damson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orchard</a:t>
            </a:r>
            <a:r>
              <a:rPr lang="cs-CZ" sz="1400" dirty="0">
                <a:solidFill>
                  <a:srgbClr val="080808"/>
                </a:solidFill>
              </a:rPr>
              <a:t>, </a:t>
            </a:r>
            <a:r>
              <a:rPr lang="cs-CZ" sz="1400" dirty="0" err="1">
                <a:solidFill>
                  <a:srgbClr val="080808"/>
                </a:solidFill>
              </a:rPr>
              <a:t>Ashford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Bowdler</a:t>
            </a:r>
            <a:r>
              <a:rPr lang="cs-CZ" sz="1400" dirty="0">
                <a:solidFill>
                  <a:srgbClr val="080808"/>
                </a:solidFill>
              </a:rPr>
              <a:t>. - geograph.org.uk - 53068.jpg.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 smtClean="0">
                <a:solidFill>
                  <a:srgbClr val="080808"/>
                </a:solidFill>
              </a:rPr>
              <a:t>encyclopedia</a:t>
            </a:r>
            <a:endParaRPr lang="cs-CZ" sz="1400" i="1" dirty="0" smtClean="0">
              <a:solidFill>
                <a:srgbClr val="080808"/>
              </a:solidFill>
            </a:endParaRPr>
          </a:p>
          <a:p>
            <a:r>
              <a:rPr lang="cs-CZ" sz="1400" i="1" dirty="0">
                <a:solidFill>
                  <a:srgbClr val="080808"/>
                </a:solidFill>
              </a:rPr>
              <a:t> </a:t>
            </a:r>
            <a:r>
              <a:rPr lang="cs-CZ" sz="1400" i="1" dirty="0" smtClean="0">
                <a:solidFill>
                  <a:srgbClr val="080808"/>
                </a:solidFill>
              </a:rPr>
              <a:t>    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>
                <a:solidFill>
                  <a:srgbClr val="080808"/>
                </a:solidFill>
              </a:rPr>
              <a:t>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30.1.2010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://cs.wikipedia.org/wiki/Soubor:Damson_orchard,_Ashford_Bowdler._-_geograph.org.uk_-_53068.jpg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17) </a:t>
            </a:r>
            <a:r>
              <a:rPr lang="cs-CZ" sz="1400" dirty="0" err="1">
                <a:solidFill>
                  <a:srgbClr val="080808"/>
                </a:solidFill>
              </a:rPr>
              <a:t>Soubor:Cvet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šljive</a:t>
            </a:r>
            <a:r>
              <a:rPr lang="cs-CZ" sz="1400" dirty="0">
                <a:solidFill>
                  <a:srgbClr val="080808"/>
                </a:solidFill>
              </a:rPr>
              <a:t> 2.JPG.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1.4.2007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://cs.wikipedia.org/wiki/Soubor:Cvet_%</a:t>
            </a:r>
            <a:r>
              <a:rPr lang="cs-CZ" sz="1400" dirty="0" smtClean="0">
                <a:solidFill>
                  <a:srgbClr val="080808"/>
                </a:solidFill>
              </a:rPr>
              <a:t>C5%A1ljive_2.JPG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264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667000" y="15240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28600" y="128155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POUŽITÉ ZDROJE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-21548" y="763459"/>
            <a:ext cx="906690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80808"/>
                </a:solidFill>
              </a:rPr>
              <a:t>18) </a:t>
            </a:r>
            <a:r>
              <a:rPr lang="cs-CZ" sz="1400" dirty="0" err="1">
                <a:solidFill>
                  <a:srgbClr val="080808"/>
                </a:solidFill>
              </a:rPr>
              <a:t>Soubor:Slivoň</a:t>
            </a:r>
            <a:r>
              <a:rPr lang="cs-CZ" sz="1400" dirty="0">
                <a:solidFill>
                  <a:srgbClr val="080808"/>
                </a:solidFill>
              </a:rPr>
              <a:t> švestka, plum.jpg.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20.7.2009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://cs.wikipedia.org/wiki/Soubor:Slivo%C5%88_%C5%A1vestka,_plum.jpg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19) </a:t>
            </a:r>
            <a:r>
              <a:rPr lang="cs-CZ" sz="1400" dirty="0" err="1">
                <a:solidFill>
                  <a:srgbClr val="080808"/>
                </a:solidFill>
              </a:rPr>
              <a:t>Soubor:Mirabellenbaumhoch.jpg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22.2.2011 [cit. 2013-03-27]. Dostupné z: 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cs.wikipedia.org/wiki/Soubor:Mirabellenbaumhoch.jpg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20) </a:t>
            </a:r>
            <a:r>
              <a:rPr lang="cs-CZ" sz="1400" dirty="0" err="1">
                <a:solidFill>
                  <a:srgbClr val="080808"/>
                </a:solidFill>
              </a:rPr>
              <a:t>Soubor:Mirabellenbluetedetail.jpg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26.8.2005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cs.wikipedia.org/wiki/Soubor:Mirabellenbluetedetail.jpg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21) </a:t>
            </a:r>
            <a:r>
              <a:rPr lang="cs-CZ" sz="1400" dirty="0" err="1">
                <a:solidFill>
                  <a:srgbClr val="080808"/>
                </a:solidFill>
              </a:rPr>
              <a:t>Soubor:Koogan</a:t>
            </a:r>
            <a:r>
              <a:rPr lang="cs-CZ" sz="1400" dirty="0">
                <a:solidFill>
                  <a:srgbClr val="080808"/>
                </a:solidFill>
              </a:rPr>
              <a:t> 2002-08-14-160359.JPG.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2.2.2007 [cit. 2013-03-27]. Dostupné z</a:t>
            </a:r>
            <a:r>
              <a:rPr lang="cs-CZ" sz="1400" dirty="0" smtClean="0">
                <a:solidFill>
                  <a:srgbClr val="080808"/>
                </a:solidFill>
              </a:rPr>
              <a:t>: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>
                <a:solidFill>
                  <a:srgbClr val="080808"/>
                </a:solidFill>
              </a:rPr>
              <a:t>http://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cs.wikipedia.org/wiki/Soubor:Koogan_2002-08-14-160359.JPG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22) </a:t>
            </a:r>
            <a:r>
              <a:rPr lang="cs-CZ" sz="1400" dirty="0" err="1">
                <a:solidFill>
                  <a:srgbClr val="080808"/>
                </a:solidFill>
              </a:rPr>
              <a:t>Soubor:Špendlík.jpg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20.7.2009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://cs.wikipedia.org/wiki/Soubor:%C5%A0pendl%C3%ADk.jpg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23) </a:t>
            </a:r>
            <a:r>
              <a:rPr lang="cs-CZ" sz="1400" dirty="0" err="1">
                <a:solidFill>
                  <a:srgbClr val="080808"/>
                </a:solidFill>
              </a:rPr>
              <a:t>Soubor:Juglans-regia-total.JPG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11.9.2006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://cs.wikipedia.org/wiki/Soubor:Juglans-regia-total.JPG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24) </a:t>
            </a:r>
            <a:r>
              <a:rPr lang="cs-CZ" sz="1400" dirty="0" err="1">
                <a:solidFill>
                  <a:srgbClr val="080808"/>
                </a:solidFill>
              </a:rPr>
              <a:t>Soubor:Orzech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włoski</a:t>
            </a:r>
            <a:r>
              <a:rPr lang="cs-CZ" sz="1400" dirty="0">
                <a:solidFill>
                  <a:srgbClr val="080808"/>
                </a:solidFill>
              </a:rPr>
              <a:t> z biedronką.JPG.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22.7.2006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://cs.wikipedia.org/wiki/Soubor:Orzech_w%C5%82oski_z_biedronk%C4%85.JPG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25</a:t>
            </a:r>
            <a:r>
              <a:rPr lang="cs-CZ" sz="1400" dirty="0">
                <a:solidFill>
                  <a:srgbClr val="080808"/>
                </a:solidFill>
              </a:rPr>
              <a:t>) Soubor:Walnut03.jpg.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21.6.2005 [cit. 2013-03-27]. Dostupné z: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://cs.wikipedia.org/wiki/Soubor:Walnut03.jpg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aoblený obdélník 1"/>
          <p:cNvSpPr/>
          <p:nvPr/>
        </p:nvSpPr>
        <p:spPr bwMode="auto">
          <a:xfrm>
            <a:off x="1905000" y="228600"/>
            <a:ext cx="5943600" cy="851297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4400" b="1" u="sng" dirty="0" smtClean="0">
                <a:solidFill>
                  <a:srgbClr val="FF7C80"/>
                </a:solidFill>
              </a:rPr>
              <a:t>OVOCNÉ STROMY</a:t>
            </a:r>
            <a:endParaRPr kumimoji="0" lang="cs-CZ" sz="4400" b="1" i="0" u="sng" strike="noStrike" cap="none" normalizeH="0" baseline="0" dirty="0" smtClean="0">
              <a:ln>
                <a:noFill/>
              </a:ln>
              <a:solidFill>
                <a:srgbClr val="FF7C80"/>
              </a:solidFill>
              <a:effectLst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17517" y="1371600"/>
            <a:ext cx="1871025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JABLOŇ</a:t>
            </a:r>
            <a:endParaRPr lang="cs-CZ" sz="3200" b="1" dirty="0">
              <a:solidFill>
                <a:srgbClr val="FF7C8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461164" y="3984991"/>
            <a:ext cx="4554452" cy="1938992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vysoká až 10m</a:t>
            </a:r>
            <a:endParaRPr lang="cs-CZ" sz="2400" b="1" dirty="0">
              <a:solidFill>
                <a:srgbClr val="080808"/>
              </a:solidFill>
            </a:endParaRPr>
          </a:p>
          <a:p>
            <a:r>
              <a:rPr lang="cs-CZ" sz="2400" b="1" dirty="0" smtClean="0">
                <a:solidFill>
                  <a:srgbClr val="080808"/>
                </a:solidFill>
              </a:rPr>
              <a:t>● květ narůžovělý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březen - květen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 - jablko (malvice)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         - sběr: srpen - říjen</a:t>
            </a:r>
          </a:p>
        </p:txBody>
      </p:sp>
      <p:pic>
        <p:nvPicPr>
          <p:cNvPr id="15" name="obrázek 3" descr="Soubor:Rosaceae Malus pumila Malus pumila Var domestica Apples Fuji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7" y="2340975"/>
            <a:ext cx="3193021" cy="4137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ek 15" descr="Soubor:DSCF4435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945" y="1219200"/>
            <a:ext cx="37338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ovéPole 3"/>
          <p:cNvSpPr txBox="1"/>
          <p:nvPr/>
        </p:nvSpPr>
        <p:spPr>
          <a:xfrm>
            <a:off x="8596745" y="34260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17517" y="647836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80808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078417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618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28600" y="154673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POUŽITÉ ZDROJE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0" y="762000"/>
            <a:ext cx="915827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26) </a:t>
            </a:r>
            <a:r>
              <a:rPr lang="cs-CZ" sz="1400" dirty="0" err="1">
                <a:solidFill>
                  <a:srgbClr val="080808"/>
                </a:solidFill>
              </a:rPr>
              <a:t>Soubor:Betula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Pendula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at</a:t>
            </a:r>
            <a:r>
              <a:rPr lang="cs-CZ" sz="1400" dirty="0">
                <a:solidFill>
                  <a:srgbClr val="080808"/>
                </a:solidFill>
              </a:rPr>
              <a:t> Stockholm University 2005-07-01.jpg.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San </a:t>
            </a:r>
            <a:r>
              <a:rPr lang="cs-CZ" sz="1400" dirty="0">
                <a:solidFill>
                  <a:srgbClr val="080808"/>
                </a:solidFill>
              </a:rPr>
              <a:t>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1.7.2005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cs.wikipedia.org/wiki/Soubor:Betula_Pendula_at_Stockholm_University_2005-07-01.jpg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27) </a:t>
            </a:r>
            <a:r>
              <a:rPr lang="cs-CZ" sz="1400" dirty="0" err="1">
                <a:solidFill>
                  <a:srgbClr val="080808"/>
                </a:solidFill>
              </a:rPr>
              <a:t>Soubor:Illustration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Betula</a:t>
            </a:r>
            <a:r>
              <a:rPr lang="cs-CZ" sz="1400" dirty="0">
                <a:solidFill>
                  <a:srgbClr val="080808"/>
                </a:solidFill>
              </a:rPr>
              <a:t> pendula0.jpg.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27.11.2006 [cit. 2013-03-27]. Dostupné z: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cs.wikipedia.org/wiki/Soubor:Illustration_Betula_pendula0.jpg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28) </a:t>
            </a:r>
            <a:r>
              <a:rPr lang="cs-CZ" sz="1400" dirty="0" err="1">
                <a:solidFill>
                  <a:srgbClr val="080808"/>
                </a:solidFill>
              </a:rPr>
              <a:t>Soubor:Salix</a:t>
            </a:r>
            <a:r>
              <a:rPr lang="cs-CZ" sz="1400" dirty="0">
                <a:solidFill>
                  <a:srgbClr val="080808"/>
                </a:solidFill>
              </a:rPr>
              <a:t> caprea8.jpg.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28.10.2004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cs.wikipedia.org/wiki/Soubor:Salix_caprea8.jpg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29) </a:t>
            </a:r>
            <a:r>
              <a:rPr lang="cs-CZ" sz="1400" dirty="0" err="1" smtClean="0">
                <a:solidFill>
                  <a:srgbClr val="080808"/>
                </a:solidFill>
              </a:rPr>
              <a:t>Soubor:Salix</a:t>
            </a:r>
            <a:r>
              <a:rPr lang="cs-CZ" sz="1400" dirty="0" smtClean="0">
                <a:solidFill>
                  <a:srgbClr val="080808"/>
                </a:solidFill>
              </a:rPr>
              <a:t> caprea20110423 109.jpg. In: </a:t>
            </a:r>
            <a:r>
              <a:rPr lang="cs-CZ" sz="1400" i="1" dirty="0" err="1" smtClean="0">
                <a:solidFill>
                  <a:srgbClr val="080808"/>
                </a:solidFill>
              </a:rPr>
              <a:t>Wikipedia</a:t>
            </a:r>
            <a:r>
              <a:rPr lang="cs-CZ" sz="1400" i="1" dirty="0" smtClean="0">
                <a:solidFill>
                  <a:srgbClr val="080808"/>
                </a:solidFill>
              </a:rPr>
              <a:t>: </a:t>
            </a:r>
            <a:r>
              <a:rPr lang="cs-CZ" sz="1400" i="1" dirty="0" err="1" smtClean="0">
                <a:solidFill>
                  <a:srgbClr val="080808"/>
                </a:solidFill>
              </a:rPr>
              <a:t>the</a:t>
            </a:r>
            <a:r>
              <a:rPr lang="cs-CZ" sz="1400" i="1" dirty="0" smtClean="0">
                <a:solidFill>
                  <a:srgbClr val="080808"/>
                </a:solidFill>
              </a:rPr>
              <a:t> free </a:t>
            </a:r>
            <a:r>
              <a:rPr lang="cs-CZ" sz="1400" i="1" dirty="0" err="1" smtClean="0">
                <a:solidFill>
                  <a:srgbClr val="080808"/>
                </a:solidFill>
              </a:rPr>
              <a:t>encyclopedia</a:t>
            </a:r>
            <a:r>
              <a:rPr lang="cs-CZ" sz="1400" dirty="0" smtClean="0">
                <a:solidFill>
                  <a:srgbClr val="080808"/>
                </a:solidFill>
              </a:rPr>
              <a:t> [online]. San Francisco (CA):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6.5.2011 [cit. 2013-03-27]. Dostupné z: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://cs.wikipedia.org/wiki/Soubor:Salix_caprea20110423_109.jpg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30) </a:t>
            </a:r>
            <a:r>
              <a:rPr lang="cs-CZ" sz="1400" dirty="0" err="1">
                <a:solidFill>
                  <a:srgbClr val="080808"/>
                </a:solidFill>
              </a:rPr>
              <a:t>Soubor:Acer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pseudoplatanus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infloresc</a:t>
            </a:r>
            <a:r>
              <a:rPr lang="cs-CZ" sz="1400" dirty="0">
                <a:solidFill>
                  <a:srgbClr val="080808"/>
                </a:solidFill>
              </a:rPr>
              <a:t> kz.JPG.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(</a:t>
            </a:r>
            <a:r>
              <a:rPr lang="cs-CZ" sz="1400" dirty="0">
                <a:solidFill>
                  <a:srgbClr val="080808"/>
                </a:solidFill>
              </a:rPr>
              <a:t>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10.3.2007 [cit. 2013-03-27]. Dostupné z</a:t>
            </a:r>
            <a:r>
              <a:rPr lang="cs-CZ" sz="1400" dirty="0" smtClean="0">
                <a:solidFill>
                  <a:srgbClr val="080808"/>
                </a:solidFill>
              </a:rPr>
              <a:t>: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cs.wikipedia.org/wiki/Soubor:Acer_pseudoplatanus_infloresc_kz.JPG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31) </a:t>
            </a:r>
            <a:r>
              <a:rPr lang="cs-CZ" sz="1400" dirty="0" err="1">
                <a:solidFill>
                  <a:srgbClr val="080808"/>
                </a:solidFill>
              </a:rPr>
              <a:t>Soubor:Acer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pseudoplatanus</a:t>
            </a:r>
            <a:r>
              <a:rPr lang="cs-CZ" sz="1400" dirty="0">
                <a:solidFill>
                  <a:srgbClr val="080808"/>
                </a:solidFill>
              </a:rPr>
              <a:t>(01).</a:t>
            </a:r>
            <a:r>
              <a:rPr lang="cs-CZ" sz="1400" dirty="0" err="1">
                <a:solidFill>
                  <a:srgbClr val="080808"/>
                </a:solidFill>
              </a:rPr>
              <a:t>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14.5.2005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://cs.wikipedia.org/wiki/Soubor:Acer_pseudoplatanus(01).jpg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32) </a:t>
            </a:r>
            <a:r>
              <a:rPr lang="cs-CZ" sz="1400" dirty="0" err="1">
                <a:solidFill>
                  <a:srgbClr val="080808"/>
                </a:solidFill>
              </a:rPr>
              <a:t>Soubor:Fagus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sylvatica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purpurea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leaves</a:t>
            </a:r>
            <a:r>
              <a:rPr lang="cs-CZ" sz="1400" dirty="0">
                <a:solidFill>
                  <a:srgbClr val="080808"/>
                </a:solidFill>
              </a:rPr>
              <a:t> 01 by Line1.jpg.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San </a:t>
            </a:r>
            <a:r>
              <a:rPr lang="cs-CZ" sz="1400" dirty="0">
                <a:solidFill>
                  <a:srgbClr val="080808"/>
                </a:solidFill>
              </a:rPr>
              <a:t>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21.4.2007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cs.wikipedia.org/wiki/Soubor:Fagus_sylvatica_purpurea_leaves_01_by_Line1.jpg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33) </a:t>
            </a:r>
            <a:r>
              <a:rPr lang="cs-CZ" sz="1400" dirty="0" err="1">
                <a:solidFill>
                  <a:srgbClr val="080808"/>
                </a:solidFill>
              </a:rPr>
              <a:t>Soubor:Buchenwald</a:t>
            </a:r>
            <a:r>
              <a:rPr lang="cs-CZ" sz="1400" dirty="0">
                <a:solidFill>
                  <a:srgbClr val="080808"/>
                </a:solidFill>
              </a:rPr>
              <a:t> 1.jpg.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9.8.2005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cs.wikipedia.org/wiki/Soubor:Buchenwald_1.jpg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618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22267" y="124620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POUŽITÉ ZDROJE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-24129" y="609600"/>
            <a:ext cx="924618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34) </a:t>
            </a:r>
            <a:r>
              <a:rPr lang="cs-CZ" sz="1400" dirty="0" err="1">
                <a:solidFill>
                  <a:srgbClr val="080808"/>
                </a:solidFill>
              </a:rPr>
              <a:t>Soubor:Poplar.jpg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</a:t>
            </a:r>
            <a:r>
              <a:rPr lang="cs-CZ" sz="1400" dirty="0" smtClean="0">
                <a:solidFill>
                  <a:srgbClr val="080808"/>
                </a:solidFill>
              </a:rPr>
              <a:t>):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11.4.2005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://cs.wikipedia.org/wiki/Soubor:Poplar.jpg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35) Soubor:Populus-nigra-08-VII-2007-082.jpg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4.12.2011 [cit. 2013-03-27]. Dostupné z</a:t>
            </a:r>
            <a:r>
              <a:rPr lang="cs-CZ" sz="1400" dirty="0" smtClean="0">
                <a:solidFill>
                  <a:srgbClr val="080808"/>
                </a:solidFill>
              </a:rPr>
              <a:t>: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://cs.wikipedia.org/wiki/Soubor:Populus-nigra-08-VII-2007-082.jpg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36) </a:t>
            </a:r>
            <a:r>
              <a:rPr lang="cs-CZ" sz="1400" dirty="0">
                <a:solidFill>
                  <a:srgbClr val="080808"/>
                </a:solidFill>
              </a:rPr>
              <a:t>Soubor:Havel-Phoeben-26-IV-2007-530.jpg.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28.4.2007 [cit. 2013-03-27]. Dostupné z: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://cs.wikipedia.org/wiki/Soubor:Havel-Phoeben-26-IV-2007-530.jpg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37) </a:t>
            </a:r>
            <a:r>
              <a:rPr lang="cs-CZ" sz="1400" dirty="0" err="1">
                <a:solidFill>
                  <a:srgbClr val="080808"/>
                </a:solidFill>
              </a:rPr>
              <a:t>Soubor:Aesculus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hippocastanum</a:t>
            </a:r>
            <a:r>
              <a:rPr lang="cs-CZ" sz="1400" dirty="0">
                <a:solidFill>
                  <a:srgbClr val="080808"/>
                </a:solidFill>
              </a:rPr>
              <a:t> bloemenhoofd1.jpg.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San </a:t>
            </a:r>
            <a:r>
              <a:rPr lang="cs-CZ" sz="1400" dirty="0">
                <a:solidFill>
                  <a:srgbClr val="080808"/>
                </a:solidFill>
              </a:rPr>
              <a:t>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4.5.2005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://cs.wikipedia.org/wiki/Soubor:Aesculus_hippocastanum_bloemenhoofd1.jpg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38) </a:t>
            </a:r>
            <a:r>
              <a:rPr lang="cs-CZ" sz="1400" dirty="0" err="1">
                <a:solidFill>
                  <a:srgbClr val="080808"/>
                </a:solidFill>
              </a:rPr>
              <a:t>Soubor:Horse-chestnut</a:t>
            </a:r>
            <a:r>
              <a:rPr lang="cs-CZ" sz="1400" dirty="0">
                <a:solidFill>
                  <a:srgbClr val="080808"/>
                </a:solidFill>
              </a:rPr>
              <a:t> 800.jpg.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26.12.2006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://cs.wikipedia.org/wiki/Soubor:Horse-chestnut_800.jpg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39) </a:t>
            </a:r>
            <a:r>
              <a:rPr lang="cs-CZ" sz="1400" dirty="0" err="1">
                <a:solidFill>
                  <a:srgbClr val="080808"/>
                </a:solidFill>
              </a:rPr>
              <a:t>Soubor:Aesculus</a:t>
            </a:r>
            <a:r>
              <a:rPr lang="cs-CZ" sz="1400" dirty="0">
                <a:solidFill>
                  <a:srgbClr val="080808"/>
                </a:solidFill>
              </a:rPr>
              <a:t> hippocastanum7.jpg.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28.10.2004 [cit. 2013-03-27]. Dostupné z: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://cs.wikipedia.org/wiki/Soubor:Aesculus_hippocastanum7.jpg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40) </a:t>
            </a:r>
            <a:r>
              <a:rPr lang="cs-CZ" sz="1400" dirty="0" err="1">
                <a:solidFill>
                  <a:srgbClr val="080808"/>
                </a:solidFill>
              </a:rPr>
              <a:t>Soubor:Alnus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glutinosa</a:t>
            </a:r>
            <a:r>
              <a:rPr lang="cs-CZ" sz="1400" dirty="0">
                <a:solidFill>
                  <a:srgbClr val="080808"/>
                </a:solidFill>
              </a:rPr>
              <a:t> 011.jpg.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4.5.2005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://cs.wikipedia.org/wiki/Soubor:Alnus_glutinosa_011.jpg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41) </a:t>
            </a:r>
            <a:r>
              <a:rPr lang="cs-CZ" sz="1400" dirty="0" err="1">
                <a:solidFill>
                  <a:srgbClr val="080808"/>
                </a:solidFill>
              </a:rPr>
              <a:t>Soubor:Alnus</a:t>
            </a:r>
            <a:r>
              <a:rPr lang="cs-CZ" sz="1400" dirty="0">
                <a:solidFill>
                  <a:srgbClr val="080808"/>
                </a:solidFill>
              </a:rPr>
              <a:t> glutinosa11.jpg.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16.3.2007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://cs.wikipedia.org/wiki/Soubor:Alnus_glutinosa11.jpg </a:t>
            </a:r>
          </a:p>
        </p:txBody>
      </p:sp>
    </p:spTree>
    <p:extLst>
      <p:ext uri="{BB962C8B-B14F-4D97-AF65-F5344CB8AC3E}">
        <p14:creationId xmlns:p14="http://schemas.microsoft.com/office/powerpoint/2010/main" val="28336671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618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28600" y="43218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POUŽITÉ ZDROJE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-44911" y="504883"/>
            <a:ext cx="916812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080808"/>
                </a:solidFill>
              </a:rPr>
              <a:t>42) </a:t>
            </a:r>
            <a:r>
              <a:rPr lang="cs-CZ" sz="1400" dirty="0" err="1">
                <a:solidFill>
                  <a:srgbClr val="080808"/>
                </a:solidFill>
              </a:rPr>
              <a:t>Soubor:Alnus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glutinosa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catkins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bialowieza</a:t>
            </a:r>
            <a:r>
              <a:rPr lang="cs-CZ" sz="1400" dirty="0">
                <a:solidFill>
                  <a:srgbClr val="080808"/>
                </a:solidFill>
              </a:rPr>
              <a:t> beentree.jpg.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17.12.2006 [cit. 2013-03-27]. Dostupné z: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http://cs.wikipedia.org/wiki/Soubor:Alnus_glutinosa_catkins_bialowieza_beentree.jpg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43) </a:t>
            </a:r>
            <a:r>
              <a:rPr lang="cs-CZ" sz="1400" dirty="0">
                <a:solidFill>
                  <a:srgbClr val="080808"/>
                </a:solidFill>
              </a:rPr>
              <a:t>Soubor:Syringa01.jpg.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</a:t>
            </a:r>
            <a:r>
              <a:rPr lang="cs-CZ" sz="1400" dirty="0" smtClean="0">
                <a:solidFill>
                  <a:srgbClr val="080808"/>
                </a:solidFill>
              </a:rPr>
              <a:t>2001-</a:t>
            </a:r>
            <a:r>
              <a:rPr lang="cs-CZ" sz="1400" dirty="0">
                <a:solidFill>
                  <a:srgbClr val="080808"/>
                </a:solidFill>
              </a:rPr>
              <a:t>, 13.5.2007 [cit. 2013-03-27]. Dostupné z: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cs.wikipedia.org/wiki/Soubor:Syringa01.jpg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44) </a:t>
            </a:r>
            <a:r>
              <a:rPr lang="cs-CZ" sz="1400" dirty="0" err="1">
                <a:solidFill>
                  <a:srgbClr val="080808"/>
                </a:solidFill>
              </a:rPr>
              <a:t>Soubor:Lilac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Flower&amp;Leaves</a:t>
            </a:r>
            <a:r>
              <a:rPr lang="cs-CZ" sz="1400" dirty="0">
                <a:solidFill>
                  <a:srgbClr val="080808"/>
                </a:solidFill>
              </a:rPr>
              <a:t>, SC, </a:t>
            </a:r>
            <a:r>
              <a:rPr lang="cs-CZ" sz="1400" dirty="0" err="1">
                <a:solidFill>
                  <a:srgbClr val="080808"/>
                </a:solidFill>
              </a:rPr>
              <a:t>Vic</a:t>
            </a:r>
            <a:r>
              <a:rPr lang="cs-CZ" sz="1400" dirty="0">
                <a:solidFill>
                  <a:srgbClr val="080808"/>
                </a:solidFill>
              </a:rPr>
              <a:t>, 13.10.2007.jpg.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</a:t>
            </a:r>
            <a:r>
              <a:rPr lang="cs-CZ" sz="1400" dirty="0" smtClean="0">
                <a:solidFill>
                  <a:srgbClr val="080808"/>
                </a:solidFill>
              </a:rPr>
              <a:t>     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Francisco </a:t>
            </a:r>
            <a:r>
              <a:rPr lang="cs-CZ" sz="1400" dirty="0">
                <a:solidFill>
                  <a:srgbClr val="080808"/>
                </a:solidFill>
              </a:rPr>
              <a:t>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27.10.2007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://cs.wikipedia.org/wiki/Soubor:Lilac_Flower%26Leaves,_SC,_Vic,_</a:t>
            </a:r>
            <a:r>
              <a:rPr lang="cs-CZ" sz="1400" dirty="0" smtClean="0">
                <a:solidFill>
                  <a:srgbClr val="080808"/>
                </a:solidFill>
              </a:rPr>
              <a:t>13.10.2007.jpg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45) </a:t>
            </a:r>
            <a:r>
              <a:rPr lang="cs-CZ" sz="1400" dirty="0" err="1">
                <a:solidFill>
                  <a:srgbClr val="080808"/>
                </a:solidFill>
              </a:rPr>
              <a:t>Soubor:Flower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Rex</a:t>
            </a:r>
            <a:r>
              <a:rPr lang="cs-CZ" sz="1400" dirty="0">
                <a:solidFill>
                  <a:srgbClr val="080808"/>
                </a:solidFill>
              </a:rPr>
              <a:t> 24.jpg.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10.7.2005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://cs.wikipedia.org/wiki/Soubor:Flower_Rex_24.jpg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46) </a:t>
            </a:r>
            <a:r>
              <a:rPr lang="cs-CZ" sz="1400" dirty="0" err="1">
                <a:solidFill>
                  <a:srgbClr val="080808"/>
                </a:solidFill>
              </a:rPr>
              <a:t>Soubor:Corylus</a:t>
            </a:r>
            <a:r>
              <a:rPr lang="cs-CZ" sz="1400" dirty="0">
                <a:solidFill>
                  <a:srgbClr val="080808"/>
                </a:solidFill>
              </a:rPr>
              <a:t> avellana.jpg.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17.5.2005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://cs.wikipedia.org/wiki/Soubor:Corylus_avellana.jpg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47) </a:t>
            </a:r>
            <a:r>
              <a:rPr lang="cs-CZ" sz="1400" dirty="0" err="1">
                <a:solidFill>
                  <a:srgbClr val="080808"/>
                </a:solidFill>
              </a:rPr>
              <a:t>Soubor:Hazel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Flower</a:t>
            </a:r>
            <a:r>
              <a:rPr lang="cs-CZ" sz="1400" dirty="0">
                <a:solidFill>
                  <a:srgbClr val="080808"/>
                </a:solidFill>
              </a:rPr>
              <a:t> Female.jpg.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20.2.2005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cs.wikipedia.org/wiki/Soubor:Hazel_Flower_Female.jpg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48) </a:t>
            </a:r>
            <a:r>
              <a:rPr lang="cs-CZ" sz="1400" dirty="0" err="1">
                <a:solidFill>
                  <a:srgbClr val="080808"/>
                </a:solidFill>
              </a:rPr>
              <a:t>Soubor:Hazel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Catkins</a:t>
            </a:r>
            <a:r>
              <a:rPr lang="cs-CZ" sz="1400" dirty="0">
                <a:solidFill>
                  <a:srgbClr val="080808"/>
                </a:solidFill>
              </a:rPr>
              <a:t> aka.jpg.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4.4.2005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://cs.wikipedia.org/wiki/Soubor:Hazel_Catkins_aka.jpg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49) </a:t>
            </a:r>
            <a:r>
              <a:rPr lang="cs-CZ" sz="1400" dirty="0" err="1">
                <a:solidFill>
                  <a:srgbClr val="080808"/>
                </a:solidFill>
              </a:rPr>
              <a:t>Soubor:Sipkovy</a:t>
            </a:r>
            <a:r>
              <a:rPr lang="cs-CZ" sz="1400" dirty="0">
                <a:solidFill>
                  <a:srgbClr val="080808"/>
                </a:solidFill>
              </a:rPr>
              <a:t> ker.jpg.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9.9.2006 [cit. 2013-03-27]. Dostupné z: http://cs.wikipedia.org/wiki/Soubor:Sipkovy_ker.jpg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50) </a:t>
            </a:r>
            <a:r>
              <a:rPr lang="cs-CZ" sz="1400" dirty="0" err="1">
                <a:solidFill>
                  <a:srgbClr val="080808"/>
                </a:solidFill>
              </a:rPr>
              <a:t>Soubor:A</a:t>
            </a:r>
            <a:r>
              <a:rPr lang="cs-CZ" sz="1400" dirty="0">
                <a:solidFill>
                  <a:srgbClr val="080808"/>
                </a:solidFill>
              </a:rPr>
              <a:t> Blume 33 020be wp1.jpg.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8.6.2010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cs.wikipedia.org/wiki/Soubor:A_Blume_33_020be_wp1.jpg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671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618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28600" y="59225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POUŽITÉ ZDROJE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-1" y="499281"/>
            <a:ext cx="9114483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51) </a:t>
            </a:r>
            <a:r>
              <a:rPr lang="cs-CZ" sz="1400" dirty="0">
                <a:solidFill>
                  <a:srgbClr val="080808"/>
                </a:solidFill>
              </a:rPr>
              <a:t>TOMAN, Jan a Květoslav HÍSEK. </a:t>
            </a:r>
            <a:r>
              <a:rPr lang="cs-CZ" sz="1400" i="1" dirty="0">
                <a:solidFill>
                  <a:srgbClr val="080808"/>
                </a:solidFill>
              </a:rPr>
              <a:t>Přírodou krok za krokem: Rostliny</a:t>
            </a:r>
            <a:r>
              <a:rPr lang="cs-CZ" sz="1400" dirty="0">
                <a:solidFill>
                  <a:srgbClr val="080808"/>
                </a:solidFill>
              </a:rPr>
              <a:t>. Praha: Albatros, 2001.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ISBN </a:t>
            </a:r>
            <a:r>
              <a:rPr lang="cs-CZ" sz="1400" dirty="0" smtClean="0">
                <a:solidFill>
                  <a:srgbClr val="080808"/>
                </a:solidFill>
              </a:rPr>
              <a:t>80-00-00912-9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52) </a:t>
            </a:r>
            <a:r>
              <a:rPr lang="cs-CZ" sz="1400" dirty="0" err="1">
                <a:solidFill>
                  <a:srgbClr val="080808"/>
                </a:solidFill>
              </a:rPr>
              <a:t>Soubor:Forsythia</a:t>
            </a:r>
            <a:r>
              <a:rPr lang="cs-CZ" sz="1400" dirty="0">
                <a:solidFill>
                  <a:srgbClr val="080808"/>
                </a:solidFill>
              </a:rPr>
              <a:t> suspensa4.jpg.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5.4.2008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://cs.wikipedia.org/wiki/Soubor:Forsythia_suspensa4.jpg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53) </a:t>
            </a:r>
            <a:r>
              <a:rPr lang="cs-CZ" sz="1400" dirty="0" err="1">
                <a:solidFill>
                  <a:srgbClr val="080808"/>
                </a:solidFill>
              </a:rPr>
              <a:t>Soubor:Daphne</a:t>
            </a:r>
            <a:r>
              <a:rPr lang="cs-CZ" sz="1400" dirty="0">
                <a:solidFill>
                  <a:srgbClr val="080808"/>
                </a:solidFill>
              </a:rPr>
              <a:t> mezereum0.jpg.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28.10.2004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cs.wikipedia.org/wiki/Soubor:Daphne_mezereum0.jpg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54) </a:t>
            </a:r>
            <a:r>
              <a:rPr lang="cs-CZ" sz="1400" dirty="0">
                <a:solidFill>
                  <a:srgbClr val="080808"/>
                </a:solidFill>
              </a:rPr>
              <a:t>TOMAN, Jan a Květoslav HÍSEK. </a:t>
            </a:r>
            <a:r>
              <a:rPr lang="cs-CZ" sz="1400" i="1" dirty="0">
                <a:solidFill>
                  <a:srgbClr val="080808"/>
                </a:solidFill>
              </a:rPr>
              <a:t>Přírodou krok za krokem: Rostliny</a:t>
            </a:r>
            <a:r>
              <a:rPr lang="cs-CZ" sz="1400" dirty="0">
                <a:solidFill>
                  <a:srgbClr val="080808"/>
                </a:solidFill>
              </a:rPr>
              <a:t>. Praha: Albatros, 2001.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ISBN </a:t>
            </a:r>
            <a:r>
              <a:rPr lang="cs-CZ" sz="1400" dirty="0" smtClean="0">
                <a:solidFill>
                  <a:srgbClr val="080808"/>
                </a:solidFill>
              </a:rPr>
              <a:t>80-00-00912-9</a:t>
            </a:r>
            <a:endParaRPr lang="cs-CZ" sz="1400" dirty="0">
              <a:solidFill>
                <a:srgbClr val="FFFF00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55) </a:t>
            </a:r>
            <a:r>
              <a:rPr lang="cs-CZ" sz="1400" dirty="0" err="1" smtClean="0">
                <a:solidFill>
                  <a:srgbClr val="080808"/>
                </a:solidFill>
              </a:rPr>
              <a:t>Soubor:Vaccinium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vitis-idaea</a:t>
            </a:r>
            <a:r>
              <a:rPr lang="cs-CZ" sz="1400" dirty="0">
                <a:solidFill>
                  <a:srgbClr val="080808"/>
                </a:solidFill>
              </a:rPr>
              <a:t> 20060824 003.jpg.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(</a:t>
            </a:r>
            <a:r>
              <a:rPr lang="cs-CZ" sz="1400" dirty="0">
                <a:solidFill>
                  <a:srgbClr val="080808"/>
                </a:solidFill>
              </a:rPr>
              <a:t>CA):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1.10.2006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://cs.wikipedia.org/wiki/Soubor:Vaccinium_vitis-idaea_20060824_003.jpg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56) </a:t>
            </a:r>
            <a:r>
              <a:rPr lang="cs-CZ" sz="1400" dirty="0" err="1" smtClean="0">
                <a:solidFill>
                  <a:srgbClr val="080808"/>
                </a:solidFill>
              </a:rPr>
              <a:t>Soubor:Vaccinium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>
                <a:solidFill>
                  <a:srgbClr val="080808"/>
                </a:solidFill>
              </a:rPr>
              <a:t>vitis-idaea.jpg.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13.6.2005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://cs.wikipedia.org/wiki/Soubor:Vaccinium_vitis-idaea.jpg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57) </a:t>
            </a:r>
            <a:r>
              <a:rPr lang="cs-CZ" sz="1400" dirty="0" err="1">
                <a:solidFill>
                  <a:srgbClr val="080808"/>
                </a:solidFill>
              </a:rPr>
              <a:t>Soubor:Corneliancherry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Dogwood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Cornus</a:t>
            </a:r>
            <a:r>
              <a:rPr lang="cs-CZ" sz="1400" dirty="0">
                <a:solidFill>
                  <a:srgbClr val="080808"/>
                </a:solidFill>
              </a:rPr>
              <a:t> mas </a:t>
            </a:r>
            <a:r>
              <a:rPr lang="cs-CZ" sz="1400" dirty="0" err="1">
                <a:solidFill>
                  <a:srgbClr val="080808"/>
                </a:solidFill>
              </a:rPr>
              <a:t>Flowers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Closeup</a:t>
            </a:r>
            <a:r>
              <a:rPr lang="cs-CZ" sz="1400" dirty="0">
                <a:solidFill>
                  <a:srgbClr val="080808"/>
                </a:solidFill>
              </a:rPr>
              <a:t> 2565px.jpg.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endParaRPr lang="cs-CZ" sz="1400" i="1" dirty="0" smtClean="0">
              <a:solidFill>
                <a:srgbClr val="080808"/>
              </a:solidFill>
            </a:endParaRPr>
          </a:p>
          <a:p>
            <a:r>
              <a:rPr lang="cs-CZ" sz="1400" i="1" dirty="0">
                <a:solidFill>
                  <a:srgbClr val="080808"/>
                </a:solidFill>
              </a:rPr>
              <a:t> </a:t>
            </a:r>
            <a:r>
              <a:rPr lang="cs-CZ" sz="1400" i="1" dirty="0" smtClean="0">
                <a:solidFill>
                  <a:srgbClr val="080808"/>
                </a:solidFill>
              </a:rPr>
              <a:t>     </a:t>
            </a:r>
            <a:r>
              <a:rPr lang="cs-CZ" sz="1400" i="1" dirty="0" err="1" smtClean="0">
                <a:solidFill>
                  <a:srgbClr val="080808"/>
                </a:solidFill>
              </a:rPr>
              <a:t>encyclopedia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>
                <a:solidFill>
                  <a:srgbClr val="080808"/>
                </a:solidFill>
              </a:rPr>
              <a:t>[online]. San Francisco (CA):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25.5.2007 [cit. 2013-04-11].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Dostupné </a:t>
            </a:r>
            <a:r>
              <a:rPr lang="cs-CZ" sz="1400" dirty="0">
                <a:solidFill>
                  <a:srgbClr val="080808"/>
                </a:solidFill>
              </a:rPr>
              <a:t>z: http://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</a:t>
            </a:r>
            <a:r>
              <a:rPr lang="cs-CZ" sz="1400" dirty="0">
                <a:solidFill>
                  <a:srgbClr val="080808"/>
                </a:solidFill>
              </a:rPr>
              <a:t>: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Corneliancherry_Dogwood_Cornus_mas_Flowers_Closeup_2565px.jpg </a:t>
            </a:r>
            <a:endParaRPr lang="cs-CZ" sz="1400" dirty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58) </a:t>
            </a:r>
            <a:r>
              <a:rPr lang="cs-CZ" sz="1400" dirty="0" err="1">
                <a:solidFill>
                  <a:srgbClr val="080808"/>
                </a:solidFill>
              </a:rPr>
              <a:t>Soubor:Kornelfrucht.jpg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14.2.2009 [cit. 2013-04-11].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://cs.wikipedia.org/wiki/Soubor:Kornelfrucht.jpg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59) </a:t>
            </a:r>
            <a:r>
              <a:rPr lang="cs-CZ" sz="1400" dirty="0" err="1">
                <a:solidFill>
                  <a:srgbClr val="080808"/>
                </a:solidFill>
              </a:rPr>
              <a:t>Soubor:Berberis</a:t>
            </a:r>
            <a:r>
              <a:rPr lang="cs-CZ" sz="1400" dirty="0">
                <a:solidFill>
                  <a:srgbClr val="080808"/>
                </a:solidFill>
              </a:rPr>
              <a:t> vulgaris4.jpg.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7.9.2007 [cit. 2013-04-11].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://cs.wikipedia.org/wiki/Soubor:Berberis_vulgaris4.jpg </a:t>
            </a:r>
          </a:p>
        </p:txBody>
      </p:sp>
    </p:spTree>
    <p:extLst>
      <p:ext uri="{BB962C8B-B14F-4D97-AF65-F5344CB8AC3E}">
        <p14:creationId xmlns:p14="http://schemas.microsoft.com/office/powerpoint/2010/main" val="28336671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618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06345" y="88226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POUŽITÉ ZDROJE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-24129" y="549891"/>
            <a:ext cx="9114931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60) </a:t>
            </a:r>
            <a:r>
              <a:rPr lang="cs-CZ" sz="1400" dirty="0" err="1">
                <a:solidFill>
                  <a:srgbClr val="080808"/>
                </a:solidFill>
              </a:rPr>
              <a:t>Soubor:Baum</a:t>
            </a:r>
            <a:r>
              <a:rPr lang="cs-CZ" sz="1400" dirty="0">
                <a:solidFill>
                  <a:srgbClr val="080808"/>
                </a:solidFill>
              </a:rPr>
              <a:t> Mälardalen.jpg.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5.5.2008 [cit. 2013-04-12].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cs.wikipedia.org/wiki/Soubor:Baum_M%C3%A4lardalen.jpg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61) </a:t>
            </a:r>
            <a:r>
              <a:rPr lang="cs-CZ" sz="1400" dirty="0" err="1">
                <a:solidFill>
                  <a:srgbClr val="080808"/>
                </a:solidFill>
              </a:rPr>
              <a:t>Soubor:Prunus</a:t>
            </a:r>
            <a:r>
              <a:rPr lang="cs-CZ" sz="1400" dirty="0">
                <a:solidFill>
                  <a:srgbClr val="080808"/>
                </a:solidFill>
              </a:rPr>
              <a:t> padus0.jpg.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13.5.2007 [cit. 2013-04-12].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://cs.wikipedia.org/wiki/Soubor:Prunus_padus0.jpg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62) </a:t>
            </a:r>
            <a:r>
              <a:rPr lang="cs-CZ" sz="1400" dirty="0" err="1">
                <a:solidFill>
                  <a:srgbClr val="080808"/>
                </a:solidFill>
              </a:rPr>
              <a:t>Soubor:Cornus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elagantiss</a:t>
            </a:r>
            <a:r>
              <a:rPr lang="cs-CZ" sz="1400" dirty="0">
                <a:solidFill>
                  <a:srgbClr val="080808"/>
                </a:solidFill>
              </a:rPr>
              <a:t> kz.jpg.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31.5.2010 [cit. 2013-04-12].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://cs.wikipedia.org/wiki/Soubor:Cornus_elagantiss_kz.jpg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63) </a:t>
            </a:r>
            <a:r>
              <a:rPr lang="cs-CZ" sz="1400" dirty="0" err="1">
                <a:solidFill>
                  <a:srgbClr val="080808"/>
                </a:solidFill>
              </a:rPr>
              <a:t>Soubor:Cornus</a:t>
            </a:r>
            <a:r>
              <a:rPr lang="cs-CZ" sz="1400" dirty="0">
                <a:solidFill>
                  <a:srgbClr val="080808"/>
                </a:solidFill>
              </a:rPr>
              <a:t> alba 09 ies.jpg.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15.2.2008 [cit. 2013-04-12].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://cs.wikipedia.org/wiki/Soubor:Cornus_alba_09_ies.jpg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64) </a:t>
            </a:r>
            <a:r>
              <a:rPr lang="cs-CZ" sz="1400" dirty="0" err="1">
                <a:solidFill>
                  <a:srgbClr val="080808"/>
                </a:solidFill>
              </a:rPr>
              <a:t>Soubor:Taxus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baccata</a:t>
            </a:r>
            <a:r>
              <a:rPr lang="cs-CZ" sz="1400" dirty="0">
                <a:solidFill>
                  <a:srgbClr val="080808"/>
                </a:solidFill>
              </a:rPr>
              <a:t> 03 ies.jpg.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8.3.2008 [cit. 2013-04-12].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://cs.wikipedia.org/wiki/Soubor:Taxus_baccata_03_ies.jpg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65) </a:t>
            </a:r>
            <a:r>
              <a:rPr lang="cs-CZ" sz="1400" dirty="0" err="1">
                <a:solidFill>
                  <a:srgbClr val="080808"/>
                </a:solidFill>
              </a:rPr>
              <a:t>Soubor:Taxus</a:t>
            </a:r>
            <a:r>
              <a:rPr lang="cs-CZ" sz="1400" dirty="0">
                <a:solidFill>
                  <a:srgbClr val="080808"/>
                </a:solidFill>
              </a:rPr>
              <a:t> bacata01.jpg.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6.8.2005 [cit. 2013-04-12].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://cs.wikipedia.org/wiki/Soubor:Taxus_bacata01.jpg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66) </a:t>
            </a:r>
            <a:r>
              <a:rPr lang="cs-CZ" sz="1400" dirty="0" err="1">
                <a:solidFill>
                  <a:srgbClr val="080808"/>
                </a:solidFill>
              </a:rPr>
              <a:t>Soubor:Guelder</a:t>
            </a:r>
            <a:r>
              <a:rPr lang="cs-CZ" sz="1400" dirty="0">
                <a:solidFill>
                  <a:srgbClr val="080808"/>
                </a:solidFill>
              </a:rPr>
              <a:t> Rose in </a:t>
            </a:r>
            <a:r>
              <a:rPr lang="cs-CZ" sz="1400" dirty="0" err="1">
                <a:solidFill>
                  <a:srgbClr val="080808"/>
                </a:solidFill>
              </a:rPr>
              <a:t>Queen's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Wood</a:t>
            </a:r>
            <a:r>
              <a:rPr lang="cs-CZ" sz="1400" dirty="0">
                <a:solidFill>
                  <a:srgbClr val="080808"/>
                </a:solidFill>
              </a:rPr>
              <a:t> - geograph.org.uk - 528608.jpg.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[</a:t>
            </a:r>
            <a:r>
              <a:rPr lang="cs-CZ" sz="1400" dirty="0">
                <a:solidFill>
                  <a:srgbClr val="080808"/>
                </a:solidFill>
              </a:rPr>
              <a:t>online]. San Francisco (CA):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5.2.2011 [cit. 2013-04-12].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://cs.wikipedia.org/wiki/Soubor:Guelder_Rose_in_Queen%27s_Wood_-_geograph.org.uk_-_</a:t>
            </a:r>
            <a:r>
              <a:rPr lang="cs-CZ" sz="1400" dirty="0" smtClean="0">
                <a:solidFill>
                  <a:srgbClr val="080808"/>
                </a:solidFill>
              </a:rPr>
              <a:t>528608.jpg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67) </a:t>
            </a:r>
            <a:r>
              <a:rPr lang="cs-CZ" sz="1400" dirty="0">
                <a:solidFill>
                  <a:srgbClr val="080808"/>
                </a:solidFill>
              </a:rPr>
              <a:t>www.office.microsoft.com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68) </a:t>
            </a:r>
            <a:r>
              <a:rPr lang="cs-CZ" sz="1400" dirty="0">
                <a:solidFill>
                  <a:srgbClr val="080808"/>
                </a:solidFill>
              </a:rPr>
              <a:t>www.office.microsoft.com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69) </a:t>
            </a:r>
            <a:r>
              <a:rPr lang="cs-CZ" sz="1400" dirty="0">
                <a:solidFill>
                  <a:srgbClr val="080808"/>
                </a:solidFill>
              </a:rPr>
              <a:t>www.office.microsoft.com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70) www.office.microsoft.com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671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581400" y="137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04800" y="380999"/>
            <a:ext cx="3812262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HRUŠEŇ OBECNÁ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5" name="Obrázek 4" descr="Soubor:Pyrus bourgaeana DehesaBoyalFlowerscloseup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912" y="380999"/>
            <a:ext cx="4267200" cy="335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Soubor:Pears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78995"/>
            <a:ext cx="3581400" cy="45074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4419600" y="3886200"/>
            <a:ext cx="4474302" cy="1938992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vysoká až 20m</a:t>
            </a:r>
            <a:endParaRPr lang="cs-CZ" sz="2400" b="1" dirty="0">
              <a:solidFill>
                <a:srgbClr val="080808"/>
              </a:solidFill>
            </a:endParaRPr>
          </a:p>
          <a:p>
            <a:r>
              <a:rPr lang="cs-CZ" sz="2400" b="1" dirty="0" smtClean="0">
                <a:solidFill>
                  <a:srgbClr val="080808"/>
                </a:solidFill>
              </a:rPr>
              <a:t>● květ bílý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doba květu: březen - květen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 - hruška (malvice)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         - sběr: srpen - říjen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835733" y="34260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87740" y="598646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51681" y="401782"/>
            <a:ext cx="4160883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MERUŇKA OBECNÁ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4" name="Obrázek 3" descr="Soubor:Apricot blossom detail1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47097"/>
            <a:ext cx="3685309" cy="425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7" descr="Soubor:Apricots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81" y="1247097"/>
            <a:ext cx="3921039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251681" y="4844396"/>
            <a:ext cx="4677884" cy="1938992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vysoká až 6m</a:t>
            </a:r>
            <a:endParaRPr lang="cs-CZ" sz="2400" b="1" dirty="0">
              <a:solidFill>
                <a:srgbClr val="080808"/>
              </a:solidFill>
            </a:endParaRPr>
          </a:p>
          <a:p>
            <a:r>
              <a:rPr lang="cs-CZ" sz="2400" b="1" dirty="0" smtClean="0">
                <a:solidFill>
                  <a:srgbClr val="080808"/>
                </a:solidFill>
              </a:rPr>
              <a:t>● květ bílý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březen - duben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 - meruňka (peckovice)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         - sběr: červenec - srpen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659057" y="549842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7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440901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59744" y="318655"/>
            <a:ext cx="2557111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BROSKVOŇ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5" name="Obrázek 4" descr="Soubor:Peachblossoms3800ppx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29" y="318655"/>
            <a:ext cx="4299752" cy="295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9" descr="Soubor:Fleurpecher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6901"/>
            <a:ext cx="2743200" cy="2525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11" descr="Soubor:Vineyard peaches de.jp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44" y="1143000"/>
            <a:ext cx="2819400" cy="32046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359744" y="4467977"/>
            <a:ext cx="4499647" cy="2308324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vysoká 4 – 9m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● </a:t>
            </a:r>
            <a:r>
              <a:rPr lang="cs-CZ" sz="2400" b="1" dirty="0" smtClean="0">
                <a:solidFill>
                  <a:srgbClr val="080808"/>
                </a:solidFill>
              </a:rPr>
              <a:t>květ bílý, růžový, červený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březen - květen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 - broskev (peckovice)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         - sběr: konec května - 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                     srpen/září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08674" y="403989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8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672729" y="328208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9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431317" y="564147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10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04800" y="304800"/>
            <a:ext cx="3310523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VIŠEŇ OBECNÁ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4" name="Obrázek 3" descr="Soubor:Višeň.jpg">
            <a:hlinkClick r:id="rId3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7" r="11884"/>
          <a:stretch/>
        </p:blipFill>
        <p:spPr bwMode="auto">
          <a:xfrm>
            <a:off x="304800" y="1198833"/>
            <a:ext cx="3810000" cy="350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13" descr="Soubor:Prunus cerasus višeň obecná 1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05" y="1198833"/>
            <a:ext cx="4446196" cy="32712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304800" y="4818691"/>
            <a:ext cx="4833374" cy="1938992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vysoká 8 - 10m</a:t>
            </a:r>
            <a:endParaRPr lang="cs-CZ" sz="2400" b="1" dirty="0">
              <a:solidFill>
                <a:srgbClr val="080808"/>
              </a:solidFill>
            </a:endParaRPr>
          </a:p>
          <a:p>
            <a:r>
              <a:rPr lang="cs-CZ" sz="2400" b="1" dirty="0" smtClean="0">
                <a:solidFill>
                  <a:srgbClr val="080808"/>
                </a:solidFill>
              </a:rPr>
              <a:t>● květ bílý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květen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 - višeň (peckovice)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         - sběr: červen - červenec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531963" y="446093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12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-65301" y="4286121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11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C80"/>
            </a:gs>
            <a:gs pos="50000">
              <a:srgbClr val="FF7C80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04800" y="304800"/>
            <a:ext cx="3164649" cy="584775"/>
          </a:xfrm>
          <a:prstGeom prst="rect">
            <a:avLst/>
          </a:prstGeom>
          <a:solidFill>
            <a:schemeClr val="tx1"/>
          </a:solidFill>
          <a:ln>
            <a:solidFill>
              <a:srgbClr val="FF7C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7C80"/>
                </a:solidFill>
              </a:rPr>
              <a:t>TŘEŠEŇ PTAČÍ</a:t>
            </a:r>
            <a:endParaRPr lang="cs-CZ" sz="3200" b="1" dirty="0">
              <a:solidFill>
                <a:srgbClr val="FF7C80"/>
              </a:solidFill>
            </a:endParaRPr>
          </a:p>
        </p:txBody>
      </p:sp>
      <p:pic>
        <p:nvPicPr>
          <p:cNvPr id="4" name="Obrázek 3" descr="Soubor:Prunus avium fruit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722" y="3057758"/>
            <a:ext cx="3008525" cy="2761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15" descr="Soubor:Prunus avium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4" y="1278573"/>
            <a:ext cx="4814887" cy="300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8"/>
          <a:stretch>
            <a:fillRect/>
          </a:stretch>
        </p:blipFill>
        <p:spPr>
          <a:xfrm>
            <a:off x="5786722" y="304800"/>
            <a:ext cx="3048000" cy="247491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69309" y="4724400"/>
            <a:ext cx="4815742" cy="1938992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● vysoká až 30m</a:t>
            </a:r>
            <a:endParaRPr lang="cs-CZ" sz="2400" b="1" dirty="0">
              <a:solidFill>
                <a:srgbClr val="080808"/>
              </a:solidFill>
            </a:endParaRPr>
          </a:p>
          <a:p>
            <a:r>
              <a:rPr lang="cs-CZ" sz="2400" b="1" dirty="0" smtClean="0">
                <a:solidFill>
                  <a:srgbClr val="080808"/>
                </a:solidFill>
              </a:rPr>
              <a:t>● květy bílé, růžové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doba květu: duben - květen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● plod - třešeň (peckovice)</a:t>
            </a:r>
          </a:p>
          <a:p>
            <a:r>
              <a:rPr lang="cs-CZ" sz="2400" b="1" dirty="0">
                <a:solidFill>
                  <a:srgbClr val="080808"/>
                </a:solidFill>
              </a:rPr>
              <a:t> </a:t>
            </a:r>
            <a:r>
              <a:rPr lang="cs-CZ" sz="2400" b="1" dirty="0" smtClean="0">
                <a:solidFill>
                  <a:srgbClr val="080808"/>
                </a:solidFill>
              </a:rPr>
              <a:t>           - sběr: květen - červenec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719047" y="554000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15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760562" y="249013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14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48681" y="394735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13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ceán">
  <a:themeElements>
    <a:clrScheme name="Oceá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á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eá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3541</TotalTime>
  <Words>3828</Words>
  <Application>Microsoft Office PowerPoint</Application>
  <PresentationFormat>Předvádění na obrazovce (4:3)</PresentationFormat>
  <Paragraphs>553</Paragraphs>
  <Slides>44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44</vt:i4>
      </vt:variant>
    </vt:vector>
  </HeadingPairs>
  <TitlesOfParts>
    <vt:vector size="46" baseType="lpstr">
      <vt:lpstr>Výchozí návrh</vt:lpstr>
      <vt:lpstr>Oceán</vt:lpstr>
      <vt:lpstr> KVETOUCÍ STROMY A KEŘE  NA JAŘE 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Vaňková</dc:creator>
  <cp:lastModifiedBy>ucitel</cp:lastModifiedBy>
  <cp:revision>283</cp:revision>
  <cp:lastPrinted>1601-01-01T00:00:00Z</cp:lastPrinted>
  <dcterms:created xsi:type="dcterms:W3CDTF">1601-01-01T00:00:00Z</dcterms:created>
  <dcterms:modified xsi:type="dcterms:W3CDTF">2013-08-22T13:13:15Z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