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</p:sldMasterIdLst>
  <p:sldIdLst>
    <p:sldId id="321" r:id="rId3"/>
    <p:sldId id="259" r:id="rId4"/>
    <p:sldId id="308" r:id="rId5"/>
    <p:sldId id="291" r:id="rId6"/>
    <p:sldId id="311" r:id="rId7"/>
    <p:sldId id="293" r:id="rId8"/>
    <p:sldId id="310" r:id="rId9"/>
    <p:sldId id="306" r:id="rId10"/>
    <p:sldId id="312" r:id="rId11"/>
    <p:sldId id="294" r:id="rId12"/>
    <p:sldId id="313" r:id="rId13"/>
    <p:sldId id="295" r:id="rId14"/>
    <p:sldId id="314" r:id="rId15"/>
    <p:sldId id="297" r:id="rId16"/>
    <p:sldId id="315" r:id="rId17"/>
    <p:sldId id="316" r:id="rId18"/>
    <p:sldId id="298" r:id="rId19"/>
    <p:sldId id="317" r:id="rId20"/>
    <p:sldId id="318" r:id="rId21"/>
    <p:sldId id="319" r:id="rId22"/>
    <p:sldId id="300" r:id="rId23"/>
    <p:sldId id="302" r:id="rId24"/>
    <p:sldId id="305" r:id="rId25"/>
    <p:sldId id="262" r:id="rId26"/>
    <p:sldId id="272" r:id="rId27"/>
    <p:sldId id="320" r:id="rId2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DE53A-FDE1-4878-9584-C6B201C48A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665832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A1E5F-1AF8-492B-9E4F-74D06C559C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22084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CB615-3554-4E10-B947-788CB2CF3A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28352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á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á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á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22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662BD-A34A-435C-823F-9B4801967C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983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2A4050C-3E2D-459B-85EB-EDF275609E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509027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á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á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á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á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á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F8E59-E5FA-4206-979E-63550208FB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789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D8DED-512D-4A75-9BA7-AB099FDB74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341935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1B898-3CA3-4729-B15D-547D589B9E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20010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C8690B-A488-4533-8866-55EA1C5F09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342653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13492-0B2D-4762-BE20-08774B9171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308303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6" name="Přímá spojnice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7" name="Přímá spojnice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Přímá spojnice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římá spojnice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E78A3C-19B7-4ED0-A2F7-B720267079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435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BDEF9-D1F3-4493-9CEC-E24EF0DA21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432671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" name="Ová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Přímá spojnice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římá spojnice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11" name="Přímá spojnice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31AAE30-FDBB-42B6-AF4E-8D95943545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582488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EA8EC-849B-46B6-9475-953EB26B69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333535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2F961-8D5B-4D7F-AD96-3B6C80860E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976805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8C729-7E10-4596-97AB-DAF4586FFB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171725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985ED-7BEC-4D22-A8AB-523EC73F12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209535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BFAF8-329D-4C32-BEAB-D859D288A5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779820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4E169-1FC7-4AA2-BF2D-D20383F471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4181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610CC-7ABA-48ED-AE8A-0F062C88BB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201468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27E75-D18C-433E-BFE5-69D245ADCC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928026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8DF6E-1230-4CC3-97F7-D32465CF71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783377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787CD21-30CA-4FC7-8D48-1A7388C307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52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056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8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449A49D-2621-42A9-9F25-7B81C2CAD8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18" r:id="rId4"/>
    <p:sldLayoutId id="2147483719" r:id="rId5"/>
    <p:sldLayoutId id="2147483726" r:id="rId6"/>
    <p:sldLayoutId id="2147483720" r:id="rId7"/>
    <p:sldLayoutId id="2147483727" r:id="rId8"/>
    <p:sldLayoutId id="2147483728" r:id="rId9"/>
    <p:sldLayoutId id="2147483721" r:id="rId10"/>
    <p:sldLayoutId id="2147483722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c/Dama_dama8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slide" Target="slide8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d/Red_Deer_(Cervus_elaphus)_(1)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slide" Target="slide8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4/Mouflon_2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slide" Target="slide8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b/Capreolus_capreolus_male_p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slide" Target="slide8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3/01-sfel-08-009a_-_crop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slide" Target="slide8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9/Kurre5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slide" Target="slide8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8/Lynx_lynx_poing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slide" Target="slide8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c/Felis_silvestris_Ko%C4%8Dka_divok%C3%A1_ZOO_D%C4%9B%C4%8D%C3%ADn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slide" Target="slide8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8/Mrs_Polecat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slide" Target="slide8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f/Martes_martes_crop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slide" Target="slide8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0/Lutra.lutra.standing.1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slide" Target="slide8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c/Beaver_pho34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slide" Target="slide8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8/Mustela_erminea_upright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slide" Target="slide8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9/Europ%C3%A4ischer_Ziesel_in_Hockstellung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slide" Target="slide8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3/3d/Ausgewachsenes_Wildschwein_beim_Suhlen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slide" Target="slide8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2/Medved_mzoo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slide" Target="slide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3/Lupo_appenninico_3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slide" Target="slide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0/Vulpes_vulpes_standing_in_snow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slide" Target="slide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0/Badger-badger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slide" Target="slide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7/Mr_Mole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slide" Target="slide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124200"/>
            <a:ext cx="9164638" cy="1820069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chemeClr val="bg2"/>
                </a:solidFill>
              </a:rPr>
              <a:t>ŽIVOČICHOVÉ </a:t>
            </a:r>
            <a:r>
              <a:rPr lang="cs-CZ" b="1" dirty="0">
                <a:solidFill>
                  <a:schemeClr val="bg2"/>
                </a:solidFill>
              </a:rPr>
              <a:t>– </a:t>
            </a:r>
            <a:r>
              <a:rPr lang="cs-CZ" b="1" dirty="0" smtClean="0">
                <a:solidFill>
                  <a:schemeClr val="bg2"/>
                </a:solidFill>
              </a:rPr>
              <a:t/>
            </a:r>
            <a:br>
              <a:rPr lang="cs-CZ" b="1" dirty="0" smtClean="0">
                <a:solidFill>
                  <a:schemeClr val="bg2"/>
                </a:solidFill>
              </a:rPr>
            </a:br>
            <a:r>
              <a:rPr lang="cs-CZ" b="1" dirty="0" smtClean="0">
                <a:solidFill>
                  <a:schemeClr val="bg2"/>
                </a:solidFill>
              </a:rPr>
              <a:t>HÁDEJ, KDO JSEM?</a:t>
            </a:r>
            <a:endParaRPr lang="cs-CZ" b="1" dirty="0" smtClean="0"/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5257800"/>
            <a:ext cx="9144000" cy="147732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 b="1" dirty="0" smtClean="0"/>
              <a:t>Pří_069_Rozmanitost </a:t>
            </a:r>
            <a:r>
              <a:rPr lang="cs-CZ" b="1" dirty="0" err="1" smtClean="0"/>
              <a:t>přírody_Živočichové</a:t>
            </a:r>
            <a:r>
              <a:rPr lang="cs-CZ" b="1" dirty="0" smtClean="0"/>
              <a:t> </a:t>
            </a:r>
            <a:r>
              <a:rPr lang="cs-CZ" b="1" dirty="0"/>
              <a:t>– Hádej, kdo </a:t>
            </a:r>
            <a:r>
              <a:rPr lang="cs-CZ" b="1" dirty="0" smtClean="0"/>
              <a:t>jsem?</a:t>
            </a:r>
          </a:p>
          <a:p>
            <a:pPr algn="ctr" eaLnBrk="1" hangingPunct="1"/>
            <a:endParaRPr lang="cs-CZ" b="1" dirty="0" smtClean="0"/>
          </a:p>
          <a:p>
            <a:pPr algn="ctr" eaLnBrk="1" hangingPunct="1"/>
            <a:r>
              <a:rPr lang="cs-CZ" b="1" dirty="0" smtClean="0">
                <a:solidFill>
                  <a:srgbClr val="000000"/>
                </a:solidFill>
              </a:rPr>
              <a:t>Autor</a:t>
            </a:r>
            <a:r>
              <a:rPr lang="cs-CZ" b="1" dirty="0">
                <a:solidFill>
                  <a:srgbClr val="000000"/>
                </a:solidFill>
              </a:rPr>
              <a:t>: Mgr. Petra Vaňková</a:t>
            </a:r>
          </a:p>
          <a:p>
            <a:pPr algn="ctr" eaLnBrk="1" hangingPunct="1"/>
            <a:endParaRPr lang="cs-CZ" dirty="0">
              <a:solidFill>
                <a:schemeClr val="bg2"/>
              </a:solidFill>
            </a:endParaRPr>
          </a:p>
          <a:p>
            <a:pPr algn="ctr" eaLnBrk="1" hangingPunct="1"/>
            <a:r>
              <a:rPr lang="cs-CZ" dirty="0">
                <a:solidFill>
                  <a:srgbClr val="000000"/>
                </a:solidFill>
              </a:rPr>
              <a:t>Škola: Základní škola Slušovice, okres Zlín, příspěvková organizace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>
                <a:solidFill>
                  <a:srgbClr val="000000"/>
                </a:solidFill>
              </a:rPr>
              <a:t>Registrační číslo projektu: CZ.1.07/1.1.38/02.0025</a:t>
            </a:r>
          </a:p>
          <a:p>
            <a:pPr algn="ctr" eaLnBrk="1" hangingPunct="1"/>
            <a:r>
              <a:rPr lang="cs-CZ">
                <a:solidFill>
                  <a:srgbClr val="000000"/>
                </a:solidFill>
              </a:rPr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>
                <a:solidFill>
                  <a:srgbClr val="000000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3731355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Soubor:Dama dama8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0" t="4065" r="9352" b="4010"/>
          <a:stretch/>
        </p:blipFill>
        <p:spPr bwMode="auto">
          <a:xfrm>
            <a:off x="5656864" y="1622835"/>
            <a:ext cx="2842007" cy="385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4A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54000" y="2206625"/>
            <a:ext cx="5016500" cy="790575"/>
            <a:chOff x="113" y="1247"/>
            <a:chExt cx="3160" cy="498"/>
          </a:xfrm>
        </p:grpSpPr>
        <p:sp>
          <p:nvSpPr>
            <p:cNvPr id="18452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247"/>
              <a:ext cx="2449" cy="498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Sudokopytník s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lopatkovitým parožím.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18453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37" y="1247"/>
              <a:ext cx="636" cy="498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4001" y="3128962"/>
            <a:ext cx="5016501" cy="850899"/>
            <a:chOff x="107" y="1222"/>
            <a:chExt cx="3160" cy="536"/>
          </a:xfrm>
        </p:grpSpPr>
        <p:sp>
          <p:nvSpPr>
            <p:cNvPr id="18450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7" y="1222"/>
              <a:ext cx="2443" cy="536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Žije v lesích, v oborách v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nižších polohách.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8451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31" y="1243"/>
              <a:ext cx="636" cy="515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4000" y="4116686"/>
            <a:ext cx="5016500" cy="912814"/>
            <a:chOff x="107" y="1229"/>
            <a:chExt cx="3160" cy="575"/>
          </a:xfrm>
        </p:grpSpPr>
        <p:sp>
          <p:nvSpPr>
            <p:cNvPr id="18448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7" y="1229"/>
              <a:ext cx="2443" cy="575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Býložravý přežvýkavec: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t</a:t>
              </a:r>
              <a:r>
                <a:rPr lang="cs-CZ" sz="2400" b="1" dirty="0" smtClean="0">
                  <a:latin typeface="Palatino Linotype" pitchFamily="18" charset="0"/>
                </a:rPr>
                <a:t>raviny, listí, plody …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8449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31" y="1229"/>
              <a:ext cx="636" cy="575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570889" y="5467899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312734" y="6236439"/>
            <a:ext cx="32800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d</a:t>
            </a:r>
            <a:r>
              <a:rPr lang="cs-CZ" sz="3200" b="1" dirty="0" smtClean="0"/>
              <a:t>aněk evropský</a:t>
            </a:r>
            <a:endParaRPr lang="cs-CZ" sz="3200" b="1" dirty="0"/>
          </a:p>
        </p:txBody>
      </p:sp>
      <p:sp>
        <p:nvSpPr>
          <p:cNvPr id="2" name="Obdélník 1"/>
          <p:cNvSpPr/>
          <p:nvPr/>
        </p:nvSpPr>
        <p:spPr>
          <a:xfrm>
            <a:off x="5671431" y="1622835"/>
            <a:ext cx="2827440" cy="1374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8445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881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276" y="5626839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ovéPole 4"/>
          <p:cNvSpPr txBox="1">
            <a:spLocks noChangeArrowheads="1"/>
          </p:cNvSpPr>
          <p:nvPr/>
        </p:nvSpPr>
        <p:spPr bwMode="auto">
          <a:xfrm>
            <a:off x="8457862" y="525318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/>
              <a:t>7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5671431" y="2997200"/>
            <a:ext cx="2827440" cy="1221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5671431" y="4215854"/>
            <a:ext cx="2827440" cy="1266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File:Red Deer (Cervus elaphus) (1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7033" r="30298" b="12637"/>
          <a:stretch>
            <a:fillRect/>
          </a:stretch>
        </p:blipFill>
        <p:spPr bwMode="auto">
          <a:xfrm>
            <a:off x="5445919" y="1946643"/>
            <a:ext cx="3167062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4B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30188" y="2036825"/>
            <a:ext cx="5062539" cy="854076"/>
            <a:chOff x="106" y="1077"/>
            <a:chExt cx="3189" cy="538"/>
          </a:xfrm>
        </p:grpSpPr>
        <p:sp>
          <p:nvSpPr>
            <p:cNvPr id="19476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6" y="1077"/>
              <a:ext cx="2449" cy="534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Sudokopytník vyskytující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se v celé Evropě.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19477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59" y="1077"/>
              <a:ext cx="636" cy="538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21405" y="3018971"/>
            <a:ext cx="5072063" cy="906463"/>
            <a:chOff x="113" y="1162"/>
            <a:chExt cx="3195" cy="571"/>
          </a:xfrm>
        </p:grpSpPr>
        <p:sp>
          <p:nvSpPr>
            <p:cNvPr id="19474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3" cy="571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dirty="0">
                <a:latin typeface="Palatino Linotype" pitchFamily="18" charset="0"/>
              </a:endParaRPr>
            </a:p>
            <a:p>
              <a:r>
                <a:rPr lang="cs-CZ" sz="2400" b="1" dirty="0">
                  <a:latin typeface="Palatino Linotype" pitchFamily="18" charset="0"/>
                </a:rPr>
                <a:t>Žije </a:t>
              </a:r>
              <a:r>
                <a:rPr lang="cs-CZ" sz="2400" b="1" dirty="0" smtClean="0">
                  <a:latin typeface="Palatino Linotype" pitchFamily="18" charset="0"/>
                </a:rPr>
                <a:t>v lesích ve středních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a vyšších polohách.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9475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72" y="1162"/>
              <a:ext cx="636" cy="571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21405" y="4049607"/>
            <a:ext cx="5072063" cy="979487"/>
            <a:chOff x="3" y="1130"/>
            <a:chExt cx="3195" cy="617"/>
          </a:xfrm>
        </p:grpSpPr>
        <p:sp>
          <p:nvSpPr>
            <p:cNvPr id="19472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" y="1130"/>
              <a:ext cx="2443" cy="617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Býložravý přežvýkavec: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tráva, listy, větvičky … </a:t>
              </a: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9473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30"/>
              <a:ext cx="636" cy="617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359945" y="5511860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366814" y="6273225"/>
            <a:ext cx="30299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j</a:t>
            </a:r>
            <a:r>
              <a:rPr lang="cs-CZ" sz="3200" b="1" dirty="0" smtClean="0"/>
              <a:t>elen evropský</a:t>
            </a:r>
            <a:endParaRPr lang="cs-CZ" sz="3200" b="1" dirty="0"/>
          </a:p>
        </p:txBody>
      </p:sp>
      <p:sp>
        <p:nvSpPr>
          <p:cNvPr id="2" name="Obdélník 1"/>
          <p:cNvSpPr/>
          <p:nvPr/>
        </p:nvSpPr>
        <p:spPr>
          <a:xfrm>
            <a:off x="5445920" y="1946642"/>
            <a:ext cx="3167062" cy="116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9469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912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5663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1" name="TextovéPole 4"/>
          <p:cNvSpPr txBox="1">
            <a:spLocks noChangeArrowheads="1"/>
          </p:cNvSpPr>
          <p:nvPr/>
        </p:nvSpPr>
        <p:spPr bwMode="auto">
          <a:xfrm>
            <a:off x="8343106" y="5465888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/>
              <a:t>8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5445919" y="3116020"/>
            <a:ext cx="3167062" cy="116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445919" y="4285398"/>
            <a:ext cx="3167062" cy="116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Soubor:Mouflon 2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0" t="11526" r="20887" b="11320"/>
          <a:stretch/>
        </p:blipFill>
        <p:spPr bwMode="auto">
          <a:xfrm>
            <a:off x="5486400" y="2021460"/>
            <a:ext cx="3161065" cy="307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5A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179388" y="1938338"/>
            <a:ext cx="5154614" cy="841376"/>
            <a:chOff x="-6" y="1085"/>
            <a:chExt cx="3247" cy="530"/>
          </a:xfrm>
        </p:grpSpPr>
        <p:sp>
          <p:nvSpPr>
            <p:cNvPr id="20500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-6" y="1085"/>
              <a:ext cx="2536" cy="530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Jediný volně žijící zástupce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rodu ovce v přírodě v ČR. 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20501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05" y="1085"/>
              <a:ext cx="636" cy="530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179388" y="2965451"/>
            <a:ext cx="5154613" cy="844551"/>
            <a:chOff x="91" y="1142"/>
            <a:chExt cx="3247" cy="532"/>
          </a:xfrm>
        </p:grpSpPr>
        <p:sp>
          <p:nvSpPr>
            <p:cNvPr id="20498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91" y="1142"/>
              <a:ext cx="2536" cy="512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Žije v listnatých nebo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s</a:t>
              </a:r>
              <a:r>
                <a:rPr lang="cs-CZ" sz="2400" b="1" dirty="0" smtClean="0">
                  <a:latin typeface="Palatino Linotype" pitchFamily="18" charset="0"/>
                </a:rPr>
                <a:t>míšených lesích.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0499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02" y="1162"/>
              <a:ext cx="636" cy="512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179387" y="3962400"/>
            <a:ext cx="5154614" cy="944561"/>
            <a:chOff x="91" y="1114"/>
            <a:chExt cx="3247" cy="595"/>
          </a:xfrm>
        </p:grpSpPr>
        <p:sp>
          <p:nvSpPr>
            <p:cNvPr id="20496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91" y="1114"/>
              <a:ext cx="2536" cy="595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Přežvýkavý býložravec: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t</a:t>
              </a:r>
              <a:r>
                <a:rPr lang="cs-CZ" sz="2400" b="1" dirty="0" smtClean="0">
                  <a:latin typeface="Palatino Linotype" pitchFamily="18" charset="0"/>
                </a:rPr>
                <a:t>rávy, byliny, žaludy …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0497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02" y="1114"/>
              <a:ext cx="636" cy="595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581400" y="5440632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6274894" y="6220856"/>
            <a:ext cx="15504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 smtClean="0"/>
              <a:t>muflon</a:t>
            </a:r>
            <a:endParaRPr lang="cs-CZ" sz="3200" b="1" dirty="0"/>
          </a:p>
        </p:txBody>
      </p:sp>
      <p:pic>
        <p:nvPicPr>
          <p:cNvPr id="20493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92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306" y="54562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TextovéPole 4"/>
          <p:cNvSpPr txBox="1">
            <a:spLocks noChangeArrowheads="1"/>
          </p:cNvSpPr>
          <p:nvPr/>
        </p:nvSpPr>
        <p:spPr bwMode="auto">
          <a:xfrm>
            <a:off x="8377590" y="526891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9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5470566" y="1938176"/>
            <a:ext cx="3162055" cy="1102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470565" y="3056917"/>
            <a:ext cx="3162055" cy="1102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5469079" y="4166173"/>
            <a:ext cx="3162055" cy="1102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4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:Capreolus capreolus male p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7" t="6339"/>
          <a:stretch/>
        </p:blipFill>
        <p:spPr bwMode="auto">
          <a:xfrm>
            <a:off x="5742586" y="1614540"/>
            <a:ext cx="2755693" cy="386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5B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1910134"/>
            <a:ext cx="4962526" cy="892176"/>
            <a:chOff x="113" y="1162"/>
            <a:chExt cx="3126" cy="562"/>
          </a:xfrm>
        </p:grpSpPr>
        <p:sp>
          <p:nvSpPr>
            <p:cNvPr id="21524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392" cy="554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Nejhojněji se vyskytující 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s</a:t>
              </a:r>
              <a:r>
                <a:rPr lang="cs-CZ" sz="2400" b="1" dirty="0" smtClean="0">
                  <a:latin typeface="Palatino Linotype" pitchFamily="18" charset="0"/>
                </a:rPr>
                <a:t>udokopytník.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21525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03" y="1170"/>
              <a:ext cx="636" cy="554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41300" y="2997202"/>
            <a:ext cx="4962526" cy="947739"/>
            <a:chOff x="113" y="1162"/>
            <a:chExt cx="3126" cy="597"/>
          </a:xfrm>
        </p:grpSpPr>
        <p:sp>
          <p:nvSpPr>
            <p:cNvPr id="21522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392" cy="589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Žije v lesích, na pasekách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od nížin až po hory.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1523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03" y="1170"/>
              <a:ext cx="636" cy="589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4134643"/>
            <a:ext cx="4953001" cy="944562"/>
            <a:chOff x="113" y="1247"/>
            <a:chExt cx="3120" cy="595"/>
          </a:xfrm>
        </p:grpSpPr>
        <p:sp>
          <p:nvSpPr>
            <p:cNvPr id="21520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247"/>
              <a:ext cx="2386" cy="595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Býložravý přežvýkavec: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 trávy, listy, větvičky… 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1521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97" y="1247"/>
              <a:ext cx="636" cy="595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656611" y="5489575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546109" y="6260731"/>
            <a:ext cx="28248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 smtClean="0"/>
              <a:t>srnec obecný</a:t>
            </a:r>
            <a:endParaRPr lang="cs-CZ" sz="3200" b="1" dirty="0"/>
          </a:p>
        </p:txBody>
      </p:sp>
      <p:sp>
        <p:nvSpPr>
          <p:cNvPr id="19" name="Obdélník 18"/>
          <p:cNvSpPr/>
          <p:nvPr/>
        </p:nvSpPr>
        <p:spPr>
          <a:xfrm>
            <a:off x="5750915" y="4191000"/>
            <a:ext cx="2747364" cy="1288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1517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959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619" y="562600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TextovéPole 4"/>
          <p:cNvSpPr txBox="1">
            <a:spLocks noChangeArrowheads="1"/>
          </p:cNvSpPr>
          <p:nvPr/>
        </p:nvSpPr>
        <p:spPr bwMode="auto">
          <a:xfrm>
            <a:off x="8446324" y="5227597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/>
              <a:t>10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750915" y="2935721"/>
            <a:ext cx="2747364" cy="1288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5742586" y="1614540"/>
            <a:ext cx="2747364" cy="1321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19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3" descr="Soubor:01-sfel-08-009a - crop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3" r="4964"/>
          <a:stretch>
            <a:fillRect/>
          </a:stretch>
        </p:blipFill>
        <p:spPr bwMode="auto">
          <a:xfrm>
            <a:off x="5720896" y="1904010"/>
            <a:ext cx="2517775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6A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1987160"/>
            <a:ext cx="4906963" cy="874713"/>
            <a:chOff x="113" y="1064"/>
            <a:chExt cx="3091" cy="551"/>
          </a:xfrm>
        </p:grpSpPr>
        <p:sp>
          <p:nvSpPr>
            <p:cNvPr id="22548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064"/>
              <a:ext cx="2344" cy="551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Žije samotářsky, je velmi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rozšířen.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22549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8" y="1064"/>
              <a:ext cx="636" cy="551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41300" y="3046412"/>
            <a:ext cx="4906963" cy="788988"/>
            <a:chOff x="107" y="1193"/>
            <a:chExt cx="3091" cy="497"/>
          </a:xfrm>
        </p:grpSpPr>
        <p:sp>
          <p:nvSpPr>
            <p:cNvPr id="22546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7" y="1193"/>
              <a:ext cx="2338" cy="497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Žije na polích, loukách, 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o</a:t>
              </a:r>
              <a:r>
                <a:rPr lang="cs-CZ" sz="2400" b="1" dirty="0" smtClean="0">
                  <a:latin typeface="Palatino Linotype" pitchFamily="18" charset="0"/>
                </a:rPr>
                <a:t>kraje lesů.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2547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93"/>
              <a:ext cx="636" cy="497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4037807"/>
            <a:ext cx="4897438" cy="814387"/>
            <a:chOff x="113" y="1320"/>
            <a:chExt cx="3085" cy="513"/>
          </a:xfrm>
        </p:grpSpPr>
        <p:sp>
          <p:nvSpPr>
            <p:cNvPr id="22544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320"/>
              <a:ext cx="2338" cy="51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Býložravec: trávy, byliny,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větve, občas i žížala …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2545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320"/>
              <a:ext cx="636" cy="51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429000" y="5489575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665485" y="6273225"/>
            <a:ext cx="2164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z</a:t>
            </a:r>
            <a:r>
              <a:rPr lang="cs-CZ" sz="3200" b="1" dirty="0" smtClean="0"/>
              <a:t>ajíc polní</a:t>
            </a:r>
            <a:endParaRPr lang="cs-CZ" sz="3200" b="1" dirty="0"/>
          </a:p>
        </p:txBody>
      </p:sp>
      <p:pic>
        <p:nvPicPr>
          <p:cNvPr id="22537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975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84" y="57610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bdélník 21"/>
          <p:cNvSpPr/>
          <p:nvPr/>
        </p:nvSpPr>
        <p:spPr>
          <a:xfrm>
            <a:off x="5720896" y="1905000"/>
            <a:ext cx="2517775" cy="1141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543" name="TextovéPole 1"/>
          <p:cNvSpPr txBox="1">
            <a:spLocks noChangeArrowheads="1"/>
          </p:cNvSpPr>
          <p:nvPr/>
        </p:nvSpPr>
        <p:spPr bwMode="auto">
          <a:xfrm>
            <a:off x="8238670" y="5063135"/>
            <a:ext cx="3429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/>
              <a:t>11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5720895" y="3046412"/>
            <a:ext cx="2517775" cy="1141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5721954" y="4199535"/>
            <a:ext cx="2517775" cy="1141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2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3" descr="Soubor:Kurre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"/>
          <a:stretch>
            <a:fillRect/>
          </a:stretch>
        </p:blipFill>
        <p:spPr bwMode="auto">
          <a:xfrm>
            <a:off x="5638800" y="1652588"/>
            <a:ext cx="2755142" cy="391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6B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58062" y="1905000"/>
            <a:ext cx="4995863" cy="719138"/>
            <a:chOff x="113" y="1162"/>
            <a:chExt cx="3147" cy="453"/>
          </a:xfrm>
        </p:grpSpPr>
        <p:sp>
          <p:nvSpPr>
            <p:cNvPr id="23572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392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Hlodavec žijící hlavně v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korunách stromů.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23573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24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2792596"/>
            <a:ext cx="5002213" cy="879475"/>
            <a:chOff x="113" y="1111"/>
            <a:chExt cx="3151" cy="554"/>
          </a:xfrm>
        </p:grpSpPr>
        <p:sp>
          <p:nvSpPr>
            <p:cNvPr id="23570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11"/>
              <a:ext cx="2386" cy="554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 smtClean="0">
                <a:latin typeface="Palatino Linotype" pitchFamily="18" charset="0"/>
              </a:endParaRPr>
            </a:p>
            <a:p>
              <a:endParaRPr lang="cs-CZ" sz="2400" b="1" dirty="0" smtClean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Žije od nížin po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podhorské oblasti. 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3571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28" y="1111"/>
              <a:ext cx="636" cy="554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8762" y="3824288"/>
            <a:ext cx="4995863" cy="1203325"/>
            <a:chOff x="118" y="1277"/>
            <a:chExt cx="3147" cy="758"/>
          </a:xfrm>
        </p:grpSpPr>
        <p:sp>
          <p:nvSpPr>
            <p:cNvPr id="23568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8" y="1277"/>
              <a:ext cx="2386" cy="758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Všežravec: semena šišek,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houby, plody, ptačí vejce,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hmyz …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3569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29" y="1277"/>
              <a:ext cx="636" cy="758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402842" y="5489575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253263" y="6253619"/>
            <a:ext cx="32576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v</a:t>
            </a:r>
            <a:r>
              <a:rPr lang="cs-CZ" sz="3200" b="1" dirty="0" smtClean="0"/>
              <a:t>everka obecná</a:t>
            </a:r>
            <a:endParaRPr lang="cs-CZ" sz="3200" b="1" dirty="0"/>
          </a:p>
        </p:txBody>
      </p:sp>
      <p:pic>
        <p:nvPicPr>
          <p:cNvPr id="23562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991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74" y="5644019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bdélník 26"/>
          <p:cNvSpPr/>
          <p:nvPr/>
        </p:nvSpPr>
        <p:spPr>
          <a:xfrm>
            <a:off x="5638800" y="4267200"/>
            <a:ext cx="2755142" cy="1299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567" name="TextovéPole 4"/>
          <p:cNvSpPr txBox="1">
            <a:spLocks noChangeArrowheads="1"/>
          </p:cNvSpPr>
          <p:nvPr/>
        </p:nvSpPr>
        <p:spPr bwMode="auto">
          <a:xfrm>
            <a:off x="8393942" y="5290772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12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5638800" y="2952385"/>
            <a:ext cx="2755142" cy="1299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638800" y="1652588"/>
            <a:ext cx="2755142" cy="1299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 descr="Soubor:Lynx lynx po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4" r="6831"/>
          <a:stretch>
            <a:fillRect/>
          </a:stretch>
        </p:blipFill>
        <p:spPr bwMode="auto">
          <a:xfrm>
            <a:off x="5664200" y="1587749"/>
            <a:ext cx="2614613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7A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5"/>
            <a:ext cx="5186363" cy="719138"/>
            <a:chOff x="113" y="1162"/>
            <a:chExt cx="3267" cy="453"/>
          </a:xfrm>
        </p:grpSpPr>
        <p:sp>
          <p:nvSpPr>
            <p:cNvPr id="24596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514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Volně žijící kočkovitá 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š</a:t>
              </a:r>
              <a:r>
                <a:rPr lang="cs-CZ" sz="2400" b="1" dirty="0" smtClean="0">
                  <a:latin typeface="Palatino Linotype" pitchFamily="18" charset="0"/>
                </a:rPr>
                <a:t>elma.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24597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44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41300" y="2997200"/>
            <a:ext cx="5162550" cy="719138"/>
            <a:chOff x="107" y="1162"/>
            <a:chExt cx="3252" cy="453"/>
          </a:xfrm>
        </p:grpSpPr>
        <p:sp>
          <p:nvSpPr>
            <p:cNvPr id="24594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7" y="1162"/>
              <a:ext cx="2514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Žije v lesích až po hřebeny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hor v celé Eurasii.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4595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23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3932239"/>
            <a:ext cx="5153025" cy="868363"/>
            <a:chOff x="113" y="1162"/>
            <a:chExt cx="3246" cy="547"/>
          </a:xfrm>
        </p:grpSpPr>
        <p:sp>
          <p:nvSpPr>
            <p:cNvPr id="24592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508" cy="547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Masožravec: srnčí zvěř,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ptáci, drobní hlodavci …</a:t>
              </a:r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4593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23" y="1162"/>
              <a:ext cx="636" cy="547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488531" y="5472906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534025" y="6243638"/>
            <a:ext cx="25298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r</a:t>
            </a:r>
            <a:r>
              <a:rPr lang="cs-CZ" sz="3200" b="1" dirty="0" smtClean="0"/>
              <a:t>ys ostrovid</a:t>
            </a:r>
            <a:endParaRPr lang="cs-CZ" sz="3200" b="1" dirty="0"/>
          </a:p>
        </p:txBody>
      </p:sp>
      <p:sp>
        <p:nvSpPr>
          <p:cNvPr id="18" name="Obdélník 17"/>
          <p:cNvSpPr/>
          <p:nvPr/>
        </p:nvSpPr>
        <p:spPr>
          <a:xfrm>
            <a:off x="5664200" y="1587749"/>
            <a:ext cx="2614613" cy="139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4587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4022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688" y="57610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1" name="TextovéPole 1"/>
          <p:cNvSpPr txBox="1">
            <a:spLocks noChangeArrowheads="1"/>
          </p:cNvSpPr>
          <p:nvPr/>
        </p:nvSpPr>
        <p:spPr bwMode="auto">
          <a:xfrm>
            <a:off x="8278813" y="5334000"/>
            <a:ext cx="355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/>
              <a:t>13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5663209" y="2987248"/>
            <a:ext cx="2614613" cy="1307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663210" y="4295099"/>
            <a:ext cx="2614613" cy="1307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18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ubor:Felis silvestris Kočka divoká ZOO Děčín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7" t="13783" r="35216" b="4469"/>
          <a:stretch/>
        </p:blipFill>
        <p:spPr bwMode="auto">
          <a:xfrm>
            <a:off x="5514418" y="1765451"/>
            <a:ext cx="2934814" cy="369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7B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50825" y="2060575"/>
            <a:ext cx="5026026" cy="858838"/>
            <a:chOff x="119" y="1162"/>
            <a:chExt cx="3166" cy="541"/>
          </a:xfrm>
        </p:grpSpPr>
        <p:sp>
          <p:nvSpPr>
            <p:cNvPr id="25620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9" y="1162"/>
              <a:ext cx="2443" cy="541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Kočkovitá šelma lovící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výhradně v noci.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25621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49" y="1162"/>
              <a:ext cx="636" cy="541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1031" y="3051175"/>
            <a:ext cx="5013326" cy="796926"/>
            <a:chOff x="121" y="1196"/>
            <a:chExt cx="3158" cy="502"/>
          </a:xfrm>
        </p:grpSpPr>
        <p:sp>
          <p:nvSpPr>
            <p:cNvPr id="25618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21" y="1196"/>
              <a:ext cx="2435" cy="502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Žije v lesích, podhůřích,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vrchovinách. 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25619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43" y="1196"/>
              <a:ext cx="636" cy="502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4011665"/>
            <a:ext cx="5026026" cy="941387"/>
            <a:chOff x="113" y="1162"/>
            <a:chExt cx="3166" cy="593"/>
          </a:xfrm>
        </p:grpSpPr>
        <p:sp>
          <p:nvSpPr>
            <p:cNvPr id="25616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3" cy="59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Masožravá: hlodavci,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ptáci, veverky, ještěrky …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25617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43" y="1162"/>
              <a:ext cx="636" cy="59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403052" y="5459032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503871" y="6277988"/>
            <a:ext cx="27558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k</a:t>
            </a:r>
            <a:r>
              <a:rPr lang="cs-CZ" sz="3200" b="1" dirty="0" smtClean="0"/>
              <a:t>očka divoká</a:t>
            </a:r>
            <a:endParaRPr lang="cs-CZ" sz="3200" b="1" dirty="0"/>
          </a:p>
        </p:txBody>
      </p:sp>
      <p:sp>
        <p:nvSpPr>
          <p:cNvPr id="2" name="Obdélník 1"/>
          <p:cNvSpPr/>
          <p:nvPr/>
        </p:nvSpPr>
        <p:spPr>
          <a:xfrm>
            <a:off x="5493964" y="1665717"/>
            <a:ext cx="2932093" cy="1285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5611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4037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2" y="5680931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TextovéPole 4"/>
          <p:cNvSpPr txBox="1">
            <a:spLocks noChangeArrowheads="1"/>
          </p:cNvSpPr>
          <p:nvPr/>
        </p:nvSpPr>
        <p:spPr bwMode="auto">
          <a:xfrm>
            <a:off x="8404225" y="5212321"/>
            <a:ext cx="354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/>
              <a:t>14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5493965" y="2951441"/>
            <a:ext cx="2932093" cy="1285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5503871" y="4237165"/>
            <a:ext cx="2932093" cy="1285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le:Mrs Polecat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6" t="20189" r="23872" b="8903"/>
          <a:stretch/>
        </p:blipFill>
        <p:spPr bwMode="auto">
          <a:xfrm>
            <a:off x="5511111" y="2139653"/>
            <a:ext cx="3185338" cy="296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8A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6"/>
            <a:ext cx="5183188" cy="835026"/>
            <a:chOff x="113" y="1162"/>
            <a:chExt cx="3265" cy="526"/>
          </a:xfrm>
        </p:grpSpPr>
        <p:sp>
          <p:nvSpPr>
            <p:cNvPr id="26644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18" cy="526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Lasicovitá šelma,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samotářský noční lovec.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26645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37" y="1162"/>
              <a:ext cx="741" cy="526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41300" y="3037815"/>
            <a:ext cx="5182926" cy="919163"/>
            <a:chOff x="113" y="1287"/>
            <a:chExt cx="3160" cy="579"/>
          </a:xfrm>
        </p:grpSpPr>
        <p:sp>
          <p:nvSpPr>
            <p:cNvPr id="26642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287"/>
              <a:ext cx="2340" cy="579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V ČR žije vzácně - lesnaté 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porosty, vlhká území. 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6643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56" y="1287"/>
              <a:ext cx="717" cy="579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>
                  <a:latin typeface="Palatino Linotype" pitchFamily="18" charset="0"/>
                </a:rPr>
                <a:t>2 </a:t>
              </a:r>
              <a:r>
                <a:rPr lang="cs-CZ" sz="2400" b="1" dirty="0" smtClean="0">
                  <a:latin typeface="Palatino Linotype" pitchFamily="18" charset="0"/>
                </a:rPr>
                <a:t>body</a:t>
              </a:r>
              <a:endParaRPr lang="cs-CZ" sz="2400" b="1" dirty="0">
                <a:latin typeface="Palatino Linotype" pitchFamily="18" charset="0"/>
              </a:endParaRP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01613" y="4102102"/>
            <a:ext cx="5222876" cy="1096963"/>
            <a:chOff x="82" y="1269"/>
            <a:chExt cx="3290" cy="691"/>
          </a:xfrm>
        </p:grpSpPr>
        <p:sp>
          <p:nvSpPr>
            <p:cNvPr id="26640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2" y="1269"/>
              <a:ext cx="2443" cy="691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>
                  <a:latin typeface="Palatino Linotype" pitchFamily="18" charset="0"/>
                </a:rPr>
                <a:t>Potrava – </a:t>
              </a:r>
              <a:r>
                <a:rPr lang="cs-CZ" sz="2400" b="1" dirty="0" smtClean="0">
                  <a:latin typeface="Palatino Linotype" pitchFamily="18" charset="0"/>
                </a:rPr>
                <a:t>ptáci, drobní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savci, žáby, ryby, domácí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drůbež  </a:t>
              </a:r>
              <a:r>
                <a:rPr lang="cs-CZ" sz="2400" b="1" dirty="0">
                  <a:latin typeface="Palatino Linotype" pitchFamily="18" charset="0"/>
                </a:rPr>
                <a:t>…</a:t>
              </a: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6641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31" y="1269"/>
              <a:ext cx="741" cy="691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542129" y="5553075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628104" y="6312995"/>
            <a:ext cx="250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t</a:t>
            </a:r>
            <a:r>
              <a:rPr lang="cs-CZ" sz="3200" b="1" dirty="0" smtClean="0"/>
              <a:t>choř tmavý</a:t>
            </a:r>
            <a:endParaRPr lang="cs-CZ" sz="3200" b="1" dirty="0"/>
          </a:p>
        </p:txBody>
      </p:sp>
      <p:sp>
        <p:nvSpPr>
          <p:cNvPr id="2" name="Obdélník 1"/>
          <p:cNvSpPr/>
          <p:nvPr/>
        </p:nvSpPr>
        <p:spPr>
          <a:xfrm>
            <a:off x="5522748" y="3130253"/>
            <a:ext cx="3175917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6637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4069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5736732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TextovéPole 4"/>
          <p:cNvSpPr txBox="1">
            <a:spLocks noChangeArrowheads="1"/>
          </p:cNvSpPr>
          <p:nvPr/>
        </p:nvSpPr>
        <p:spPr bwMode="auto">
          <a:xfrm>
            <a:off x="8344652" y="5111453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/>
              <a:t>15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5522748" y="2141242"/>
            <a:ext cx="316899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5522748" y="4120853"/>
            <a:ext cx="316899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bor:Martes martes crop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t="10668" r="41755" b="3362"/>
          <a:stretch/>
        </p:blipFill>
        <p:spPr bwMode="auto">
          <a:xfrm>
            <a:off x="5633447" y="1612118"/>
            <a:ext cx="2767604" cy="396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8B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5"/>
            <a:ext cx="5154613" cy="869950"/>
            <a:chOff x="113" y="1162"/>
            <a:chExt cx="3247" cy="548"/>
          </a:xfrm>
        </p:grpSpPr>
        <p:sp>
          <p:nvSpPr>
            <p:cNvPr id="27669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524" cy="548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Lasicovitá šelma, která loví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skoky.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27670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24" y="1162"/>
              <a:ext cx="636" cy="548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3076600"/>
            <a:ext cx="5145088" cy="935038"/>
            <a:chOff x="113" y="1162"/>
            <a:chExt cx="3241" cy="589"/>
          </a:xfrm>
        </p:grpSpPr>
        <p:sp>
          <p:nvSpPr>
            <p:cNvPr id="27667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518" cy="589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Žije v jehličnatých,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smíšených lesích.</a:t>
              </a:r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7668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18" y="1162"/>
              <a:ext cx="636" cy="589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24396" y="4202566"/>
            <a:ext cx="5172076" cy="1130301"/>
            <a:chOff x="113" y="1205"/>
            <a:chExt cx="3258" cy="712"/>
          </a:xfrm>
        </p:grpSpPr>
        <p:sp>
          <p:nvSpPr>
            <p:cNvPr id="27665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205"/>
              <a:ext cx="2518" cy="712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Potrava –  malí hlodavci, 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hmyz, </a:t>
              </a:r>
              <a:r>
                <a:rPr lang="cs-CZ" sz="2400" b="1" dirty="0" smtClean="0">
                  <a:latin typeface="Palatino Linotype" pitchFamily="18" charset="0"/>
                </a:rPr>
                <a:t>veverky, ptáci, ptačí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vejce, plody</a:t>
              </a:r>
              <a:r>
                <a:rPr lang="cs-CZ" sz="2400" b="1" dirty="0">
                  <a:latin typeface="Palatino Linotype" pitchFamily="18" charset="0"/>
                </a:rPr>
                <a:t>, </a:t>
              </a:r>
              <a:r>
                <a:rPr lang="cs-CZ" sz="2400" b="1" dirty="0" smtClean="0">
                  <a:latin typeface="Palatino Linotype" pitchFamily="18" charset="0"/>
                </a:rPr>
                <a:t>med …</a:t>
              </a:r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7666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35" y="1205"/>
              <a:ext cx="636" cy="712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</a:t>
              </a:r>
              <a:r>
                <a:rPr lang="cs-CZ" sz="2400" b="1" dirty="0" smtClean="0">
                  <a:latin typeface="Palatino Linotype" pitchFamily="18" charset="0"/>
                </a:rPr>
                <a:t>bod</a:t>
              </a:r>
              <a:endParaRPr lang="cs-CZ" sz="2400" b="1" dirty="0">
                <a:latin typeface="Palatino Linotype" pitchFamily="18" charset="0"/>
              </a:endParaRP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476977" y="5544453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633447" y="6279349"/>
            <a:ext cx="21868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k</a:t>
            </a:r>
            <a:r>
              <a:rPr lang="cs-CZ" sz="3200" b="1" dirty="0" smtClean="0"/>
              <a:t>una lesní</a:t>
            </a:r>
            <a:endParaRPr lang="cs-CZ" sz="3200" b="1" dirty="0"/>
          </a:p>
        </p:txBody>
      </p:sp>
      <p:sp>
        <p:nvSpPr>
          <p:cNvPr id="19" name="Obdélník 18"/>
          <p:cNvSpPr/>
          <p:nvPr/>
        </p:nvSpPr>
        <p:spPr>
          <a:xfrm>
            <a:off x="5625219" y="1612116"/>
            <a:ext cx="2767602" cy="1318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7661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4084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49" y="57610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3" name="TextovéPole 4"/>
          <p:cNvSpPr txBox="1">
            <a:spLocks noChangeArrowheads="1"/>
          </p:cNvSpPr>
          <p:nvPr/>
        </p:nvSpPr>
        <p:spPr bwMode="auto">
          <a:xfrm>
            <a:off x="8413750" y="4651375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sz="1200"/>
          </a:p>
        </p:txBody>
      </p:sp>
      <p:sp>
        <p:nvSpPr>
          <p:cNvPr id="27664" name="TextovéPole 5"/>
          <p:cNvSpPr txBox="1">
            <a:spLocks noChangeArrowheads="1"/>
          </p:cNvSpPr>
          <p:nvPr/>
        </p:nvSpPr>
        <p:spPr bwMode="auto">
          <a:xfrm>
            <a:off x="8401049" y="5302864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/>
              <a:t>16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5625219" y="2936399"/>
            <a:ext cx="2767602" cy="1318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625219" y="4254806"/>
            <a:ext cx="2767602" cy="1318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19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10243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opakování, procvičování  a  </a:t>
            </a:r>
          </a:p>
          <a:p>
            <a:pPr eaLnBrk="1" hangingPunct="1"/>
            <a:r>
              <a:rPr lang="cs-CZ" dirty="0"/>
              <a:t>    upevňování </a:t>
            </a:r>
            <a:r>
              <a:rPr lang="cs-CZ" dirty="0" smtClean="0"/>
              <a:t>učiva.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 smtClean="0"/>
              <a:t> Materiál prověřuje znalosti o zvířatech v české přírodě.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 smtClean="0"/>
              <a:t> Je </a:t>
            </a:r>
            <a:r>
              <a:rPr lang="cs-CZ" dirty="0"/>
              <a:t>určen pro </a:t>
            </a:r>
            <a:r>
              <a:rPr lang="cs-CZ"/>
              <a:t>předmět </a:t>
            </a:r>
            <a:r>
              <a:rPr lang="cs-CZ" smtClean="0"/>
              <a:t>přírodověda </a:t>
            </a:r>
            <a:r>
              <a:rPr lang="cs-CZ" dirty="0" smtClean="0"/>
              <a:t>4. ročník.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 smtClean="0"/>
              <a:t> Tento materiál vznikl jako doplňující materiál k učebnici: ŠTIKOVÁ, Věra.</a:t>
            </a:r>
          </a:p>
          <a:p>
            <a:pPr eaLnBrk="1" hangingPunct="1"/>
            <a:r>
              <a:rPr lang="cs-CZ" dirty="0" smtClean="0"/>
              <a:t>    </a:t>
            </a:r>
            <a:r>
              <a:rPr lang="cs-CZ" i="1" dirty="0"/>
              <a:t>Přírodověda 4: Učebnice pro 4. ročník základní školy</a:t>
            </a:r>
            <a:r>
              <a:rPr lang="cs-CZ" dirty="0"/>
              <a:t>. 1. vydání. Brno: </a:t>
            </a:r>
            <a:r>
              <a:rPr lang="cs-CZ" dirty="0" smtClean="0"/>
              <a:t> </a:t>
            </a:r>
          </a:p>
          <a:p>
            <a:pPr eaLnBrk="1" hangingPunct="1"/>
            <a:r>
              <a:rPr lang="cs-CZ" dirty="0"/>
              <a:t> </a:t>
            </a:r>
            <a:r>
              <a:rPr lang="cs-CZ" dirty="0" smtClean="0"/>
              <a:t>   Nová </a:t>
            </a:r>
            <a:r>
              <a:rPr lang="cs-CZ" dirty="0"/>
              <a:t>škola, 2003. ISBN 80-7289-052-2.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le:Lutra.lutra.standing.1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" b="3909"/>
          <a:stretch/>
        </p:blipFill>
        <p:spPr bwMode="auto">
          <a:xfrm>
            <a:off x="5615782" y="1609653"/>
            <a:ext cx="2664618" cy="399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9A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6"/>
            <a:ext cx="4897438" cy="841376"/>
            <a:chOff x="113" y="1162"/>
            <a:chExt cx="3085" cy="530"/>
          </a:xfrm>
        </p:grpSpPr>
        <p:sp>
          <p:nvSpPr>
            <p:cNvPr id="28692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67" cy="530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Lasicovitá šelma, která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je skvělým potápěčem.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28693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530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41300" y="3092450"/>
            <a:ext cx="4906963" cy="814388"/>
            <a:chOff x="107" y="1162"/>
            <a:chExt cx="3091" cy="513"/>
          </a:xfrm>
        </p:grpSpPr>
        <p:sp>
          <p:nvSpPr>
            <p:cNvPr id="28690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7" y="1162"/>
              <a:ext cx="2267" cy="51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Žije u tekoucích vod a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rybníků.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28691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51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31775" y="4131811"/>
            <a:ext cx="4906963" cy="719138"/>
            <a:chOff x="107" y="1319"/>
            <a:chExt cx="3091" cy="453"/>
          </a:xfrm>
        </p:grpSpPr>
        <p:sp>
          <p:nvSpPr>
            <p:cNvPr id="28688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7" y="1319"/>
              <a:ext cx="2267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>
                  <a:latin typeface="Palatino Linotype" pitchFamily="18" charset="0"/>
                </a:rPr>
                <a:t>Potrava – </a:t>
              </a:r>
              <a:r>
                <a:rPr lang="cs-CZ" sz="2400" b="1" dirty="0" smtClean="0">
                  <a:latin typeface="Palatino Linotype" pitchFamily="18" charset="0"/>
                </a:rPr>
                <a:t>ryby a jiní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vodní živočichové …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8689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319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507581" y="5567693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593556" y="6273225"/>
            <a:ext cx="22573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v</a:t>
            </a:r>
            <a:r>
              <a:rPr lang="cs-CZ" sz="3200" b="1" dirty="0" smtClean="0"/>
              <a:t>ydra říční</a:t>
            </a:r>
            <a:endParaRPr lang="cs-CZ" sz="3200" b="1" dirty="0"/>
          </a:p>
        </p:txBody>
      </p:sp>
      <p:sp>
        <p:nvSpPr>
          <p:cNvPr id="18" name="Obdélník 17"/>
          <p:cNvSpPr/>
          <p:nvPr/>
        </p:nvSpPr>
        <p:spPr>
          <a:xfrm>
            <a:off x="5611824" y="1609653"/>
            <a:ext cx="2664618" cy="1350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8685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20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44" y="5773002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7" name="TextovéPole 5"/>
          <p:cNvSpPr txBox="1">
            <a:spLocks noChangeArrowheads="1"/>
          </p:cNvSpPr>
          <p:nvPr/>
        </p:nvSpPr>
        <p:spPr bwMode="auto">
          <a:xfrm>
            <a:off x="8280400" y="5338763"/>
            <a:ext cx="355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17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615782" y="2960590"/>
            <a:ext cx="2664618" cy="135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5632643" y="4311528"/>
            <a:ext cx="2643799" cy="1292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18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oubor:Beaver pho34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7655" r="18819" b="33197"/>
          <a:stretch/>
        </p:blipFill>
        <p:spPr bwMode="auto">
          <a:xfrm>
            <a:off x="5222875" y="2234358"/>
            <a:ext cx="3478934" cy="230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9B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1905002"/>
            <a:ext cx="4906963" cy="1144589"/>
            <a:chOff x="113" y="1064"/>
            <a:chExt cx="3091" cy="721"/>
          </a:xfrm>
        </p:grpSpPr>
        <p:sp>
          <p:nvSpPr>
            <p:cNvPr id="29716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064"/>
              <a:ext cx="2273" cy="721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Hlodavec stavící hráze a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se schopností uchopovat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předměty.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29717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8" y="1064"/>
              <a:ext cx="636" cy="721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3241386"/>
            <a:ext cx="4897438" cy="830263"/>
            <a:chOff x="113" y="1228"/>
            <a:chExt cx="3085" cy="523"/>
          </a:xfrm>
        </p:grpSpPr>
        <p:sp>
          <p:nvSpPr>
            <p:cNvPr id="29714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228"/>
              <a:ext cx="2267" cy="52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>
                  <a:latin typeface="Palatino Linotype" pitchFamily="18" charset="0"/>
                </a:rPr>
                <a:t>Žije </a:t>
              </a:r>
              <a:r>
                <a:rPr lang="cs-CZ" sz="2400" b="1" dirty="0" smtClean="0">
                  <a:latin typeface="Palatino Linotype" pitchFamily="18" charset="0"/>
                </a:rPr>
                <a:t>v říčních a lužních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nivách, v povodí řek.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9715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228"/>
              <a:ext cx="636" cy="52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39713" y="4291016"/>
            <a:ext cx="4908551" cy="719138"/>
            <a:chOff x="106" y="1388"/>
            <a:chExt cx="3092" cy="453"/>
          </a:xfrm>
        </p:grpSpPr>
        <p:sp>
          <p:nvSpPr>
            <p:cNvPr id="29712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6" y="1388"/>
              <a:ext cx="2267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>
                  <a:latin typeface="Palatino Linotype" pitchFamily="18" charset="0"/>
                </a:rPr>
                <a:t>Potrava – </a:t>
              </a:r>
              <a:r>
                <a:rPr lang="cs-CZ" sz="2400" b="1" dirty="0" smtClean="0">
                  <a:latin typeface="Palatino Linotype" pitchFamily="18" charset="0"/>
                </a:rPr>
                <a:t>byliny, lýko,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větvičky …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9713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388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600450" y="5362391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364920" y="6273225"/>
            <a:ext cx="30075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 smtClean="0"/>
              <a:t>bobr evropský</a:t>
            </a:r>
            <a:endParaRPr lang="cs-CZ" sz="3200" b="1" dirty="0"/>
          </a:p>
        </p:txBody>
      </p:sp>
      <p:sp>
        <p:nvSpPr>
          <p:cNvPr id="18" name="Obdélník 17"/>
          <p:cNvSpPr/>
          <p:nvPr/>
        </p:nvSpPr>
        <p:spPr>
          <a:xfrm>
            <a:off x="5222875" y="2194127"/>
            <a:ext cx="3503613" cy="77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9709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5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43" y="5663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1" name="TextovéPole 4"/>
          <p:cNvSpPr txBox="1">
            <a:spLocks noChangeArrowheads="1"/>
          </p:cNvSpPr>
          <p:nvPr/>
        </p:nvSpPr>
        <p:spPr bwMode="auto">
          <a:xfrm>
            <a:off x="8347796" y="4542679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/>
              <a:t>18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228874" y="2971801"/>
            <a:ext cx="3503613" cy="77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5222875" y="3765005"/>
            <a:ext cx="3503613" cy="77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18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oubor:Mustela erminea upright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0" t="16797" r="24175" b="13919"/>
          <a:stretch/>
        </p:blipFill>
        <p:spPr bwMode="auto">
          <a:xfrm>
            <a:off x="5949546" y="1662007"/>
            <a:ext cx="2309031" cy="395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10A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1839910"/>
            <a:ext cx="5500688" cy="1160463"/>
            <a:chOff x="113" y="1023"/>
            <a:chExt cx="3465" cy="731"/>
          </a:xfrm>
        </p:grpSpPr>
        <p:sp>
          <p:nvSpPr>
            <p:cNvPr id="30740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023"/>
              <a:ext cx="2728" cy="731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Malá lasicovitá šelma, jejíž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kožich byl používán jako tzv.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hermelín na pláštích králů.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30741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942" y="1023"/>
              <a:ext cx="636" cy="731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41300" y="3213101"/>
            <a:ext cx="5500688" cy="825501"/>
            <a:chOff x="107" y="1162"/>
            <a:chExt cx="3465" cy="520"/>
          </a:xfrm>
        </p:grpSpPr>
        <p:sp>
          <p:nvSpPr>
            <p:cNvPr id="30738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7" y="1162"/>
              <a:ext cx="2728" cy="520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Žije hlavně v lesích a 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k</a:t>
              </a:r>
              <a:r>
                <a:rPr lang="cs-CZ" sz="2400" b="1" dirty="0" smtClean="0">
                  <a:latin typeface="Palatino Linotype" pitchFamily="18" charset="0"/>
                </a:rPr>
                <a:t>řovinatých porostech.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30739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936" y="1162"/>
              <a:ext cx="636" cy="520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4242597"/>
            <a:ext cx="5491163" cy="914400"/>
            <a:chOff x="113" y="1229"/>
            <a:chExt cx="3459" cy="576"/>
          </a:xfrm>
        </p:grpSpPr>
        <p:sp>
          <p:nvSpPr>
            <p:cNvPr id="30736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229"/>
              <a:ext cx="2722" cy="576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Potrava </a:t>
              </a:r>
              <a:r>
                <a:rPr lang="cs-CZ" sz="2400" b="1" dirty="0">
                  <a:latin typeface="Palatino Linotype" pitchFamily="18" charset="0"/>
                </a:rPr>
                <a:t>– drobní </a:t>
              </a:r>
              <a:r>
                <a:rPr lang="cs-CZ" sz="2400" b="1" dirty="0" smtClean="0">
                  <a:latin typeface="Palatino Linotype" pitchFamily="18" charset="0"/>
                </a:rPr>
                <a:t>hlodavci,</a:t>
              </a:r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>
                  <a:latin typeface="Palatino Linotype" pitchFamily="18" charset="0"/>
                </a:rPr>
                <a:t>p</a:t>
              </a:r>
              <a:r>
                <a:rPr lang="cs-CZ" sz="2400" b="1" dirty="0" smtClean="0">
                  <a:latin typeface="Palatino Linotype" pitchFamily="18" charset="0"/>
                </a:rPr>
                <a:t>táci, hmyz.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30737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936" y="1229"/>
              <a:ext cx="636" cy="576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429000" y="5456238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155190" y="6266129"/>
            <a:ext cx="32800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l</a:t>
            </a:r>
            <a:r>
              <a:rPr lang="cs-CZ" sz="3200" b="1" dirty="0" smtClean="0"/>
              <a:t>asice hranostaj</a:t>
            </a:r>
            <a:endParaRPr lang="cs-CZ" sz="3200" b="1" dirty="0"/>
          </a:p>
        </p:txBody>
      </p:sp>
      <p:sp>
        <p:nvSpPr>
          <p:cNvPr id="19" name="Obdélník 18"/>
          <p:cNvSpPr/>
          <p:nvPr/>
        </p:nvSpPr>
        <p:spPr>
          <a:xfrm>
            <a:off x="5949546" y="1662007"/>
            <a:ext cx="2309031" cy="1300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30733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66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56" y="5744369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5" name="TextovéPole 4"/>
          <p:cNvSpPr txBox="1">
            <a:spLocks noChangeArrowheads="1"/>
          </p:cNvSpPr>
          <p:nvPr/>
        </p:nvSpPr>
        <p:spPr bwMode="auto">
          <a:xfrm>
            <a:off x="8275524" y="5362575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19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949546" y="2962068"/>
            <a:ext cx="2309031" cy="1338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5949545" y="4300434"/>
            <a:ext cx="2309031" cy="1338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19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Soubor:Europäischer Ziesel in Hockstellung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t="17709" r="13442" b="11722"/>
          <a:stretch/>
        </p:blipFill>
        <p:spPr bwMode="auto">
          <a:xfrm>
            <a:off x="5091497" y="2380908"/>
            <a:ext cx="3414256" cy="253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10B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5"/>
            <a:ext cx="4681538" cy="852488"/>
            <a:chOff x="113" y="1162"/>
            <a:chExt cx="2949" cy="537"/>
          </a:xfrm>
        </p:grpSpPr>
        <p:sp>
          <p:nvSpPr>
            <p:cNvPr id="31764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152" cy="537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Hlodavec z čeledi 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v</a:t>
              </a:r>
              <a:r>
                <a:rPr lang="cs-CZ" sz="2400" b="1" dirty="0" smtClean="0">
                  <a:latin typeface="Palatino Linotype" pitchFamily="18" charset="0"/>
                </a:rPr>
                <a:t>everkovitých.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31765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26" y="1162"/>
              <a:ext cx="636" cy="537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3079750"/>
            <a:ext cx="4672013" cy="935038"/>
            <a:chOff x="113" y="1214"/>
            <a:chExt cx="2943" cy="589"/>
          </a:xfrm>
        </p:grpSpPr>
        <p:sp>
          <p:nvSpPr>
            <p:cNvPr id="31762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214"/>
              <a:ext cx="2146" cy="589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Žije na polích a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travnatých plochách.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31763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20" y="1214"/>
              <a:ext cx="636" cy="589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41300" y="4189539"/>
            <a:ext cx="4681538" cy="1068386"/>
            <a:chOff x="107" y="1258"/>
            <a:chExt cx="2949" cy="673"/>
          </a:xfrm>
        </p:grpSpPr>
        <p:sp>
          <p:nvSpPr>
            <p:cNvPr id="31760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7" y="1258"/>
              <a:ext cx="2146" cy="67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Býložravec, výjimečně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se živí i malými 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b</a:t>
              </a:r>
              <a:r>
                <a:rPr lang="cs-CZ" sz="2400" b="1" dirty="0" smtClean="0">
                  <a:latin typeface="Palatino Linotype" pitchFamily="18" charset="0"/>
                </a:rPr>
                <a:t>ezobratlovci.</a:t>
              </a:r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31761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20" y="1259"/>
              <a:ext cx="636" cy="672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505199" y="5472906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503871" y="6277988"/>
            <a:ext cx="27558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s</a:t>
            </a:r>
            <a:r>
              <a:rPr lang="cs-CZ" sz="3200" b="1" dirty="0" smtClean="0"/>
              <a:t>ysel obecný</a:t>
            </a:r>
            <a:endParaRPr lang="cs-CZ" sz="3200" b="1" dirty="0"/>
          </a:p>
        </p:txBody>
      </p:sp>
      <p:sp>
        <p:nvSpPr>
          <p:cNvPr id="18" name="Obdélník 17"/>
          <p:cNvSpPr/>
          <p:nvPr/>
        </p:nvSpPr>
        <p:spPr>
          <a:xfrm>
            <a:off x="5091497" y="2301822"/>
            <a:ext cx="3399247" cy="89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31755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82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368" y="5668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9" name="TextovéPole 5"/>
          <p:cNvSpPr txBox="1">
            <a:spLocks noChangeArrowheads="1"/>
          </p:cNvSpPr>
          <p:nvPr/>
        </p:nvSpPr>
        <p:spPr bwMode="auto">
          <a:xfrm>
            <a:off x="8151741" y="5003104"/>
            <a:ext cx="354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/>
              <a:t>20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5091495" y="3198944"/>
            <a:ext cx="3399247" cy="89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091496" y="4099678"/>
            <a:ext cx="3399247" cy="89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18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Obdélník 1"/>
          <p:cNvSpPr>
            <a:spLocks noChangeArrowheads="1"/>
          </p:cNvSpPr>
          <p:nvPr/>
        </p:nvSpPr>
        <p:spPr bwMode="auto">
          <a:xfrm>
            <a:off x="182563" y="123825"/>
            <a:ext cx="3297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2800" b="1" u="sng">
                <a:solidFill>
                  <a:srgbClr val="000000"/>
                </a:solidFill>
              </a:rPr>
              <a:t>POUŽITÉ ZDROJE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4775" y="838200"/>
            <a:ext cx="8848897" cy="48320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dirty="0" smtClean="0"/>
              <a:t>1) File:Ausgewachsenes </a:t>
            </a:r>
            <a:r>
              <a:rPr lang="cs-CZ" sz="1400" dirty="0" err="1"/>
              <a:t>Wildschwein</a:t>
            </a:r>
            <a:r>
              <a:rPr lang="cs-CZ" sz="1400" dirty="0"/>
              <a:t> </a:t>
            </a:r>
            <a:r>
              <a:rPr lang="cs-CZ" sz="1400" dirty="0" err="1"/>
              <a:t>beim</a:t>
            </a:r>
            <a:r>
              <a:rPr lang="cs-CZ" sz="1400" dirty="0"/>
              <a:t> Suhlen.JPG.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</a:t>
            </a:r>
            <a:endParaRPr lang="cs-CZ" sz="1400" dirty="0" smtClean="0"/>
          </a:p>
          <a:p>
            <a:pPr>
              <a:defRPr/>
            </a:pPr>
            <a:r>
              <a:rPr lang="cs-CZ" sz="1400" dirty="0" smtClean="0"/>
              <a:t>    Francisco </a:t>
            </a:r>
            <a:r>
              <a:rPr lang="cs-CZ" sz="1400" dirty="0"/>
              <a:t>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9.8.2010 [cit. 2013-06-03]. Dostupné z: </a:t>
            </a:r>
            <a:endParaRPr lang="cs-CZ" sz="1400" dirty="0" smtClean="0"/>
          </a:p>
          <a:p>
            <a:pPr>
              <a:defRPr/>
            </a:pPr>
            <a:r>
              <a:rPr lang="cs-CZ" sz="1400" dirty="0" smtClean="0"/>
              <a:t>    http</a:t>
            </a:r>
            <a:r>
              <a:rPr lang="cs-CZ" sz="1400" dirty="0"/>
              <a:t>://commons.wikimedia.org/wiki/File:Ausgewachsenes_Wildschwein_beim_Suhlen.JPG 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latin typeface="Arial" charset="0"/>
                <a:cs typeface="+mn-cs"/>
              </a:rPr>
              <a:t>2) </a:t>
            </a:r>
            <a:r>
              <a:rPr lang="cs-CZ" sz="1400" dirty="0" err="1"/>
              <a:t>Soubor:Medved</a:t>
            </a:r>
            <a:r>
              <a:rPr lang="cs-CZ" sz="1400" dirty="0"/>
              <a:t> mzoo.jpg.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</a:t>
            </a:r>
            <a:r>
              <a:rPr lang="cs-CZ" sz="1400" dirty="0" err="1" smtClean="0"/>
              <a:t>Foundation</a:t>
            </a:r>
            <a:r>
              <a:rPr lang="cs-CZ" sz="1400" dirty="0"/>
              <a:t>, 2001-, 8.8.2007 [cit. 2013-06-03]. Dostupné z: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http</a:t>
            </a:r>
            <a:r>
              <a:rPr lang="cs-CZ" sz="1400" dirty="0"/>
              <a:t>://cs.wikipedia.org/wiki/Soubor:Medved_mzoo.jpg 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 smtClean="0">
                <a:latin typeface="Arial" charset="0"/>
                <a:cs typeface="+mn-cs"/>
              </a:rPr>
              <a:t>3) </a:t>
            </a:r>
            <a:r>
              <a:rPr lang="cs-CZ" sz="1400" dirty="0"/>
              <a:t>File:Lupo </a:t>
            </a:r>
            <a:r>
              <a:rPr lang="cs-CZ" sz="1400" dirty="0" err="1"/>
              <a:t>appenninico</a:t>
            </a:r>
            <a:r>
              <a:rPr lang="cs-CZ" sz="1400" dirty="0"/>
              <a:t> 3.jpg.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10.8.2006 [cit. 2013-06-03]. Dostupné z: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http</a:t>
            </a:r>
            <a:r>
              <a:rPr lang="cs-CZ" sz="1400" dirty="0"/>
              <a:t>://commons.wikimedia.org/wiki/File:Lupo_appenninico_3.jpg </a:t>
            </a:r>
            <a:r>
              <a:rPr lang="cs-CZ" sz="1400" dirty="0" smtClean="0">
                <a:latin typeface="Arial" charset="0"/>
                <a:cs typeface="+mn-cs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4) </a:t>
            </a:r>
            <a:r>
              <a:rPr lang="cs-CZ" sz="1400" dirty="0" err="1"/>
              <a:t>Soubor:Vulpes</a:t>
            </a:r>
            <a:r>
              <a:rPr lang="cs-CZ" sz="1400" dirty="0"/>
              <a:t> </a:t>
            </a:r>
            <a:r>
              <a:rPr lang="cs-CZ" sz="1400" dirty="0" err="1"/>
              <a:t>vulpes</a:t>
            </a:r>
            <a:r>
              <a:rPr lang="cs-CZ" sz="1400" dirty="0"/>
              <a:t> </a:t>
            </a:r>
            <a:r>
              <a:rPr lang="cs-CZ" sz="1400" dirty="0" err="1"/>
              <a:t>standing</a:t>
            </a:r>
            <a:r>
              <a:rPr lang="cs-CZ" sz="1400" dirty="0"/>
              <a:t> in snow.jpg.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(</a:t>
            </a:r>
            <a:r>
              <a:rPr lang="cs-CZ" sz="1400" dirty="0"/>
              <a:t>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12.9.2004 [cit. 2013-06-03]. Dostupné z: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http</a:t>
            </a:r>
            <a:r>
              <a:rPr lang="cs-CZ" sz="1400" dirty="0"/>
              <a:t>://cs.wikipedia.org/wiki/Soubor:Vulpes_vulpes_standing_in_snow.jpg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latin typeface="Arial" charset="0"/>
                <a:cs typeface="+mn-cs"/>
              </a:rPr>
              <a:t>5</a:t>
            </a:r>
            <a:r>
              <a:rPr lang="cs-CZ" sz="1400" dirty="0" smtClean="0">
                <a:latin typeface="Arial" charset="0"/>
                <a:cs typeface="+mn-cs"/>
              </a:rPr>
              <a:t>) </a:t>
            </a:r>
            <a:r>
              <a:rPr lang="cs-CZ" sz="1400" dirty="0"/>
              <a:t>File:Badger-badger.jpg.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</a:t>
            </a:r>
            <a:r>
              <a:rPr lang="cs-CZ" sz="1400" dirty="0" err="1" smtClean="0"/>
              <a:t>Foundation</a:t>
            </a:r>
            <a:r>
              <a:rPr lang="cs-CZ" sz="1400" dirty="0"/>
              <a:t>, 2001-, 30.7.2009 [cit. 2013-06-03]. Dostupné z: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http</a:t>
            </a:r>
            <a:r>
              <a:rPr lang="cs-CZ" sz="1400" dirty="0"/>
              <a:t>://commons.wikimedia.org/wiki/File:Badger-badger.jpg 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latin typeface="Arial" charset="0"/>
                <a:cs typeface="+mn-cs"/>
              </a:rPr>
              <a:t>6) </a:t>
            </a:r>
            <a:r>
              <a:rPr lang="en-US" sz="1400" dirty="0"/>
              <a:t>File:Mr Mole.jpg. In: </a:t>
            </a:r>
            <a:r>
              <a:rPr lang="en-US" sz="1400" i="1" dirty="0"/>
              <a:t>Wikipedia: the free encyclopedia</a:t>
            </a:r>
            <a:r>
              <a:rPr lang="en-US" sz="1400" dirty="0"/>
              <a:t> [online]. San Francisco (CA): Wikimedia Foundation,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</a:t>
            </a:r>
            <a:r>
              <a:rPr lang="en-US" sz="1400" dirty="0" smtClean="0"/>
              <a:t>2001-</a:t>
            </a:r>
            <a:r>
              <a:rPr lang="en-US" sz="1400" dirty="0"/>
              <a:t>, 9.2.2013 [cit. 2013-06-03]. </a:t>
            </a:r>
            <a:r>
              <a:rPr lang="en-US" sz="1400" dirty="0" err="1"/>
              <a:t>Dostupné</a:t>
            </a:r>
            <a:r>
              <a:rPr lang="en-US" sz="1400" dirty="0"/>
              <a:t> z: http://commons.wikimedia.org/wiki/File:Mr_Mole.jpg </a:t>
            </a:r>
            <a:endParaRPr lang="cs-CZ" sz="1400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 smtClean="0">
                <a:latin typeface="Arial" charset="0"/>
                <a:cs typeface="+mn-cs"/>
              </a:rPr>
              <a:t>7</a:t>
            </a:r>
            <a:r>
              <a:rPr lang="cs-CZ" sz="1400" dirty="0">
                <a:latin typeface="Arial" charset="0"/>
                <a:cs typeface="+mn-cs"/>
              </a:rPr>
              <a:t>) </a:t>
            </a:r>
            <a:r>
              <a:rPr lang="cs-CZ" sz="1400" dirty="0" err="1">
                <a:solidFill>
                  <a:srgbClr val="000000"/>
                </a:solidFill>
              </a:rPr>
              <a:t>Soubor:Dama</a:t>
            </a:r>
            <a:r>
              <a:rPr lang="cs-CZ" sz="1400" dirty="0">
                <a:solidFill>
                  <a:srgbClr val="000000"/>
                </a:solidFill>
              </a:rPr>
              <a:t> dama8.JPG.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00000"/>
                </a:solidFill>
              </a:rPr>
              <a:t>Wikimedia</a:t>
            </a:r>
            <a:r>
              <a:rPr lang="cs-CZ" sz="1400" dirty="0">
                <a:solidFill>
                  <a:srgbClr val="000000"/>
                </a:solidFill>
              </a:rPr>
              <a:t>   </a:t>
            </a:r>
          </a:p>
          <a:p>
            <a:pPr eaLnBrk="1" hangingPunct="1"/>
            <a:r>
              <a:rPr lang="cs-CZ" sz="1400" dirty="0">
                <a:solidFill>
                  <a:srgbClr val="000000"/>
                </a:solidFill>
              </a:rPr>
              <a:t>    </a:t>
            </a:r>
            <a:r>
              <a:rPr lang="cs-CZ" sz="1400" dirty="0" err="1" smtClean="0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2001- [cit. 2013-05-16]. Dostupné z: http://cs.wikipedia.org/wiki/Soubor:Dama_dama8.JPG 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 eaLnBrk="1" hangingPunct="1"/>
            <a:r>
              <a:rPr lang="cs-CZ" sz="1400" dirty="0">
                <a:latin typeface="Arial" charset="0"/>
                <a:cs typeface="+mn-cs"/>
              </a:rPr>
              <a:t>8)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>
                <a:solidFill>
                  <a:srgbClr val="000000"/>
                </a:solidFill>
              </a:rPr>
              <a:t>File:Red </a:t>
            </a:r>
            <a:r>
              <a:rPr lang="cs-CZ" sz="1400" dirty="0" err="1">
                <a:solidFill>
                  <a:srgbClr val="000000"/>
                </a:solidFill>
              </a:rPr>
              <a:t>Deer</a:t>
            </a:r>
            <a:r>
              <a:rPr lang="cs-CZ" sz="1400" dirty="0">
                <a:solidFill>
                  <a:srgbClr val="000000"/>
                </a:solidFill>
              </a:rPr>
              <a:t> (</a:t>
            </a:r>
            <a:r>
              <a:rPr lang="cs-CZ" sz="1400" dirty="0" err="1">
                <a:solidFill>
                  <a:srgbClr val="000000"/>
                </a:solidFill>
              </a:rPr>
              <a:t>Cervus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elaphus</a:t>
            </a:r>
            <a:r>
              <a:rPr lang="cs-CZ" sz="1400" dirty="0">
                <a:solidFill>
                  <a:srgbClr val="000000"/>
                </a:solidFill>
              </a:rPr>
              <a:t>) (1).</a:t>
            </a:r>
            <a:r>
              <a:rPr lang="cs-CZ" sz="1400" dirty="0" err="1">
                <a:solidFill>
                  <a:srgbClr val="000000"/>
                </a:solidFill>
              </a:rPr>
              <a:t>jpg</a:t>
            </a:r>
            <a:r>
              <a:rPr lang="cs-CZ" sz="1400" dirty="0">
                <a:solidFill>
                  <a:srgbClr val="000000"/>
                </a:solidFill>
              </a:rPr>
              <a:t>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San Francisco (CA): </a:t>
            </a:r>
          </a:p>
          <a:p>
            <a:pPr eaLnBrk="1" hangingPunct="1"/>
            <a:r>
              <a:rPr lang="cs-CZ" sz="1400" dirty="0">
                <a:solidFill>
                  <a:srgbClr val="000000"/>
                </a:solidFill>
              </a:rPr>
              <a:t>    </a:t>
            </a:r>
            <a:r>
              <a:rPr lang="cs-CZ" sz="1400" dirty="0" err="1" smtClean="0">
                <a:solidFill>
                  <a:srgbClr val="000000"/>
                </a:solidFill>
              </a:rPr>
              <a:t>Wikimedia</a:t>
            </a:r>
            <a:r>
              <a:rPr lang="cs-CZ" sz="1400" dirty="0" smtClean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2001-, 15.12.2010 [cit. 2013-05-08]. Dostupné z:</a:t>
            </a:r>
          </a:p>
          <a:p>
            <a:pPr eaLnBrk="1" hangingPunct="1"/>
            <a:r>
              <a:rPr lang="cs-CZ" sz="1400" dirty="0">
                <a:solidFill>
                  <a:srgbClr val="000000"/>
                </a:solidFill>
              </a:rPr>
              <a:t>    </a:t>
            </a:r>
            <a:r>
              <a:rPr lang="cs-CZ" sz="1400" dirty="0" smtClean="0">
                <a:solidFill>
                  <a:srgbClr val="000000"/>
                </a:solidFill>
              </a:rPr>
              <a:t>http</a:t>
            </a:r>
            <a:r>
              <a:rPr lang="cs-CZ" sz="1400" dirty="0">
                <a:solidFill>
                  <a:srgbClr val="000000"/>
                </a:solidFill>
              </a:rPr>
              <a:t>://commons.wikimedia.org/wiki/File:Red_Deer_(Cervus_elaphus)_(1).</a:t>
            </a:r>
            <a:r>
              <a:rPr lang="cs-CZ" sz="1400" dirty="0" smtClean="0">
                <a:solidFill>
                  <a:srgbClr val="000000"/>
                </a:solidFill>
              </a:rPr>
              <a:t>jpg?uselang=cs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0563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0800" y="914400"/>
            <a:ext cx="9127820" cy="52629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cs-CZ" sz="1400" dirty="0">
                <a:latin typeface="Arial" charset="0"/>
              </a:rPr>
              <a:t>9)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Soubor:Mouflon</a:t>
            </a:r>
            <a:r>
              <a:rPr lang="cs-CZ" sz="1400" dirty="0">
                <a:solidFill>
                  <a:srgbClr val="000000"/>
                </a:solidFill>
              </a:rPr>
              <a:t> 2.jpg.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00000"/>
                </a:solidFill>
              </a:rPr>
              <a:t>Wikimedia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endParaRPr lang="cs-CZ" sz="14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smtClean="0">
                <a:solidFill>
                  <a:srgbClr val="000000"/>
                </a:solidFill>
              </a:rPr>
              <a:t>   </a:t>
            </a:r>
            <a:r>
              <a:rPr lang="cs-CZ" sz="1400" dirty="0" err="1" smtClean="0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</a:t>
            </a:r>
            <a:r>
              <a:rPr lang="cs-CZ" sz="1400" dirty="0" smtClean="0">
                <a:solidFill>
                  <a:srgbClr val="000000"/>
                </a:solidFill>
              </a:rPr>
              <a:t>2001-</a:t>
            </a:r>
            <a:r>
              <a:rPr lang="cs-CZ" sz="1400" dirty="0">
                <a:solidFill>
                  <a:srgbClr val="000000"/>
                </a:solidFill>
              </a:rPr>
              <a:t>, 23.11.2008 [cit. 2013-05-08]. Dostupné z: </a:t>
            </a:r>
            <a:endParaRPr lang="cs-CZ" sz="14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smtClean="0">
                <a:solidFill>
                  <a:srgbClr val="000000"/>
                </a:solidFill>
              </a:rPr>
              <a:t>   http</a:t>
            </a:r>
            <a:r>
              <a:rPr lang="cs-CZ" sz="1400" dirty="0">
                <a:solidFill>
                  <a:srgbClr val="000000"/>
                </a:solidFill>
              </a:rPr>
              <a:t>://cs.wikipedia.org/wiki/Soubor:Mouflon_2.jpg </a:t>
            </a:r>
            <a:endParaRPr lang="cs-CZ" sz="1400" dirty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cs-CZ" sz="1400" dirty="0">
                <a:latin typeface="Arial" charset="0"/>
              </a:rPr>
              <a:t>10) </a:t>
            </a:r>
            <a:r>
              <a:rPr lang="cs-CZ" sz="1400" dirty="0"/>
              <a:t>File:Capreolus </a:t>
            </a:r>
            <a:r>
              <a:rPr lang="cs-CZ" sz="1400" dirty="0" err="1"/>
              <a:t>capreolus</a:t>
            </a:r>
            <a:r>
              <a:rPr lang="cs-CZ" sz="1400" dirty="0"/>
              <a:t> male p.jpg.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17.6.2007 [cit. 2013-06-03]. Dostupné z: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http</a:t>
            </a:r>
            <a:r>
              <a:rPr lang="cs-CZ" sz="1400" dirty="0"/>
              <a:t>://commons.wikimedia.org/wiki/File:Capreolus_capreolus_male_p.jpg </a:t>
            </a:r>
            <a:endParaRPr lang="cs-CZ" sz="1400" dirty="0">
              <a:latin typeface="Arial" charset="0"/>
            </a:endParaRPr>
          </a:p>
          <a:p>
            <a:pPr eaLnBrk="1" hangingPunct="1"/>
            <a:r>
              <a:rPr lang="cs-CZ" sz="1400" dirty="0">
                <a:latin typeface="Arial" charset="0"/>
              </a:rPr>
              <a:t>11) </a:t>
            </a:r>
            <a:r>
              <a:rPr lang="cs-CZ" sz="1400" dirty="0">
                <a:solidFill>
                  <a:srgbClr val="000000"/>
                </a:solidFill>
              </a:rPr>
              <a:t>Soubor:01-sfel-08-009a - crop.jpg.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San Francisco (CA): </a:t>
            </a:r>
          </a:p>
          <a:p>
            <a:pPr eaLnBrk="1" hangingPunct="1"/>
            <a:r>
              <a:rPr lang="cs-CZ" sz="1400" dirty="0">
                <a:solidFill>
                  <a:srgbClr val="000000"/>
                </a:solidFill>
              </a:rPr>
              <a:t>      </a:t>
            </a:r>
            <a:r>
              <a:rPr lang="cs-CZ" sz="1400" dirty="0" err="1">
                <a:solidFill>
                  <a:srgbClr val="000000"/>
                </a:solidFill>
              </a:rPr>
              <a:t>Wikimedia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2001-, 19.6.2010 [cit. 2013-05-01]. Dostupné z: </a:t>
            </a:r>
          </a:p>
          <a:p>
            <a:pPr eaLnBrk="1" hangingPunct="1"/>
            <a:r>
              <a:rPr lang="cs-CZ" sz="1400" dirty="0">
                <a:solidFill>
                  <a:srgbClr val="000000"/>
                </a:solidFill>
              </a:rPr>
              <a:t>      http://cs.wikipedia.org/wiki/Soubor:01-sfel-08-009a_-_</a:t>
            </a:r>
            <a:r>
              <a:rPr lang="cs-CZ" sz="1400" dirty="0" smtClean="0">
                <a:solidFill>
                  <a:srgbClr val="000000"/>
                </a:solidFill>
              </a:rPr>
              <a:t>crop.jpg</a:t>
            </a:r>
            <a:endParaRPr lang="cs-CZ" sz="1400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cs-CZ" sz="1400" dirty="0" smtClean="0">
                <a:latin typeface="Arial" charset="0"/>
                <a:cs typeface="+mn-cs"/>
              </a:rPr>
              <a:t>12</a:t>
            </a:r>
            <a:r>
              <a:rPr lang="cs-CZ" sz="1400" dirty="0">
                <a:latin typeface="Arial" charset="0"/>
                <a:cs typeface="+mn-cs"/>
              </a:rPr>
              <a:t>) </a:t>
            </a:r>
            <a:r>
              <a:rPr lang="cs-CZ" sz="1400" dirty="0">
                <a:solidFill>
                  <a:srgbClr val="000000"/>
                </a:solidFill>
              </a:rPr>
              <a:t>Soubor:Kurre5.jpg.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00000"/>
                </a:solidFill>
              </a:rPr>
              <a:t>Wikimedia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</a:t>
            </a:r>
          </a:p>
          <a:p>
            <a:pPr eaLnBrk="1" hangingPunct="1"/>
            <a:r>
              <a:rPr lang="cs-CZ" sz="1400" dirty="0">
                <a:solidFill>
                  <a:srgbClr val="000000"/>
                </a:solidFill>
              </a:rPr>
              <a:t>      2001-, 6.4.2005 [cit. 2013-04-30]. Dostupné z: http://</a:t>
            </a:r>
            <a:r>
              <a:rPr lang="cs-CZ" sz="1400" dirty="0" smtClean="0">
                <a:solidFill>
                  <a:srgbClr val="000000"/>
                </a:solidFill>
              </a:rPr>
              <a:t>cs.wikipedia.org/wiki/Soubor:Kurre5.jpg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 eaLnBrk="1" hangingPunct="1"/>
            <a:r>
              <a:rPr lang="cs-CZ" sz="1400" dirty="0">
                <a:latin typeface="Arial" charset="0"/>
                <a:cs typeface="+mn-cs"/>
              </a:rPr>
              <a:t>13</a:t>
            </a:r>
            <a:r>
              <a:rPr lang="cs-CZ" sz="1400" dirty="0" smtClean="0">
                <a:latin typeface="Arial" charset="0"/>
                <a:cs typeface="+mn-cs"/>
              </a:rPr>
              <a:t>) </a:t>
            </a:r>
            <a:r>
              <a:rPr lang="cs-CZ" sz="1400" dirty="0" err="1">
                <a:solidFill>
                  <a:srgbClr val="000000"/>
                </a:solidFill>
              </a:rPr>
              <a:t>Soubor:Lynx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lynx</a:t>
            </a:r>
            <a:r>
              <a:rPr lang="cs-CZ" sz="1400" dirty="0">
                <a:solidFill>
                  <a:srgbClr val="000000"/>
                </a:solidFill>
              </a:rPr>
              <a:t> poing.jpg.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00000"/>
                </a:solidFill>
              </a:rPr>
              <a:t>Wikimedia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cs-CZ" sz="1400" dirty="0">
                <a:solidFill>
                  <a:srgbClr val="000000"/>
                </a:solidFill>
              </a:rPr>
              <a:t>      </a:t>
            </a:r>
            <a:r>
              <a:rPr lang="cs-CZ" sz="1400" dirty="0" err="1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2001-, 9.7.2005 [cit. 2013-05-08]. Dostupné z: </a:t>
            </a:r>
          </a:p>
          <a:p>
            <a:pPr eaLnBrk="1" hangingPunct="1"/>
            <a:r>
              <a:rPr lang="cs-CZ" sz="1400" dirty="0">
                <a:solidFill>
                  <a:srgbClr val="000000"/>
                </a:solidFill>
              </a:rPr>
              <a:t>      http://</a:t>
            </a:r>
            <a:r>
              <a:rPr lang="cs-CZ" sz="1400" dirty="0" smtClean="0">
                <a:solidFill>
                  <a:srgbClr val="000000"/>
                </a:solidFill>
              </a:rPr>
              <a:t>cs.wikipedia.org/wiki/Soubor:Lynx_lynx_poing.jpg</a:t>
            </a:r>
            <a:r>
              <a:rPr lang="cs-CZ" sz="1400" dirty="0" smtClean="0">
                <a:latin typeface="Arial" charset="0"/>
                <a:cs typeface="+mn-cs"/>
              </a:rPr>
              <a:t> 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latin typeface="Arial" charset="0"/>
                <a:cs typeface="+mn-cs"/>
              </a:rPr>
              <a:t>14) </a:t>
            </a:r>
            <a:r>
              <a:rPr lang="cs-CZ" sz="1400" dirty="0" err="1"/>
              <a:t>Soubor:Felis</a:t>
            </a:r>
            <a:r>
              <a:rPr lang="cs-CZ" sz="1400" dirty="0"/>
              <a:t> </a:t>
            </a:r>
            <a:r>
              <a:rPr lang="cs-CZ" sz="1400" dirty="0" err="1"/>
              <a:t>silvestris</a:t>
            </a:r>
            <a:r>
              <a:rPr lang="cs-CZ" sz="1400" dirty="0"/>
              <a:t> Kočka divoká ZOO Děčín.jpg.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Francisco </a:t>
            </a:r>
            <a:r>
              <a:rPr lang="cs-CZ" sz="1400" dirty="0"/>
              <a:t>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1.4.2009 [cit. 2013-06-03]. Dostupné z: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http</a:t>
            </a:r>
            <a:r>
              <a:rPr lang="cs-CZ" sz="1400" dirty="0"/>
              <a:t>://</a:t>
            </a:r>
            <a:r>
              <a:rPr lang="cs-CZ" sz="1400" dirty="0" smtClean="0"/>
              <a:t>cs.wikipedia.org/wiki/Soubor</a:t>
            </a:r>
            <a:r>
              <a:rPr lang="cs-CZ" sz="1400" dirty="0"/>
              <a:t>: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Felis_silvestris_Ko%C4%8Dka_divok%C3%A1_ZOO_D%C4%9B%C4%8D%C3%ADn.jpg </a:t>
            </a:r>
            <a:endParaRPr lang="cs-CZ" sz="1400" dirty="0">
              <a:latin typeface="Arial" charset="0"/>
              <a:cs typeface="+mn-cs"/>
            </a:endParaRPr>
          </a:p>
          <a:p>
            <a:pPr marL="342900" indent="-342900">
              <a:defRPr/>
            </a:pPr>
            <a:r>
              <a:rPr lang="cs-CZ" sz="1400" dirty="0">
                <a:latin typeface="Arial" charset="0"/>
                <a:cs typeface="+mn-cs"/>
              </a:rPr>
              <a:t>15) </a:t>
            </a:r>
            <a:r>
              <a:rPr lang="cs-CZ" sz="1400" dirty="0"/>
              <a:t>File:Mrs Polecat.jpg.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endParaRPr lang="cs-CZ" sz="1400" dirty="0" smtClean="0"/>
          </a:p>
          <a:p>
            <a:pPr marL="342900" indent="-342900"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</a:t>
            </a:r>
            <a:r>
              <a:rPr lang="cs-CZ" sz="1400" dirty="0" err="1" smtClean="0"/>
              <a:t>Foundation</a:t>
            </a:r>
            <a:r>
              <a:rPr lang="cs-CZ" sz="1400" dirty="0"/>
              <a:t>, 2001-, 18.5.2011 [cit. 2013-06-03]. Dostupné z: </a:t>
            </a:r>
            <a:endParaRPr lang="cs-CZ" sz="1400" dirty="0" smtClean="0"/>
          </a:p>
          <a:p>
            <a:pPr marL="342900" indent="-342900"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http</a:t>
            </a:r>
            <a:r>
              <a:rPr lang="cs-CZ" sz="1400" dirty="0"/>
              <a:t>://commons.wikimedia.org/wiki/File:Mrs_Polecat.jpg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latin typeface="Arial" charset="0"/>
                <a:cs typeface="+mn-cs"/>
              </a:rPr>
              <a:t>16</a:t>
            </a:r>
            <a:r>
              <a:rPr lang="cs-CZ" sz="1400" dirty="0" smtClean="0">
                <a:latin typeface="Arial" charset="0"/>
                <a:cs typeface="+mn-cs"/>
              </a:rPr>
              <a:t>) </a:t>
            </a:r>
            <a:r>
              <a:rPr lang="cs-CZ" sz="1400" dirty="0" err="1"/>
              <a:t>Soubor:Martes</a:t>
            </a:r>
            <a:r>
              <a:rPr lang="cs-CZ" sz="1400" dirty="0"/>
              <a:t> </a:t>
            </a:r>
            <a:r>
              <a:rPr lang="cs-CZ" sz="1400" dirty="0" err="1"/>
              <a:t>martes</a:t>
            </a:r>
            <a:r>
              <a:rPr lang="cs-CZ" sz="1400" dirty="0"/>
              <a:t> crop.jpg.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20.8.2007 [cit. 2013-06-03]. Dostupné z: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http</a:t>
            </a:r>
            <a:r>
              <a:rPr lang="cs-CZ" sz="1400" dirty="0"/>
              <a:t>://cs.wikipedia.org/wiki/Soubor:Martes_martes_crop.jpg </a:t>
            </a:r>
            <a:r>
              <a:rPr lang="cs-CZ" sz="1400" dirty="0" smtClean="0">
                <a:latin typeface="Arial" charset="0"/>
                <a:cs typeface="+mn-cs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3796" name="TextovéPole 2"/>
          <p:cNvSpPr txBox="1">
            <a:spLocks noChangeArrowheads="1"/>
          </p:cNvSpPr>
          <p:nvPr/>
        </p:nvSpPr>
        <p:spPr bwMode="auto">
          <a:xfrm>
            <a:off x="152400" y="80963"/>
            <a:ext cx="3295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800" b="1" u="sng">
                <a:solidFill>
                  <a:srgbClr val="000000"/>
                </a:solidFill>
              </a:rPr>
              <a:t>POUŽITÉ ZDROJE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Obdélník 1"/>
          <p:cNvSpPr>
            <a:spLocks noChangeArrowheads="1"/>
          </p:cNvSpPr>
          <p:nvPr/>
        </p:nvSpPr>
        <p:spPr bwMode="auto">
          <a:xfrm>
            <a:off x="182563" y="123825"/>
            <a:ext cx="3297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2800" b="1" u="sng">
                <a:solidFill>
                  <a:srgbClr val="000000"/>
                </a:solidFill>
              </a:rPr>
              <a:t>POUŽITÉ ZDROJE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4775" y="838200"/>
            <a:ext cx="8711039" cy="3323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dirty="0">
                <a:latin typeface="Arial" charset="0"/>
              </a:rPr>
              <a:t>17) </a:t>
            </a:r>
            <a:r>
              <a:rPr lang="cs-CZ" sz="1400" dirty="0"/>
              <a:t>File:Lutra.lutra.standing.1.jpg.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18.8.2006 [cit. 2013-06-03]. Dostupné z: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http</a:t>
            </a:r>
            <a:r>
              <a:rPr lang="cs-CZ" sz="1400" dirty="0"/>
              <a:t>://commons.wikimedia.org/wiki/File:Lutra.lutra.standing.1.jpg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defRPr/>
            </a:pPr>
            <a:r>
              <a:rPr lang="cs-CZ" sz="1400" dirty="0" smtClean="0">
                <a:latin typeface="Arial" charset="0"/>
              </a:rPr>
              <a:t>18) </a:t>
            </a:r>
            <a:r>
              <a:rPr lang="cs-CZ" sz="1400" dirty="0" err="1"/>
              <a:t>Soubor:Beaver</a:t>
            </a:r>
            <a:r>
              <a:rPr lang="cs-CZ" sz="1400" dirty="0"/>
              <a:t> pho34.jpg.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</a:t>
            </a:r>
            <a:r>
              <a:rPr lang="cs-CZ" sz="1400" dirty="0" err="1" smtClean="0"/>
              <a:t>Foundation</a:t>
            </a:r>
            <a:r>
              <a:rPr lang="cs-CZ" sz="1400" dirty="0"/>
              <a:t>, 2001-, 13.7.2006 [cit. 2013-06-03]. Dostupné z: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http</a:t>
            </a:r>
            <a:r>
              <a:rPr lang="cs-CZ" sz="1400" dirty="0"/>
              <a:t>://cs.wikipedia.org/wiki/Soubor:Beaver_pho34.jpg </a:t>
            </a:r>
            <a:r>
              <a:rPr lang="cs-CZ" sz="1400" dirty="0" smtClean="0">
                <a:latin typeface="Arial" charset="0"/>
              </a:rPr>
              <a:t> </a:t>
            </a:r>
            <a:endParaRPr lang="cs-CZ" sz="1400" dirty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cs-CZ" sz="1400" dirty="0">
                <a:latin typeface="Arial" charset="0"/>
              </a:rPr>
              <a:t>19) </a:t>
            </a:r>
            <a:r>
              <a:rPr lang="cs-CZ" sz="1400" dirty="0" err="1"/>
              <a:t>Soubor:Mustela</a:t>
            </a:r>
            <a:r>
              <a:rPr lang="cs-CZ" sz="1400" dirty="0"/>
              <a:t> </a:t>
            </a:r>
            <a:r>
              <a:rPr lang="cs-CZ" sz="1400" dirty="0" err="1"/>
              <a:t>erminea</a:t>
            </a:r>
            <a:r>
              <a:rPr lang="cs-CZ" sz="1400" dirty="0"/>
              <a:t> upright.jpg.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6.9.2010 [cit. 2013-06-03]. Dostupné z: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http</a:t>
            </a:r>
            <a:r>
              <a:rPr lang="cs-CZ" sz="1400" dirty="0"/>
              <a:t>://cs.wikipedia.org/wiki/Soubor:Mustela_erminea_upright.jpg </a:t>
            </a:r>
            <a:endParaRPr lang="cs-CZ" sz="1400" dirty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cs-CZ" sz="1400" dirty="0">
                <a:latin typeface="Arial" charset="0"/>
              </a:rPr>
              <a:t>20)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 err="1"/>
              <a:t>Soubor:Europäischer</a:t>
            </a:r>
            <a:r>
              <a:rPr lang="cs-CZ" sz="1400" dirty="0"/>
              <a:t> </a:t>
            </a:r>
            <a:r>
              <a:rPr lang="cs-CZ" sz="1400" dirty="0" err="1"/>
              <a:t>Ziesel</a:t>
            </a:r>
            <a:r>
              <a:rPr lang="cs-CZ" sz="1400" dirty="0"/>
              <a:t> in Hockstellung.jpg.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</a:t>
            </a:r>
          </a:p>
          <a:p>
            <a:pPr>
              <a:defRPr/>
            </a:pPr>
            <a:r>
              <a:rPr lang="cs-CZ" sz="1400" dirty="0" smtClean="0"/>
              <a:t>      </a:t>
            </a:r>
            <a:r>
              <a:rPr lang="cs-CZ" sz="1400" dirty="0"/>
              <a:t>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28.5.2005 [cit. 2013-06-03]. Dostupné z: </a:t>
            </a:r>
          </a:p>
          <a:p>
            <a:pPr>
              <a:defRPr/>
            </a:pPr>
            <a:r>
              <a:rPr lang="cs-CZ" sz="1400" dirty="0"/>
              <a:t>  </a:t>
            </a:r>
            <a:r>
              <a:rPr lang="cs-CZ" sz="1400" dirty="0" smtClean="0"/>
              <a:t>    </a:t>
            </a:r>
            <a:r>
              <a:rPr lang="cs-CZ" sz="1400" dirty="0"/>
              <a:t>http://cs.wikipedia.org/wiki/Soubor:Europ%C3%A4ischer_Ziesel_in_Hockstellung.jpg </a:t>
            </a:r>
            <a:endParaRPr lang="cs-CZ" sz="1400" dirty="0">
              <a:latin typeface="Arial" charset="0"/>
            </a:endParaRPr>
          </a:p>
          <a:p>
            <a:pPr>
              <a:defRPr/>
            </a:pPr>
            <a:r>
              <a:rPr lang="cs-CZ" sz="1400" dirty="0">
                <a:latin typeface="Arial" charset="0"/>
              </a:rPr>
              <a:t>21</a:t>
            </a:r>
            <a:r>
              <a:rPr lang="cs-CZ" sz="1400" dirty="0" smtClean="0">
                <a:latin typeface="Arial" charset="0"/>
              </a:rPr>
              <a:t>)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http://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www.priroda.cz/lexikon.php</a:t>
            </a:r>
          </a:p>
          <a:p>
            <a:pPr>
              <a:defRPr/>
            </a:pP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22) </a:t>
            </a:r>
            <a:r>
              <a:rPr lang="cs-CZ" sz="1400" dirty="0">
                <a:solidFill>
                  <a:srgbClr val="000000"/>
                </a:solidFill>
              </a:rPr>
              <a:t>http://www.cs.wikipedia.org/</a:t>
            </a:r>
            <a:endParaRPr lang="cs-CZ" sz="1400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23) </a:t>
            </a:r>
            <a:r>
              <a:rPr lang="cs-CZ" sz="1400" dirty="0">
                <a:solidFill>
                  <a:srgbClr val="000000"/>
                </a:solidFill>
              </a:rPr>
              <a:t>ČIHAŘ, J. a kol. </a:t>
            </a:r>
            <a:r>
              <a:rPr lang="cs-CZ" sz="1400" i="1" dirty="0">
                <a:solidFill>
                  <a:srgbClr val="000000"/>
                </a:solidFill>
              </a:rPr>
              <a:t>Příroda v ČSSR</a:t>
            </a:r>
            <a:r>
              <a:rPr lang="cs-CZ" sz="1400" dirty="0">
                <a:solidFill>
                  <a:srgbClr val="000000"/>
                </a:solidFill>
              </a:rPr>
              <a:t>. 3.vydání. Praha: ROH, 1988.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108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chemeClr val="bg2"/>
                </a:solidFill>
                <a:latin typeface="Palatino Linotype" pitchFamily="18" charset="0"/>
              </a:rPr>
              <a:t>Pravidla hry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71600"/>
            <a:ext cx="8435975" cy="51054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dirty="0" smtClean="0">
                <a:latin typeface="Palatino Linotype" pitchFamily="18" charset="0"/>
              </a:rPr>
              <a:t>Hra je určena pro 2 týmy nebo pro jednotlivé žáky.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400" dirty="0" smtClean="0"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dirty="0" smtClean="0">
                <a:latin typeface="Palatino Linotype" pitchFamily="18" charset="0"/>
              </a:rPr>
              <a:t>Úkolem každého týmu (žáka) je poznat 10 druhů zvířat.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400" dirty="0" smtClean="0"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dirty="0" smtClean="0">
                <a:latin typeface="Palatino Linotype" pitchFamily="18" charset="0"/>
              </a:rPr>
              <a:t>Každé zvíře je charakterizováno pomocí 3 nápověd.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400" dirty="0" smtClean="0"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dirty="0" smtClean="0">
                <a:latin typeface="Palatino Linotype" pitchFamily="18" charset="0"/>
              </a:rPr>
              <a:t>Pokud tým (žák) uhodne název zvířete: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smtClean="0">
                <a:latin typeface="Palatino Linotype" pitchFamily="18" charset="0"/>
              </a:rPr>
              <a:t>	A) po první nápovědě, získává 3 body,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smtClean="0">
                <a:latin typeface="Palatino Linotype" pitchFamily="18" charset="0"/>
              </a:rPr>
              <a:t>	B) po dvou nápovědách, získává 2 body,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smtClean="0">
                <a:latin typeface="Palatino Linotype" pitchFamily="18" charset="0"/>
              </a:rPr>
              <a:t>	C) po třech nápovědách, získává 1 bod.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dirty="0" smtClean="0"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dirty="0" smtClean="0">
                <a:latin typeface="Palatino Linotype" pitchFamily="18" charset="0"/>
              </a:rPr>
              <a:t>Tým (žák) s větším počtem bodů vítězí.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smtClean="0">
                <a:latin typeface="Palatino Linotype" pitchFamily="18" charset="0"/>
              </a:rPr>
              <a:t>Nápověda se vždy ukáže a část obrázku odkryje po kliknutí myší.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Ausgewachsenes Wildschwein beim Suhlen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12181" r="9614" b="13403"/>
          <a:stretch/>
        </p:blipFill>
        <p:spPr bwMode="auto">
          <a:xfrm>
            <a:off x="5242060" y="2368727"/>
            <a:ext cx="342569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1A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79400" y="3386778"/>
            <a:ext cx="4845050" cy="719138"/>
            <a:chOff x="113" y="1162"/>
            <a:chExt cx="3052" cy="453"/>
          </a:xfrm>
        </p:grpSpPr>
        <p:sp>
          <p:nvSpPr>
            <p:cNvPr id="12308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320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Nazývá se - černá zvěř.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12309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29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</a:t>
              </a:r>
              <a:r>
                <a:rPr lang="cs-CZ" sz="2400" b="1" dirty="0" smtClean="0">
                  <a:latin typeface="Palatino Linotype" pitchFamily="18" charset="0"/>
                </a:rPr>
                <a:t> </a:t>
              </a:r>
              <a:r>
                <a:rPr lang="cs-CZ" sz="2400" b="1" dirty="0">
                  <a:latin typeface="Palatino Linotype" pitchFamily="18" charset="0"/>
                </a:rPr>
                <a:t>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79400" y="1952082"/>
            <a:ext cx="4845050" cy="1218751"/>
            <a:chOff x="171" y="817"/>
            <a:chExt cx="3052" cy="494"/>
          </a:xfrm>
        </p:grpSpPr>
        <p:sp>
          <p:nvSpPr>
            <p:cNvPr id="12306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71" y="817"/>
              <a:ext cx="2320" cy="494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Žije v lesích na všech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kontinentech, kromě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Antarktidy.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2307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87" y="817"/>
              <a:ext cx="636" cy="494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3</a:t>
              </a:r>
              <a:r>
                <a:rPr lang="cs-CZ" sz="2400" b="1" dirty="0" smtClean="0">
                  <a:latin typeface="Palatino Linotype" pitchFamily="18" charset="0"/>
                </a:rPr>
                <a:t> </a:t>
              </a:r>
              <a:r>
                <a:rPr lang="cs-CZ" sz="2400" b="1" dirty="0">
                  <a:latin typeface="Palatino Linotype" pitchFamily="18" charset="0"/>
                </a:rPr>
                <a:t>body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571875" y="5489575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537534" y="6197505"/>
            <a:ext cx="2688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p</a:t>
            </a:r>
            <a:r>
              <a:rPr lang="cs-CZ" sz="3200" b="1" dirty="0" smtClean="0"/>
              <a:t>rase divoké</a:t>
            </a:r>
            <a:endParaRPr lang="cs-CZ" sz="3200" b="1" dirty="0"/>
          </a:p>
        </p:txBody>
      </p:sp>
      <p:sp>
        <p:nvSpPr>
          <p:cNvPr id="2" name="Obdélník 1"/>
          <p:cNvSpPr/>
          <p:nvPr/>
        </p:nvSpPr>
        <p:spPr>
          <a:xfrm>
            <a:off x="5200531" y="3170833"/>
            <a:ext cx="3503613" cy="873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203098" y="4043958"/>
            <a:ext cx="3503613" cy="862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5204405" y="2378702"/>
            <a:ext cx="3503613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2301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756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54" y="5268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TextovéPole 4"/>
          <p:cNvSpPr txBox="1">
            <a:spLocks noChangeArrowheads="1"/>
          </p:cNvSpPr>
          <p:nvPr/>
        </p:nvSpPr>
        <p:spPr bwMode="auto">
          <a:xfrm>
            <a:off x="8508241" y="4914572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/>
              <a:t>1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79400" y="4319860"/>
            <a:ext cx="4840288" cy="809624"/>
            <a:chOff x="113" y="812"/>
            <a:chExt cx="3049" cy="510"/>
          </a:xfrm>
        </p:grpSpPr>
        <p:sp>
          <p:nvSpPr>
            <p:cNvPr id="23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812"/>
              <a:ext cx="2320" cy="510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Všežravec: bobule, tráva,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mršiny, hmyz …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4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26" y="812"/>
              <a:ext cx="636" cy="510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ubor:Medved mzoo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4277" r="7407" b="6972"/>
          <a:stretch/>
        </p:blipFill>
        <p:spPr bwMode="auto">
          <a:xfrm>
            <a:off x="5633909" y="1736586"/>
            <a:ext cx="2659957" cy="384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1B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5"/>
            <a:ext cx="4897438" cy="719138"/>
            <a:chOff x="113" y="1162"/>
            <a:chExt cx="3085" cy="453"/>
          </a:xfrm>
        </p:grpSpPr>
        <p:sp>
          <p:nvSpPr>
            <p:cNvPr id="13332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344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Největší evropská šelma.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13333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3124200"/>
            <a:ext cx="4906963" cy="719138"/>
            <a:chOff x="107" y="1251"/>
            <a:chExt cx="3091" cy="453"/>
          </a:xfrm>
        </p:grpSpPr>
        <p:sp>
          <p:nvSpPr>
            <p:cNvPr id="13330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7" y="1251"/>
              <a:ext cx="2338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 smtClean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Do českých lesů se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zatoulává ze Slovenska.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13331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251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4132332"/>
            <a:ext cx="4897438" cy="790574"/>
            <a:chOff x="113" y="1162"/>
            <a:chExt cx="3085" cy="498"/>
          </a:xfrm>
        </p:grpSpPr>
        <p:sp>
          <p:nvSpPr>
            <p:cNvPr id="13328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338" cy="498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Všežravec: </a:t>
              </a:r>
              <a:r>
                <a:rPr lang="cs-CZ" sz="2400" b="1" dirty="0">
                  <a:latin typeface="Palatino Linotype" pitchFamily="18" charset="0"/>
                </a:rPr>
                <a:t>l</a:t>
              </a:r>
              <a:r>
                <a:rPr lang="cs-CZ" sz="2400" b="1" dirty="0" smtClean="0">
                  <a:latin typeface="Palatino Linotype" pitchFamily="18" charset="0"/>
                </a:rPr>
                <a:t>esní plody,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houby, ryby, savci … </a:t>
              </a: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3329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98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429000" y="5428255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241428" y="6199981"/>
            <a:ext cx="3052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m</a:t>
            </a:r>
            <a:r>
              <a:rPr lang="cs-CZ" sz="3200" b="1" dirty="0" smtClean="0"/>
              <a:t>edvěd hnědý</a:t>
            </a:r>
            <a:endParaRPr lang="cs-CZ" sz="3200" b="1" dirty="0"/>
          </a:p>
        </p:txBody>
      </p:sp>
      <p:sp>
        <p:nvSpPr>
          <p:cNvPr id="18" name="Obdélník 17"/>
          <p:cNvSpPr/>
          <p:nvPr/>
        </p:nvSpPr>
        <p:spPr>
          <a:xfrm>
            <a:off x="5633908" y="1644631"/>
            <a:ext cx="2659958" cy="1311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3323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772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031" y="571638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TextovéPole 1"/>
          <p:cNvSpPr txBox="1">
            <a:spLocks noChangeArrowheads="1"/>
          </p:cNvSpPr>
          <p:nvPr/>
        </p:nvSpPr>
        <p:spPr bwMode="auto">
          <a:xfrm>
            <a:off x="8305082" y="5302388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/>
              <a:t>2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5633909" y="2972404"/>
            <a:ext cx="2659958" cy="1311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5633909" y="4267199"/>
            <a:ext cx="2659958" cy="1311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18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Lupo appenninico 3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4" t="13715" r="45514" b="17413"/>
          <a:stretch/>
        </p:blipFill>
        <p:spPr bwMode="auto">
          <a:xfrm>
            <a:off x="5850589" y="1613467"/>
            <a:ext cx="2699686" cy="405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2A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50825" y="2057595"/>
            <a:ext cx="5080000" cy="747519"/>
            <a:chOff x="113" y="1241"/>
            <a:chExt cx="3174" cy="387"/>
          </a:xfrm>
        </p:grpSpPr>
        <p:sp>
          <p:nvSpPr>
            <p:cNvPr id="14356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241"/>
              <a:ext cx="2449" cy="374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Psovitá šelma.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14357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51" y="1241"/>
              <a:ext cx="636" cy="387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2997200"/>
            <a:ext cx="5072063" cy="719138"/>
            <a:chOff x="113" y="1162"/>
            <a:chExt cx="3195" cy="453"/>
          </a:xfrm>
        </p:grpSpPr>
        <p:sp>
          <p:nvSpPr>
            <p:cNvPr id="14354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69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Výjimečně se objevuje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hlavně v Beskydech.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4355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7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3932238"/>
            <a:ext cx="5080000" cy="792162"/>
            <a:chOff x="113" y="1162"/>
            <a:chExt cx="3200" cy="499"/>
          </a:xfrm>
        </p:grpSpPr>
        <p:sp>
          <p:nvSpPr>
            <p:cNvPr id="14352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69" cy="499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Predátor, masožravec: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s</a:t>
              </a:r>
              <a:r>
                <a:rPr lang="cs-CZ" sz="2400" b="1" dirty="0" smtClean="0">
                  <a:latin typeface="Palatino Linotype" pitchFamily="18" charset="0"/>
                </a:rPr>
                <a:t>rny, králíci, hlodavci …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4353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77" y="1162"/>
              <a:ext cx="636" cy="499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261222" y="5322816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638800" y="6273225"/>
            <a:ext cx="2271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v</a:t>
            </a:r>
            <a:r>
              <a:rPr lang="cs-CZ" sz="3200" b="1" dirty="0" smtClean="0"/>
              <a:t>lk</a:t>
            </a:r>
            <a:r>
              <a:rPr lang="cs-CZ" sz="2400" b="1" dirty="0" smtClean="0"/>
              <a:t> </a:t>
            </a:r>
            <a:r>
              <a:rPr lang="cs-CZ" sz="3200" b="1" dirty="0" smtClean="0"/>
              <a:t>obecný</a:t>
            </a:r>
            <a:endParaRPr lang="cs-CZ" sz="3200" b="1" dirty="0"/>
          </a:p>
        </p:txBody>
      </p:sp>
      <p:pic>
        <p:nvPicPr>
          <p:cNvPr id="14345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787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93" y="575841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858148" y="1613467"/>
            <a:ext cx="2713037" cy="1382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5857314" y="2996063"/>
            <a:ext cx="2713037" cy="1407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5857314" y="4403325"/>
            <a:ext cx="2713037" cy="1246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51" name="TextovéPole 1"/>
          <p:cNvSpPr txBox="1">
            <a:spLocks noChangeArrowheads="1"/>
          </p:cNvSpPr>
          <p:nvPr/>
        </p:nvSpPr>
        <p:spPr bwMode="auto">
          <a:xfrm>
            <a:off x="7849940" y="565806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3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6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oubor:Vulpes vulpes standing in snow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t="11408" r="8766" b="2837"/>
          <a:stretch/>
        </p:blipFill>
        <p:spPr bwMode="auto">
          <a:xfrm>
            <a:off x="5166779" y="2337309"/>
            <a:ext cx="3451606" cy="24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2B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6"/>
            <a:ext cx="4819650" cy="863601"/>
            <a:chOff x="113" y="1162"/>
            <a:chExt cx="3036" cy="544"/>
          </a:xfrm>
        </p:grpSpPr>
        <p:sp>
          <p:nvSpPr>
            <p:cNvPr id="15380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96" cy="544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Nejrozšířenější divoce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žijící šelma.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15381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13" y="1162"/>
              <a:ext cx="636" cy="544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41300" y="3143570"/>
            <a:ext cx="4806950" cy="719138"/>
            <a:chOff x="113" y="1229"/>
            <a:chExt cx="3028" cy="453"/>
          </a:xfrm>
        </p:grpSpPr>
        <p:sp>
          <p:nvSpPr>
            <p:cNvPr id="15378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229"/>
              <a:ext cx="2290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Žije v lesích – nory.</a:t>
              </a:r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5379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05" y="1229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4076007"/>
            <a:ext cx="4797425" cy="868362"/>
            <a:chOff x="113" y="1237"/>
            <a:chExt cx="3022" cy="453"/>
          </a:xfrm>
        </p:grpSpPr>
        <p:sp>
          <p:nvSpPr>
            <p:cNvPr id="15376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237"/>
              <a:ext cx="2290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Všežravec: myši, ptáci, </a:t>
              </a:r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>
                  <a:latin typeface="Palatino Linotype" pitchFamily="18" charset="0"/>
                </a:rPr>
                <a:t>k</a:t>
              </a:r>
              <a:r>
                <a:rPr lang="cs-CZ" sz="2400" b="1" dirty="0" smtClean="0">
                  <a:latin typeface="Palatino Linotype" pitchFamily="18" charset="0"/>
                </a:rPr>
                <a:t>rálíci, mršiny, ovoce …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5377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99" y="1237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709988" y="5302250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795963" y="6162675"/>
            <a:ext cx="2642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 smtClean="0"/>
              <a:t>liška obecná</a:t>
            </a:r>
            <a:endParaRPr lang="cs-CZ" sz="3200" b="1" dirty="0"/>
          </a:p>
        </p:txBody>
      </p:sp>
      <p:sp>
        <p:nvSpPr>
          <p:cNvPr id="2" name="Obdélník 1"/>
          <p:cNvSpPr/>
          <p:nvPr/>
        </p:nvSpPr>
        <p:spPr>
          <a:xfrm>
            <a:off x="5154855" y="4000113"/>
            <a:ext cx="3453916" cy="92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5373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819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5268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TextovéPole 5"/>
          <p:cNvSpPr txBox="1">
            <a:spLocks noChangeArrowheads="1"/>
          </p:cNvSpPr>
          <p:nvPr/>
        </p:nvSpPr>
        <p:spPr bwMode="auto">
          <a:xfrm>
            <a:off x="8350821" y="4944368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/>
              <a:t>4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154855" y="2152903"/>
            <a:ext cx="3453916" cy="92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5154855" y="3076508"/>
            <a:ext cx="3453916" cy="92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Badger-badger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8674" r="12797" b="3340"/>
          <a:stretch/>
        </p:blipFill>
        <p:spPr bwMode="auto">
          <a:xfrm>
            <a:off x="5400115" y="2005470"/>
            <a:ext cx="3310598" cy="264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3A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11138" y="1904999"/>
            <a:ext cx="5080000" cy="875002"/>
            <a:chOff x="113" y="1162"/>
            <a:chExt cx="3174" cy="453"/>
          </a:xfrm>
        </p:grpSpPr>
        <p:sp>
          <p:nvSpPr>
            <p:cNvPr id="16404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9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Největší kunovitá šelma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ž</a:t>
              </a:r>
              <a:r>
                <a:rPr lang="cs-CZ" sz="2400" b="1" dirty="0" smtClean="0">
                  <a:latin typeface="Palatino Linotype" pitchFamily="18" charset="0"/>
                </a:rPr>
                <a:t>ijící v ČR.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16405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51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2997200"/>
            <a:ext cx="5032375" cy="719138"/>
            <a:chOff x="113" y="1162"/>
            <a:chExt cx="3170" cy="453"/>
          </a:xfrm>
        </p:grpSpPr>
        <p:sp>
          <p:nvSpPr>
            <p:cNvPr id="16402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3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Zimu přečká hibernací v 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n</a:t>
              </a:r>
              <a:r>
                <a:rPr lang="cs-CZ" sz="2400" b="1" dirty="0" smtClean="0">
                  <a:latin typeface="Palatino Linotype" pitchFamily="18" charset="0"/>
                </a:rPr>
                <a:t>oře.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6403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47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3932238"/>
            <a:ext cx="5032375" cy="719137"/>
            <a:chOff x="113" y="1162"/>
            <a:chExt cx="3170" cy="453"/>
          </a:xfrm>
        </p:grpSpPr>
        <p:sp>
          <p:nvSpPr>
            <p:cNvPr id="16400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3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Všežravec: kořínky, ptačí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v</a:t>
              </a:r>
              <a:r>
                <a:rPr lang="cs-CZ" sz="2400" b="1" dirty="0" smtClean="0">
                  <a:latin typeface="Palatino Linotype" pitchFamily="18" charset="0"/>
                </a:rPr>
                <a:t>ejce, hmyz, hraboši …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6401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47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505200" y="5320119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486400" y="6179731"/>
            <a:ext cx="2688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j</a:t>
            </a:r>
            <a:r>
              <a:rPr lang="cs-CZ" sz="3200" b="1" dirty="0" smtClean="0"/>
              <a:t>ezevec lesní</a:t>
            </a:r>
            <a:endParaRPr lang="cs-CZ" sz="3200" b="1" dirty="0"/>
          </a:p>
        </p:txBody>
      </p:sp>
      <p:pic>
        <p:nvPicPr>
          <p:cNvPr id="16394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834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878" y="5286782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Obdélník 1"/>
          <p:cNvSpPr>
            <a:spLocks noChangeArrowheads="1"/>
          </p:cNvSpPr>
          <p:nvPr/>
        </p:nvSpPr>
        <p:spPr bwMode="auto">
          <a:xfrm>
            <a:off x="8429918" y="4651376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200" dirty="0"/>
              <a:t>5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5391255" y="1941220"/>
            <a:ext cx="3310598" cy="882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5391255" y="3723821"/>
            <a:ext cx="3310598" cy="936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391255" y="2823806"/>
            <a:ext cx="3310598" cy="900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3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File:Mr Mole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1" t="12677" r="3384" b="20345"/>
          <a:stretch/>
        </p:blipFill>
        <p:spPr bwMode="auto">
          <a:xfrm>
            <a:off x="5345845" y="2264681"/>
            <a:ext cx="3321905" cy="223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3B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50825" y="2066925"/>
            <a:ext cx="4797425" cy="719138"/>
            <a:chOff x="113" y="1162"/>
            <a:chExt cx="3022" cy="453"/>
          </a:xfrm>
        </p:grpSpPr>
        <p:sp>
          <p:nvSpPr>
            <p:cNvPr id="17428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48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Savec se zakrnělýma 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o</a:t>
              </a:r>
              <a:r>
                <a:rPr lang="cs-CZ" sz="2400" b="1" dirty="0" smtClean="0">
                  <a:latin typeface="Palatino Linotype" pitchFamily="18" charset="0"/>
                </a:rPr>
                <a:t>čima.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17429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99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3 </a:t>
              </a:r>
              <a:r>
                <a:rPr lang="cs-CZ" sz="2000" b="1" dirty="0">
                  <a:latin typeface="Palatino Linotype" pitchFamily="18" charset="0"/>
                </a:rPr>
                <a:t>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38125" y="2954338"/>
            <a:ext cx="4810125" cy="804863"/>
            <a:chOff x="105" y="1135"/>
            <a:chExt cx="3030" cy="507"/>
          </a:xfrm>
        </p:grpSpPr>
        <p:sp>
          <p:nvSpPr>
            <p:cNvPr id="17426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5" y="1135"/>
              <a:ext cx="2242" cy="507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Žije v zemi na loukách,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v zahradách …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7427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99" y="1135"/>
              <a:ext cx="636" cy="507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</a:t>
              </a:r>
              <a:r>
                <a:rPr lang="cs-CZ" sz="2000" b="1" dirty="0">
                  <a:latin typeface="Palatino Linotype" pitchFamily="18" charset="0"/>
                </a:rPr>
                <a:t>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3932238"/>
            <a:ext cx="4797425" cy="809625"/>
            <a:chOff x="113" y="1162"/>
            <a:chExt cx="3022" cy="510"/>
          </a:xfrm>
        </p:grpSpPr>
        <p:sp>
          <p:nvSpPr>
            <p:cNvPr id="17424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42" cy="510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Hmyzožravec: hmyz,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myši, žížaly, žáby …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7425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99" y="1162"/>
              <a:ext cx="636" cy="510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</a:t>
              </a:r>
              <a:r>
                <a:rPr lang="cs-CZ" sz="2000" b="1" dirty="0">
                  <a:latin typeface="Palatino Linotype" pitchFamily="18" charset="0"/>
                </a:rPr>
                <a:t>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709988" y="5302250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795963" y="6232524"/>
            <a:ext cx="2710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 smtClean="0"/>
              <a:t>krtek obecný</a:t>
            </a:r>
            <a:endParaRPr lang="cs-CZ" sz="3200" b="1" dirty="0"/>
          </a:p>
        </p:txBody>
      </p:sp>
      <p:pic>
        <p:nvPicPr>
          <p:cNvPr id="17419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866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995" y="5454429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délník 22"/>
          <p:cNvSpPr/>
          <p:nvPr/>
        </p:nvSpPr>
        <p:spPr>
          <a:xfrm>
            <a:off x="5345844" y="2274795"/>
            <a:ext cx="3321905" cy="773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423" name="TextovéPole 1"/>
          <p:cNvSpPr txBox="1">
            <a:spLocks noChangeArrowheads="1"/>
          </p:cNvSpPr>
          <p:nvPr/>
        </p:nvSpPr>
        <p:spPr bwMode="auto">
          <a:xfrm>
            <a:off x="8397873" y="4500749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6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5345845" y="2954338"/>
            <a:ext cx="3321905" cy="773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5345843" y="3727543"/>
            <a:ext cx="3321905" cy="773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3" grpId="0" animBg="1"/>
      <p:bldP spid="26" grpId="0" animBg="1"/>
      <p:bldP spid="2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</TotalTime>
  <Words>1828</Words>
  <Application>Microsoft Office PowerPoint</Application>
  <PresentationFormat>Předvádění na obrazovce (4:3)</PresentationFormat>
  <Paragraphs>414</Paragraphs>
  <Slides>26</Slides>
  <Notes>0</Notes>
  <HiddenSlides>0</HiddenSlides>
  <MMClips>20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26</vt:i4>
      </vt:variant>
    </vt:vector>
  </HeadingPairs>
  <TitlesOfParts>
    <vt:vector size="28" baseType="lpstr">
      <vt:lpstr>Výchozí návrh</vt:lpstr>
      <vt:lpstr>Arkýř</vt:lpstr>
      <vt:lpstr>ŽIVOČICHOVÉ –  HÁDEJ, KDO JSEM?</vt:lpstr>
      <vt:lpstr>Anotace:</vt:lpstr>
      <vt:lpstr>Pravidla hry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Vaňková</dc:creator>
  <cp:lastModifiedBy>ucitel</cp:lastModifiedBy>
  <cp:revision>144</cp:revision>
  <cp:lastPrinted>1601-01-01T00:00:00Z</cp:lastPrinted>
  <dcterms:created xsi:type="dcterms:W3CDTF">1601-01-01T00:00:00Z</dcterms:created>
  <dcterms:modified xsi:type="dcterms:W3CDTF">2013-08-22T13:14:20Z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