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4" r:id="rId2"/>
    <p:sldId id="285" r:id="rId3"/>
    <p:sldId id="293" r:id="rId4"/>
    <p:sldId id="296" r:id="rId5"/>
    <p:sldId id="298" r:id="rId6"/>
    <p:sldId id="347" r:id="rId7"/>
    <p:sldId id="335" r:id="rId8"/>
    <p:sldId id="327" r:id="rId9"/>
    <p:sldId id="301" r:id="rId10"/>
    <p:sldId id="302" r:id="rId11"/>
    <p:sldId id="303" r:id="rId12"/>
    <p:sldId id="328" r:id="rId13"/>
    <p:sldId id="309" r:id="rId14"/>
    <p:sldId id="325" r:id="rId15"/>
    <p:sldId id="311" r:id="rId16"/>
    <p:sldId id="326" r:id="rId17"/>
    <p:sldId id="336" r:id="rId18"/>
    <p:sldId id="315" r:id="rId19"/>
    <p:sldId id="337" r:id="rId20"/>
    <p:sldId id="338" r:id="rId21"/>
    <p:sldId id="316" r:id="rId22"/>
    <p:sldId id="317" r:id="rId23"/>
    <p:sldId id="318" r:id="rId24"/>
    <p:sldId id="329" r:id="rId25"/>
    <p:sldId id="330" r:id="rId26"/>
    <p:sldId id="331" r:id="rId27"/>
    <p:sldId id="332" r:id="rId28"/>
    <p:sldId id="321" r:id="rId29"/>
    <p:sldId id="322" r:id="rId30"/>
    <p:sldId id="350" r:id="rId31"/>
    <p:sldId id="342" r:id="rId32"/>
    <p:sldId id="345" r:id="rId33"/>
    <p:sldId id="346" r:id="rId34"/>
    <p:sldId id="344" r:id="rId35"/>
    <p:sldId id="343" r:id="rId36"/>
    <p:sldId id="340" r:id="rId37"/>
    <p:sldId id="341" r:id="rId38"/>
    <p:sldId id="324" r:id="rId39"/>
    <p:sldId id="307" r:id="rId40"/>
    <p:sldId id="292" r:id="rId41"/>
    <p:sldId id="348" r:id="rId42"/>
    <p:sldId id="349" r:id="rId4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E54EC-E0C8-4622-B3EE-3AA75A5BA7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19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C6E3C-586C-44CA-9C04-D4ACDB8649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26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6858-DB13-40D0-8B63-327334D576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54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0F166-32B0-4415-90F1-4346C12924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33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37CC9-40C1-4DD3-91D1-77FEC34F83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46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8ED1A-3C8B-492C-A09F-DD8A78888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61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729B5-E660-407D-B58A-EAA00D0932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22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7CB0E-30C6-461A-89F5-11F0A98AA5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9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01695-FD83-4111-9287-65CAE71075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6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4E580-1CE4-44AA-ABFE-06936C11A5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35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81949-3635-4E10-A808-CEE292297B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7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1BFC990-E68B-4510-98FD-B994BD3168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a/Wood.pigeon.2.arp.750pix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1/Pied_wagtail.jpe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5/53/Erithacus_rubecula_(Marek_Szczepanek)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4/Dunnock_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0/Saxicola_rubetra_3_tom_(Marek_Szczepanek)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9/Serinus_serinus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d/Sylvia_atricapilla_bl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0/SpottedFlycatcheronfence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6/Hippolais_icterina_vogelartinfo_chris_romeiks_R7F2916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e/Merops_apiaster_(Marek_Szczepanek)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hyperlink" Target="//upload.wikimedia.org/wikipedia/commons/d/d8/Alauda_arvensis_2.jpg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3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audio" Target="../media/audio3.wav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0/01/Pied_wagtail.jpeg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3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audio" Target="../media/audio3.wav"/><Relationship Id="rId4" Type="http://schemas.openxmlformats.org/officeDocument/2006/relationships/image" Target="../media/image4.jpeg"/><Relationship Id="rId9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3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audio" Target="../media/audio3.wav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2/2e/Merops_apiaster_(Marek_Szczepanek).jpg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3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audio" Target="../media/audio3.wav"/><Relationship Id="rId4" Type="http://schemas.openxmlformats.org/officeDocument/2006/relationships/image" Target="../media/image4.jpeg"/><Relationship Id="rId9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1/1b/European_Starling_2006.jpg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3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audio" Target="../media/audio3.wav"/><Relationship Id="rId4" Type="http://schemas.openxmlformats.org/officeDocument/2006/relationships/image" Target="../media/image4.jpeg"/><Relationship Id="rId9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0/06/Hippolais_icterina_vogelartinfo_chris_romeiks_R7F2916.jpg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3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audio" Target="../media/audio3.wav"/><Relationship Id="rId4" Type="http://schemas.openxmlformats.org/officeDocument/2006/relationships/image" Target="../media/image4.jpeg"/><Relationship Id="rId9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3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audio" Target="../media/audio3.wav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6/61/Mediterranian_Sea_16.61811E_38.99124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hyperlink" Target="//upload.wikimedia.org/wikipedia/commons/0/0c/Topography_of_africa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8/Alauda_arvensis_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b/European_Starling_2006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230563"/>
            <a:ext cx="9144000" cy="153035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>
                <a:solidFill>
                  <a:schemeClr val="tx1"/>
                </a:solidFill>
              </a:rPr>
              <a:t>Stěhovaví ptáci   </a:t>
            </a:r>
          </a:p>
        </p:txBody>
      </p:sp>
      <p:pic>
        <p:nvPicPr>
          <p:cNvPr id="3075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sz="180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-11113" y="5530850"/>
            <a:ext cx="9144001" cy="14773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800" b="1" dirty="0" smtClean="0">
                <a:solidFill>
                  <a:srgbClr val="000000"/>
                </a:solidFill>
              </a:rPr>
              <a:t>Pří_070_Rozmanitost </a:t>
            </a:r>
            <a:r>
              <a:rPr lang="cs-CZ" sz="1800" b="1" dirty="0" err="1" smtClean="0">
                <a:solidFill>
                  <a:srgbClr val="000000"/>
                </a:solidFill>
              </a:rPr>
              <a:t>přírody_Stěhovaví</a:t>
            </a:r>
            <a:r>
              <a:rPr lang="cs-CZ" sz="1800" b="1" dirty="0" smtClean="0">
                <a:solidFill>
                  <a:srgbClr val="000000"/>
                </a:solidFill>
              </a:rPr>
              <a:t> ptáci</a:t>
            </a:r>
          </a:p>
          <a:p>
            <a:pPr algn="ctr" eaLnBrk="1" hangingPunct="1"/>
            <a:endParaRPr lang="cs-CZ" sz="18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cs-CZ" sz="1800" b="1" dirty="0" smtClean="0">
                <a:solidFill>
                  <a:srgbClr val="000000"/>
                </a:solidFill>
              </a:rPr>
              <a:t>Autor: Mgr. Petra Vaňková</a:t>
            </a:r>
            <a:endParaRPr lang="cs-CZ" sz="1800" b="1" dirty="0">
              <a:solidFill>
                <a:srgbClr val="000000"/>
              </a:solidFill>
            </a:endParaRPr>
          </a:p>
          <a:p>
            <a:pPr algn="ctr" eaLnBrk="1" hangingPunct="1"/>
            <a:endParaRPr lang="cs-CZ" sz="18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cs-CZ" sz="1800" dirty="0">
                <a:solidFill>
                  <a:srgbClr val="000000"/>
                </a:solidFill>
              </a:rPr>
              <a:t>Škola: Základní škola Slušovice, okres Zlín, příspěvková organizace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800">
                <a:solidFill>
                  <a:srgbClr val="000000"/>
                </a:solidFill>
              </a:rPr>
              <a:t>Registrační číslo projektu: CZ.1.07/1.1.38/02.0025</a:t>
            </a:r>
          </a:p>
          <a:p>
            <a:pPr algn="ctr" eaLnBrk="1" hangingPunct="1"/>
            <a:r>
              <a:rPr lang="cs-CZ" sz="1800">
                <a:solidFill>
                  <a:srgbClr val="000000"/>
                </a:solidFill>
              </a:rPr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>
                <a:solidFill>
                  <a:srgbClr val="000000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Soubor:Wood.pigeon.2.arp.750pix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284413"/>
            <a:ext cx="41814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687763" y="404813"/>
            <a:ext cx="42941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800" b="1" dirty="0">
                <a:solidFill>
                  <a:srgbClr val="000000"/>
                </a:solidFill>
              </a:rPr>
              <a:t>Holub hřivnáč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2484438" y="4705350"/>
            <a:ext cx="2349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rgbClr val="000000"/>
                </a:solidFill>
              </a:rPr>
              <a:t> </a:t>
            </a:r>
            <a:endParaRPr lang="cs-CZ"/>
          </a:p>
        </p:txBody>
      </p:sp>
      <p:sp>
        <p:nvSpPr>
          <p:cNvPr id="7" name="Mrak 6"/>
          <p:cNvSpPr/>
          <p:nvPr/>
        </p:nvSpPr>
        <p:spPr>
          <a:xfrm>
            <a:off x="249238" y="196850"/>
            <a:ext cx="2592387" cy="1873250"/>
          </a:xfrm>
          <a:prstGeom prst="cloud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rgbClr val="000000"/>
                </a:solidFill>
              </a:rPr>
              <a:t>BŘEZEN</a:t>
            </a:r>
          </a:p>
        </p:txBody>
      </p:sp>
      <p:sp>
        <p:nvSpPr>
          <p:cNvPr id="12295" name="TextovéPole 1"/>
          <p:cNvSpPr txBox="1">
            <a:spLocks noChangeArrowheads="1"/>
          </p:cNvSpPr>
          <p:nvPr/>
        </p:nvSpPr>
        <p:spPr bwMode="auto">
          <a:xfrm>
            <a:off x="125413" y="4994275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2296" name="Obdélník 1"/>
          <p:cNvSpPr>
            <a:spLocks noChangeArrowheads="1"/>
          </p:cNvSpPr>
          <p:nvPr/>
        </p:nvSpPr>
        <p:spPr bwMode="auto">
          <a:xfrm>
            <a:off x="44450" y="5688013"/>
            <a:ext cx="54419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</a:t>
            </a:r>
            <a:r>
              <a:rPr lang="cs-CZ" sz="1400" dirty="0" smtClean="0">
                <a:solidFill>
                  <a:srgbClr val="000000"/>
                </a:solidFill>
              </a:rPr>
              <a:t>holuba hřivnáče:</a:t>
            </a:r>
            <a:endParaRPr lang="cs-CZ" sz="1400" dirty="0">
              <a:solidFill>
                <a:srgbClr val="000000"/>
              </a:solidFill>
            </a:endParaRP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http://www.rozhlas.cz/hlas/mekkozobi/_zprava/holub-hrivnac-video--67696</a:t>
            </a:r>
          </a:p>
        </p:txBody>
      </p:sp>
      <p:sp>
        <p:nvSpPr>
          <p:cNvPr id="12297" name="Obdélník 1"/>
          <p:cNvSpPr>
            <a:spLocks noChangeArrowheads="1"/>
          </p:cNvSpPr>
          <p:nvPr/>
        </p:nvSpPr>
        <p:spPr bwMode="auto">
          <a:xfrm>
            <a:off x="4733925" y="2070100"/>
            <a:ext cx="43878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b="1" u="sng" dirty="0">
                <a:solidFill>
                  <a:srgbClr val="000000"/>
                </a:solidFill>
              </a:rPr>
              <a:t>Vyskytuje se</a:t>
            </a:r>
          </a:p>
          <a:p>
            <a:r>
              <a:rPr lang="cs-CZ" dirty="0">
                <a:solidFill>
                  <a:srgbClr val="000000"/>
                </a:solidFill>
              </a:rPr>
              <a:t>● lesy, městské zahrady, parky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Hnízdo</a:t>
            </a:r>
            <a:r>
              <a:rPr lang="cs-CZ" dirty="0">
                <a:solidFill>
                  <a:srgbClr val="000000"/>
                </a:solidFill>
              </a:rPr>
              <a:t> - z tenkých větviček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- na stromě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Potrava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●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semena kulturních i divoce </a:t>
            </a:r>
          </a:p>
          <a:p>
            <a:r>
              <a:rPr lang="cs-CZ" dirty="0">
                <a:solidFill>
                  <a:srgbClr val="000000"/>
                </a:solidFill>
              </a:rPr>
              <a:t>   rostoucích rostlin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7" grpId="0" animBg="1"/>
      <p:bldP spid="12296" grpId="0"/>
      <p:bldP spid="122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Soubor:Pied wagtail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831975"/>
            <a:ext cx="438785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287713" y="309563"/>
            <a:ext cx="38496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800" b="1" dirty="0">
                <a:solidFill>
                  <a:srgbClr val="000000"/>
                </a:solidFill>
              </a:rPr>
              <a:t>Konipas bílý</a:t>
            </a:r>
          </a:p>
        </p:txBody>
      </p:sp>
      <p:sp>
        <p:nvSpPr>
          <p:cNvPr id="13317" name="Obdélník 1"/>
          <p:cNvSpPr>
            <a:spLocks noChangeArrowheads="1"/>
          </p:cNvSpPr>
          <p:nvPr/>
        </p:nvSpPr>
        <p:spPr bwMode="auto">
          <a:xfrm>
            <a:off x="0" y="5688013"/>
            <a:ext cx="5486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</a:t>
            </a:r>
            <a:r>
              <a:rPr lang="cs-CZ" sz="1400" dirty="0" smtClean="0">
                <a:solidFill>
                  <a:srgbClr val="000000"/>
                </a:solidFill>
              </a:rPr>
              <a:t>konipase bílého:</a:t>
            </a:r>
            <a:endParaRPr lang="cs-CZ" sz="1400" dirty="0">
              <a:solidFill>
                <a:srgbClr val="000000"/>
              </a:solidFill>
            </a:endParaRP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http://www.rozhlas.cz/hlas/pevci-ch/_zprava/konipas-bily-video--30263</a:t>
            </a:r>
          </a:p>
        </p:txBody>
      </p:sp>
      <p:sp>
        <p:nvSpPr>
          <p:cNvPr id="13318" name="TextovéPole 1"/>
          <p:cNvSpPr txBox="1">
            <a:spLocks noChangeArrowheads="1"/>
          </p:cNvSpPr>
          <p:nvPr/>
        </p:nvSpPr>
        <p:spPr bwMode="auto">
          <a:xfrm>
            <a:off x="8704263" y="4754563"/>
            <a:ext cx="2682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3319" name="Obdélník 2"/>
          <p:cNvSpPr>
            <a:spLocks noChangeArrowheads="1"/>
          </p:cNvSpPr>
          <p:nvPr/>
        </p:nvSpPr>
        <p:spPr bwMode="auto">
          <a:xfrm>
            <a:off x="160338" y="1584325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b="1" u="sng" dirty="0">
                <a:solidFill>
                  <a:srgbClr val="000000"/>
                </a:solidFill>
              </a:rPr>
              <a:t>Vyskytuje se</a:t>
            </a:r>
          </a:p>
          <a:p>
            <a:r>
              <a:rPr lang="cs-CZ" dirty="0">
                <a:solidFill>
                  <a:srgbClr val="000000"/>
                </a:solidFill>
              </a:rPr>
              <a:t>● v blízkosti vod, lidských sídel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Hnízdo</a:t>
            </a:r>
            <a:r>
              <a:rPr lang="cs-CZ" dirty="0">
                <a:solidFill>
                  <a:srgbClr val="000000"/>
                </a:solidFill>
              </a:rPr>
              <a:t> - ve výklencích,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  </a:t>
            </a:r>
            <a:r>
              <a:rPr lang="cs-CZ" dirty="0" err="1">
                <a:solidFill>
                  <a:srgbClr val="000000"/>
                </a:solidFill>
              </a:rPr>
              <a:t>polodutinách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  (přírodních i umělých)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</a:t>
            </a:r>
          </a:p>
          <a:p>
            <a:r>
              <a:rPr lang="cs-CZ" b="1" u="sng" dirty="0">
                <a:solidFill>
                  <a:srgbClr val="000000"/>
                </a:solidFill>
              </a:rPr>
              <a:t>Potrava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●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živí se hmyzem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413000" y="339725"/>
            <a:ext cx="41894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800" b="1" dirty="0">
                <a:solidFill>
                  <a:srgbClr val="000000"/>
                </a:solidFill>
              </a:rPr>
              <a:t>Drozd zpěvný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07950" y="1482725"/>
            <a:ext cx="409892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u="sng" dirty="0">
                <a:solidFill>
                  <a:srgbClr val="000000"/>
                </a:solidFill>
              </a:rPr>
              <a:t>Vyskytuje se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  <a:cs typeface="Arial" charset="0"/>
              </a:rPr>
              <a:t>● městské parky, zahrady, 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  <a:cs typeface="Arial" charset="0"/>
              </a:rPr>
              <a:t>   lesy</a:t>
            </a:r>
          </a:p>
          <a:p>
            <a:pPr eaLnBrk="1" hangingPunct="1"/>
            <a:endParaRPr lang="cs-CZ" b="1" u="sng" dirty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lang="cs-CZ" b="1" u="sng" dirty="0">
                <a:solidFill>
                  <a:srgbClr val="000000"/>
                </a:solidFill>
                <a:cs typeface="Arial" charset="0"/>
              </a:rPr>
              <a:t>H</a:t>
            </a:r>
            <a:r>
              <a:rPr lang="cs-CZ" b="1" u="sng" dirty="0">
                <a:solidFill>
                  <a:srgbClr val="000000"/>
                </a:solidFill>
              </a:rPr>
              <a:t>nízdo</a:t>
            </a:r>
            <a:r>
              <a:rPr lang="cs-CZ" dirty="0">
                <a:solidFill>
                  <a:srgbClr val="000000"/>
                </a:solidFill>
              </a:rPr>
              <a:t> - na jehličnatých 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               stromech, keřích 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             - vymazané hlínou</a:t>
            </a:r>
          </a:p>
          <a:p>
            <a:pPr eaLnBrk="1" hangingPunct="1"/>
            <a:endParaRPr lang="cs-CZ" b="1" u="sng" dirty="0">
              <a:solidFill>
                <a:srgbClr val="000000"/>
              </a:solidFill>
            </a:endParaRPr>
          </a:p>
          <a:p>
            <a:pPr eaLnBrk="1" hangingPunct="1"/>
            <a:r>
              <a:rPr lang="cs-CZ" b="1" u="sng" dirty="0">
                <a:solidFill>
                  <a:srgbClr val="000000"/>
                </a:solidFill>
              </a:rPr>
              <a:t>Potrava</a:t>
            </a:r>
            <a:endParaRPr lang="cs-CZ" dirty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lang="cs-CZ" dirty="0">
                <a:solidFill>
                  <a:srgbClr val="000000"/>
                </a:solidFill>
                <a:cs typeface="Arial" charset="0"/>
              </a:rPr>
              <a:t>●</a:t>
            </a:r>
            <a:r>
              <a:rPr lang="cs-CZ" dirty="0">
                <a:solidFill>
                  <a:srgbClr val="000000"/>
                </a:solidFill>
              </a:rPr>
              <a:t> živí se hmyzem, drobnými 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   bezobratlovci i plody</a:t>
            </a:r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773238"/>
            <a:ext cx="4319587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0" y="5915025"/>
            <a:ext cx="5257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drozda zpěvného:</a:t>
            </a: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http://www.rozhlas.cz/hlas/pevci-a/_zprava/drozd-zpevny--18914</a:t>
            </a:r>
          </a:p>
        </p:txBody>
      </p:sp>
      <p:sp>
        <p:nvSpPr>
          <p:cNvPr id="14343" name="TextovéPole 1"/>
          <p:cNvSpPr txBox="1">
            <a:spLocks noChangeArrowheads="1"/>
          </p:cNvSpPr>
          <p:nvPr/>
        </p:nvSpPr>
        <p:spPr bwMode="auto">
          <a:xfrm>
            <a:off x="8763000" y="473551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  <p:bldP spid="84996" grpId="0"/>
      <p:bldP spid="850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195513" y="436563"/>
            <a:ext cx="49117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800" b="1" dirty="0">
                <a:solidFill>
                  <a:srgbClr val="000000"/>
                </a:solidFill>
              </a:rPr>
              <a:t>Budníček menší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47863"/>
            <a:ext cx="4602163" cy="306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Obdélník 1"/>
          <p:cNvSpPr>
            <a:spLocks noChangeArrowheads="1"/>
          </p:cNvSpPr>
          <p:nvPr/>
        </p:nvSpPr>
        <p:spPr bwMode="auto">
          <a:xfrm>
            <a:off x="0" y="5889625"/>
            <a:ext cx="5486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</a:t>
            </a:r>
            <a:r>
              <a:rPr lang="cs-CZ" sz="1400" dirty="0" smtClean="0">
                <a:solidFill>
                  <a:srgbClr val="000000"/>
                </a:solidFill>
              </a:rPr>
              <a:t>budníčka menšího</a:t>
            </a:r>
            <a:r>
              <a:rPr lang="cs-CZ" sz="1400" dirty="0">
                <a:solidFill>
                  <a:srgbClr val="000000"/>
                </a:solidFill>
              </a:rPr>
              <a:t>:</a:t>
            </a: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http://www.rozhlas.cz/hlas/pevci-a/_zprava/budnicek-mensi--12263</a:t>
            </a:r>
          </a:p>
        </p:txBody>
      </p:sp>
      <p:sp>
        <p:nvSpPr>
          <p:cNvPr id="15366" name="TextovéPole 1"/>
          <p:cNvSpPr txBox="1">
            <a:spLocks noChangeArrowheads="1"/>
          </p:cNvSpPr>
          <p:nvPr/>
        </p:nvSpPr>
        <p:spPr bwMode="auto">
          <a:xfrm>
            <a:off x="8688388" y="50355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5367" name="Obdélník 2"/>
          <p:cNvSpPr>
            <a:spLocks noChangeArrowheads="1"/>
          </p:cNvSpPr>
          <p:nvPr/>
        </p:nvSpPr>
        <p:spPr bwMode="auto">
          <a:xfrm>
            <a:off x="79375" y="1773238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b="1" u="sng" dirty="0">
                <a:solidFill>
                  <a:srgbClr val="000000"/>
                </a:solidFill>
              </a:rPr>
              <a:t>Vyskytuje se</a:t>
            </a:r>
          </a:p>
          <a:p>
            <a:r>
              <a:rPr lang="cs-CZ" dirty="0">
                <a:solidFill>
                  <a:srgbClr val="000000"/>
                </a:solidFill>
              </a:rPr>
              <a:t>● okraje lesů, větší městské</a:t>
            </a:r>
          </a:p>
          <a:p>
            <a:r>
              <a:rPr lang="cs-CZ" dirty="0">
                <a:solidFill>
                  <a:srgbClr val="000000"/>
                </a:solidFill>
              </a:rPr>
              <a:t>   parky, zahrady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Hnízdo</a:t>
            </a:r>
            <a:r>
              <a:rPr lang="cs-CZ" dirty="0">
                <a:solidFill>
                  <a:srgbClr val="000000"/>
                </a:solidFill>
              </a:rPr>
              <a:t> - z trávy, mechu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- pod trsy trávy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Potrava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●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živí se hmyzem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5" grpId="0"/>
      <p:bldP spid="153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182813" y="333375"/>
            <a:ext cx="52895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800" b="1" dirty="0">
                <a:solidFill>
                  <a:srgbClr val="000000"/>
                </a:solidFill>
              </a:rPr>
              <a:t>Červenka obecná</a:t>
            </a:r>
          </a:p>
        </p:txBody>
      </p:sp>
      <p:pic>
        <p:nvPicPr>
          <p:cNvPr id="81923" name="Picture 3" descr="Soubor:Erithacus rubecula (Marek Szczepanek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1439863"/>
            <a:ext cx="426878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468313" y="5410200"/>
            <a:ext cx="1635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79331" rIns="71415" anchor="ctr">
            <a:spAutoFit/>
          </a:bodyPr>
          <a:lstStyle/>
          <a:p>
            <a:endParaRPr lang="cs-CZ" sz="1800"/>
          </a:p>
        </p:txBody>
      </p:sp>
      <p:pic>
        <p:nvPicPr>
          <p:cNvPr id="16389" name="Picture 6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107950" y="4103688"/>
            <a:ext cx="860425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b="1" u="sng" dirty="0">
                <a:solidFill>
                  <a:srgbClr val="000000"/>
                </a:solidFill>
              </a:rPr>
              <a:t>Potrava</a:t>
            </a:r>
          </a:p>
          <a:p>
            <a:r>
              <a:rPr lang="cs-CZ" dirty="0">
                <a:solidFill>
                  <a:srgbClr val="000000"/>
                </a:solidFill>
              </a:rPr>
              <a:t>● hmyz a jeho larvy</a:t>
            </a:r>
          </a:p>
          <a:p>
            <a:r>
              <a:rPr lang="cs-CZ" dirty="0">
                <a:solidFill>
                  <a:srgbClr val="000000"/>
                </a:solidFill>
              </a:rPr>
              <a:t>● na podzim i rostlinná strava – nejčastěji plody bezu, tisu </a:t>
            </a:r>
          </a:p>
          <a:p>
            <a:r>
              <a:rPr lang="cs-CZ" dirty="0">
                <a:solidFill>
                  <a:srgbClr val="000000"/>
                </a:solidFill>
              </a:rPr>
              <a:t>●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často je sama potravou např. sokolů, orlů, káňat, </a:t>
            </a:r>
            <a:r>
              <a:rPr lang="cs-CZ" dirty="0" smtClean="0">
                <a:solidFill>
                  <a:srgbClr val="000000"/>
                </a:solidFill>
              </a:rPr>
              <a:t>kun, </a:t>
            </a:r>
            <a:r>
              <a:rPr lang="cs-CZ" dirty="0">
                <a:solidFill>
                  <a:srgbClr val="000000"/>
                </a:solidFill>
              </a:rPr>
              <a:t>lasic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349250" y="6905625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●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0" y="1604963"/>
            <a:ext cx="4802188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u="sng" dirty="0">
                <a:solidFill>
                  <a:srgbClr val="000000"/>
                </a:solidFill>
              </a:rPr>
              <a:t>Vyskytuje se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● lesy, parky s hustými keři</a:t>
            </a:r>
          </a:p>
          <a:p>
            <a:pPr eaLnBrk="1" hangingPunct="1"/>
            <a:endParaRPr lang="cs-CZ" b="1" u="sng" dirty="0">
              <a:solidFill>
                <a:srgbClr val="000000"/>
              </a:solidFill>
            </a:endParaRPr>
          </a:p>
          <a:p>
            <a:pPr eaLnBrk="1" hangingPunct="1"/>
            <a:r>
              <a:rPr lang="cs-CZ" b="1" u="sng" dirty="0">
                <a:solidFill>
                  <a:srgbClr val="000000"/>
                </a:solidFill>
              </a:rPr>
              <a:t>Hnízdo</a:t>
            </a:r>
            <a:r>
              <a:rPr lang="cs-CZ" dirty="0">
                <a:solidFill>
                  <a:srgbClr val="000000"/>
                </a:solidFill>
              </a:rPr>
              <a:t> - v zemních </a:t>
            </a:r>
            <a:r>
              <a:rPr lang="cs-CZ" dirty="0" err="1">
                <a:solidFill>
                  <a:srgbClr val="000000"/>
                </a:solidFill>
              </a:rPr>
              <a:t>polodutinách</a:t>
            </a:r>
            <a:r>
              <a:rPr lang="cs-CZ" dirty="0"/>
              <a:t> 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	    - výjimečně v dutinách 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                 stromů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0" y="5915025"/>
            <a:ext cx="55530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červenky obecné:</a:t>
            </a: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http://www.rozhlas.cz/hlas/pevci-a/_zprava/cervenka-obecna--16065</a:t>
            </a:r>
          </a:p>
        </p:txBody>
      </p:sp>
      <p:sp>
        <p:nvSpPr>
          <p:cNvPr id="16394" name="TextovéPole 1"/>
          <p:cNvSpPr txBox="1">
            <a:spLocks noChangeArrowheads="1"/>
          </p:cNvSpPr>
          <p:nvPr/>
        </p:nvSpPr>
        <p:spPr bwMode="auto">
          <a:xfrm>
            <a:off x="8534400" y="4211638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7" grpId="0"/>
      <p:bldP spid="81930" grpId="0"/>
      <p:bldP spid="819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514600" y="436563"/>
            <a:ext cx="480853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800" b="1" dirty="0">
                <a:solidFill>
                  <a:srgbClr val="000000"/>
                </a:solidFill>
              </a:rPr>
              <a:t>Konipas horský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7"/>
          <a:stretch>
            <a:fillRect/>
          </a:stretch>
        </p:blipFill>
        <p:spPr bwMode="auto">
          <a:xfrm>
            <a:off x="4067175" y="1773238"/>
            <a:ext cx="4803775" cy="314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Obdélník 1"/>
          <p:cNvSpPr>
            <a:spLocks noChangeArrowheads="1"/>
          </p:cNvSpPr>
          <p:nvPr/>
        </p:nvSpPr>
        <p:spPr bwMode="auto">
          <a:xfrm>
            <a:off x="15875" y="5865813"/>
            <a:ext cx="5470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</a:t>
            </a:r>
            <a:r>
              <a:rPr lang="cs-CZ" sz="1400" dirty="0" smtClean="0">
                <a:solidFill>
                  <a:srgbClr val="000000"/>
                </a:solidFill>
              </a:rPr>
              <a:t>konipase horského:</a:t>
            </a:r>
            <a:endParaRPr lang="cs-CZ" sz="1400" dirty="0">
              <a:solidFill>
                <a:srgbClr val="000000"/>
              </a:solidFill>
            </a:endParaRP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http://www.rozhlas.cz/hlas/pevci-ch/_zprava/konipas-horsky--22856</a:t>
            </a:r>
          </a:p>
        </p:txBody>
      </p:sp>
      <p:sp>
        <p:nvSpPr>
          <p:cNvPr id="17414" name="TextovéPole 1"/>
          <p:cNvSpPr txBox="1">
            <a:spLocks noChangeArrowheads="1"/>
          </p:cNvSpPr>
          <p:nvPr/>
        </p:nvSpPr>
        <p:spPr bwMode="auto">
          <a:xfrm>
            <a:off x="8528050" y="4933950"/>
            <a:ext cx="342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7415" name="Obdélník 2"/>
          <p:cNvSpPr>
            <a:spLocks noChangeArrowheads="1"/>
          </p:cNvSpPr>
          <p:nvPr/>
        </p:nvSpPr>
        <p:spPr bwMode="auto">
          <a:xfrm>
            <a:off x="228600" y="1824038"/>
            <a:ext cx="36226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b="1" u="sng" dirty="0">
                <a:solidFill>
                  <a:srgbClr val="000000"/>
                </a:solidFill>
              </a:rPr>
              <a:t>Vyskytuje se</a:t>
            </a:r>
          </a:p>
          <a:p>
            <a:r>
              <a:rPr lang="cs-CZ" dirty="0">
                <a:solidFill>
                  <a:srgbClr val="000000"/>
                </a:solidFill>
              </a:rPr>
              <a:t>● břehy vod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Hnízdo</a:t>
            </a:r>
            <a:r>
              <a:rPr lang="cs-CZ" dirty="0">
                <a:solidFill>
                  <a:srgbClr val="000000"/>
                </a:solidFill>
              </a:rPr>
              <a:t> - pukliny skal, 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  mostů, útesů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Potrava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●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živí se hmyzem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3" grpId="0"/>
      <p:bldP spid="174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755650" y="325438"/>
            <a:ext cx="796131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800" b="1" dirty="0">
                <a:solidFill>
                  <a:srgbClr val="000000"/>
                </a:solidFill>
              </a:rPr>
              <a:t>Rehek domácí (kominíček)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1423988"/>
            <a:ext cx="4064000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0" y="1624013"/>
            <a:ext cx="4795838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u="sng" dirty="0">
                <a:solidFill>
                  <a:srgbClr val="000000"/>
                </a:solidFill>
              </a:rPr>
              <a:t>Vyskytuje se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  <a:cs typeface="Arial" charset="0"/>
              </a:rPr>
              <a:t>● </a:t>
            </a:r>
            <a:r>
              <a:rPr lang="cs-CZ" dirty="0">
                <a:solidFill>
                  <a:srgbClr val="000000"/>
                </a:solidFill>
              </a:rPr>
              <a:t>původně - skalní stěny, svahy…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  <a:cs typeface="Arial" charset="0"/>
              </a:rPr>
              <a:t>● </a:t>
            </a:r>
            <a:r>
              <a:rPr lang="cs-CZ" dirty="0">
                <a:solidFill>
                  <a:srgbClr val="000000"/>
                </a:solidFill>
              </a:rPr>
              <a:t>v současnosti - v blízkosti 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   lidských obydlí – seníky, domy, 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   zříceniny, továrny, sídliště</a:t>
            </a:r>
          </a:p>
          <a:p>
            <a:pPr eaLnBrk="1" hangingPunct="1"/>
            <a:endParaRPr lang="cs-CZ" dirty="0">
              <a:solidFill>
                <a:srgbClr val="000000"/>
              </a:solidFill>
            </a:endParaRPr>
          </a:p>
          <a:p>
            <a:pPr eaLnBrk="1" hangingPunct="1"/>
            <a:r>
              <a:rPr lang="cs-CZ" b="1" u="sng" dirty="0">
                <a:solidFill>
                  <a:srgbClr val="000000"/>
                </a:solidFill>
              </a:rPr>
              <a:t>Potrava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  <a:cs typeface="Arial" charset="0"/>
              </a:rPr>
              <a:t>● </a:t>
            </a:r>
            <a:r>
              <a:rPr lang="cs-CZ" dirty="0">
                <a:solidFill>
                  <a:srgbClr val="000000"/>
                </a:solidFill>
              </a:rPr>
              <a:t>živí se hmyzem</a:t>
            </a:r>
          </a:p>
        </p:txBody>
      </p:sp>
      <p:pic>
        <p:nvPicPr>
          <p:cNvPr id="18437" name="Picture 6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8728075" y="4192588"/>
            <a:ext cx="3556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5915025"/>
            <a:ext cx="4954588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rehka domácího:</a:t>
            </a: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200" dirty="0">
                <a:solidFill>
                  <a:srgbClr val="000000"/>
                </a:solidFill>
              </a:rPr>
              <a:t>http://www.rozhlas.cz/hlas/pevci-p/_zprava/rehek-domaci-video--18659</a:t>
            </a: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4427538" y="4714875"/>
            <a:ext cx="47164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b="1" u="sng" dirty="0">
                <a:solidFill>
                  <a:srgbClr val="000000"/>
                </a:solidFill>
              </a:rPr>
              <a:t>Hnízdo</a:t>
            </a:r>
            <a:r>
              <a:rPr lang="cs-CZ" dirty="0">
                <a:solidFill>
                  <a:srgbClr val="000000"/>
                </a:solidFill>
              </a:rPr>
              <a:t> - štěrbiny skal, staveb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- z trávy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- vystlané srstí, peřím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8" grpId="0"/>
      <p:bldP spid="82952" grpId="0"/>
      <p:bldP spid="829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778125" y="306388"/>
            <a:ext cx="45370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800" b="1" dirty="0">
                <a:solidFill>
                  <a:srgbClr val="000000"/>
                </a:solidFill>
              </a:rPr>
              <a:t>Kachna divoká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7218363" y="3213100"/>
            <a:ext cx="431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14</a:t>
            </a:r>
            <a:r>
              <a:rPr lang="cs-CZ" sz="1000">
                <a:solidFill>
                  <a:srgbClr val="000000"/>
                </a:solidFill>
              </a:rPr>
              <a:t>                                    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3616325"/>
            <a:ext cx="3449637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468313" y="5051425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sz="1200"/>
              <a:t> </a:t>
            </a:r>
          </a:p>
        </p:txBody>
      </p:sp>
      <p:pic>
        <p:nvPicPr>
          <p:cNvPr id="19462" name="Picture 13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4925" y="1162050"/>
            <a:ext cx="3787775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b="1" u="sng" dirty="0">
                <a:solidFill>
                  <a:srgbClr val="000000"/>
                </a:solidFill>
              </a:rPr>
              <a:t>Vyskytuje se</a:t>
            </a:r>
          </a:p>
          <a:p>
            <a:r>
              <a:rPr lang="cs-CZ" dirty="0">
                <a:solidFill>
                  <a:srgbClr val="000000"/>
                </a:solidFill>
              </a:rPr>
              <a:t>● vody všeho druhu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Potrava</a:t>
            </a:r>
          </a:p>
          <a:p>
            <a:r>
              <a:rPr lang="cs-CZ" dirty="0">
                <a:solidFill>
                  <a:srgbClr val="000000"/>
                </a:solidFill>
              </a:rPr>
              <a:t>● drobní živočichové </a:t>
            </a:r>
          </a:p>
          <a:p>
            <a:r>
              <a:rPr lang="cs-CZ" dirty="0">
                <a:solidFill>
                  <a:srgbClr val="000000"/>
                </a:solidFill>
              </a:rPr>
              <a:t>   (ryby, žáby, plazi, savci)</a:t>
            </a:r>
          </a:p>
          <a:p>
            <a:r>
              <a:rPr lang="cs-CZ" dirty="0">
                <a:solidFill>
                  <a:srgbClr val="000000"/>
                </a:solidFill>
              </a:rPr>
              <a:t>●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rostliny z vody </a:t>
            </a:r>
            <a:endParaRPr lang="cs-CZ" b="1" u="sng" dirty="0">
              <a:solidFill>
                <a:srgbClr val="000000"/>
              </a:solidFill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-69850" y="3921125"/>
            <a:ext cx="588645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b="1" u="sng" dirty="0">
                <a:solidFill>
                  <a:srgbClr val="000000"/>
                </a:solidFill>
              </a:rPr>
              <a:t>Hnízdo</a:t>
            </a:r>
            <a:r>
              <a:rPr lang="cs-CZ" dirty="0">
                <a:solidFill>
                  <a:srgbClr val="000000"/>
                </a:solidFill>
              </a:rPr>
              <a:t> - na březích, ostrůvcích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- v hustých porostech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- v dutinách stromů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- ve větších cizích hnízdech 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  na stromech</a:t>
            </a:r>
            <a:r>
              <a:rPr lang="cs-CZ" dirty="0"/>
              <a:t>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1225550"/>
            <a:ext cx="3600450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179388" y="908050"/>
            <a:ext cx="3006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b="1" u="sng">
                <a:solidFill>
                  <a:srgbClr val="000000"/>
                </a:solidFill>
              </a:rPr>
              <a:t> 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0" y="5915025"/>
            <a:ext cx="518160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kachny divoké:</a:t>
            </a: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200" dirty="0">
                <a:solidFill>
                  <a:srgbClr val="000000"/>
                </a:solidFill>
              </a:rPr>
              <a:t>http://www.rozhlas.cz/hlas/vrubozobi/_zprava/kachna-divoka-video--30494</a:t>
            </a:r>
          </a:p>
        </p:txBody>
      </p:sp>
      <p:sp>
        <p:nvSpPr>
          <p:cNvPr id="19468" name="TextovéPole 1"/>
          <p:cNvSpPr txBox="1">
            <a:spLocks noChangeArrowheads="1"/>
          </p:cNvSpPr>
          <p:nvPr/>
        </p:nvSpPr>
        <p:spPr bwMode="auto">
          <a:xfrm>
            <a:off x="5265738" y="5716588"/>
            <a:ext cx="323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000">
                <a:solidFill>
                  <a:srgbClr val="000000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30" grpId="0"/>
      <p:bldP spid="9231" grpId="0"/>
      <p:bldP spid="92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124075" y="511175"/>
            <a:ext cx="47402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800" b="1" dirty="0">
                <a:solidFill>
                  <a:srgbClr val="000000"/>
                </a:solidFill>
              </a:rPr>
              <a:t>Pěvuška modrá</a:t>
            </a:r>
          </a:p>
        </p:txBody>
      </p:sp>
      <p:pic>
        <p:nvPicPr>
          <p:cNvPr id="20484" name="Picture 6" descr="Soubor:Dunnock 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1628775"/>
            <a:ext cx="44164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Obdélník 5"/>
          <p:cNvSpPr>
            <a:spLocks noChangeArrowheads="1"/>
          </p:cNvSpPr>
          <p:nvPr/>
        </p:nvSpPr>
        <p:spPr bwMode="auto">
          <a:xfrm>
            <a:off x="0" y="5872163"/>
            <a:ext cx="5486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</a:t>
            </a:r>
            <a:r>
              <a:rPr lang="cs-CZ" sz="1400" dirty="0" smtClean="0">
                <a:solidFill>
                  <a:srgbClr val="000000"/>
                </a:solidFill>
              </a:rPr>
              <a:t>pěvušky modré:</a:t>
            </a:r>
            <a:endParaRPr lang="cs-CZ" sz="1400" dirty="0">
              <a:solidFill>
                <a:srgbClr val="000000"/>
              </a:solidFill>
            </a:endParaRP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http://www.rozhlas.cz/hlas/pevci-p/_zprava/pevuska-modra--46833</a:t>
            </a:r>
          </a:p>
        </p:txBody>
      </p:sp>
      <p:sp>
        <p:nvSpPr>
          <p:cNvPr id="20486" name="TextovéPole 1"/>
          <p:cNvSpPr txBox="1">
            <a:spLocks noChangeArrowheads="1"/>
          </p:cNvSpPr>
          <p:nvPr/>
        </p:nvSpPr>
        <p:spPr bwMode="auto">
          <a:xfrm>
            <a:off x="8542338" y="4941888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20487" name="Obdélník 1"/>
          <p:cNvSpPr>
            <a:spLocks noChangeArrowheads="1"/>
          </p:cNvSpPr>
          <p:nvPr/>
        </p:nvSpPr>
        <p:spPr bwMode="auto">
          <a:xfrm>
            <a:off x="107950" y="1524000"/>
            <a:ext cx="4572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b="1" u="sng" dirty="0">
                <a:solidFill>
                  <a:srgbClr val="000000"/>
                </a:solidFill>
              </a:rPr>
              <a:t>Vyskytuje se</a:t>
            </a:r>
          </a:p>
          <a:p>
            <a:r>
              <a:rPr lang="cs-CZ" dirty="0">
                <a:solidFill>
                  <a:srgbClr val="000000"/>
                </a:solidFill>
              </a:rPr>
              <a:t>● husté křovité porosty,</a:t>
            </a:r>
          </a:p>
          <a:p>
            <a:r>
              <a:rPr lang="cs-CZ" dirty="0">
                <a:solidFill>
                  <a:srgbClr val="000000"/>
                </a:solidFill>
              </a:rPr>
              <a:t>   městské zahrady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Hnízdo</a:t>
            </a:r>
            <a:r>
              <a:rPr lang="cs-CZ" dirty="0">
                <a:solidFill>
                  <a:srgbClr val="000000"/>
                </a:solidFill>
              </a:rPr>
              <a:t> - z mechu, kořínků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- vystlané peřím, srstí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- v hustých keřích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</a:t>
            </a:r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Potrava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●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živí se hmyzem, semeny, </a:t>
            </a:r>
          </a:p>
          <a:p>
            <a:r>
              <a:rPr lang="cs-CZ" dirty="0">
                <a:solidFill>
                  <a:srgbClr val="000000"/>
                </a:solidFill>
              </a:rPr>
              <a:t>   plody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5" grpId="0"/>
      <p:bldP spid="204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4572000" y="333375"/>
            <a:ext cx="25828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800" b="1" dirty="0">
                <a:solidFill>
                  <a:srgbClr val="000000"/>
                </a:solidFill>
              </a:rPr>
              <a:t>Čáp bílý</a:t>
            </a:r>
          </a:p>
        </p:txBody>
      </p:sp>
      <p:pic>
        <p:nvPicPr>
          <p:cNvPr id="21508" name="Picture 6" descr="http://upload.wikimedia.org/wikipedia/commons/a/a6/Ciconia_ciconia_%28Marek_Szczepanek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2" b="4539"/>
          <a:stretch>
            <a:fillRect/>
          </a:stretch>
        </p:blipFill>
        <p:spPr bwMode="auto">
          <a:xfrm>
            <a:off x="5457825" y="1368425"/>
            <a:ext cx="3343275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rak 5"/>
          <p:cNvSpPr/>
          <p:nvPr/>
        </p:nvSpPr>
        <p:spPr>
          <a:xfrm rot="21103452">
            <a:off x="52388" y="260350"/>
            <a:ext cx="4248150" cy="1576388"/>
          </a:xfrm>
          <a:prstGeom prst="cloud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rgbClr val="000000"/>
                </a:solidFill>
              </a:rPr>
              <a:t>PŘELOM</a:t>
            </a:r>
          </a:p>
          <a:p>
            <a:pPr algn="ctr">
              <a:defRPr/>
            </a:pPr>
            <a:r>
              <a:rPr lang="cs-CZ" b="1" dirty="0">
                <a:solidFill>
                  <a:srgbClr val="000000"/>
                </a:solidFill>
              </a:rPr>
              <a:t>BŘEZNA/DUBNA</a:t>
            </a:r>
          </a:p>
        </p:txBody>
      </p:sp>
      <p:sp>
        <p:nvSpPr>
          <p:cNvPr id="21510" name="Obdélník 1"/>
          <p:cNvSpPr>
            <a:spLocks noChangeArrowheads="1"/>
          </p:cNvSpPr>
          <p:nvPr/>
        </p:nvSpPr>
        <p:spPr bwMode="auto">
          <a:xfrm>
            <a:off x="0" y="5880100"/>
            <a:ext cx="5429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</a:t>
            </a:r>
            <a:r>
              <a:rPr lang="cs-CZ" sz="1400" dirty="0" smtClean="0">
                <a:solidFill>
                  <a:srgbClr val="000000"/>
                </a:solidFill>
              </a:rPr>
              <a:t>čápa bílého</a:t>
            </a:r>
            <a:r>
              <a:rPr lang="cs-CZ" sz="1400" dirty="0">
                <a:solidFill>
                  <a:srgbClr val="000000"/>
                </a:solidFill>
              </a:rPr>
              <a:t>:</a:t>
            </a: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http://www.rozhlas.cz/hlas/brodivi/_zprava/cap-bily-video--27619</a:t>
            </a:r>
          </a:p>
        </p:txBody>
      </p:sp>
      <p:sp>
        <p:nvSpPr>
          <p:cNvPr id="21511" name="TextovéPole 1"/>
          <p:cNvSpPr txBox="1">
            <a:spLocks noChangeArrowheads="1"/>
          </p:cNvSpPr>
          <p:nvPr/>
        </p:nvSpPr>
        <p:spPr bwMode="auto">
          <a:xfrm>
            <a:off x="8447088" y="5557838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21512" name="Obdélník 1"/>
          <p:cNvSpPr>
            <a:spLocks noChangeArrowheads="1"/>
          </p:cNvSpPr>
          <p:nvPr/>
        </p:nvSpPr>
        <p:spPr bwMode="auto">
          <a:xfrm>
            <a:off x="171450" y="2020888"/>
            <a:ext cx="52498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b="1" u="sng" dirty="0">
                <a:solidFill>
                  <a:srgbClr val="000000"/>
                </a:solidFill>
              </a:rPr>
              <a:t>Vyskytuje se</a:t>
            </a:r>
          </a:p>
          <a:p>
            <a:r>
              <a:rPr lang="cs-CZ" dirty="0">
                <a:solidFill>
                  <a:srgbClr val="000000"/>
                </a:solidFill>
              </a:rPr>
              <a:t>● v blízkosti vod, mokrých luk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Hnízdo</a:t>
            </a:r>
            <a:r>
              <a:rPr lang="cs-CZ" dirty="0">
                <a:solidFill>
                  <a:srgbClr val="000000"/>
                </a:solidFill>
              </a:rPr>
              <a:t> - z trávy, listů, kořínků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- na střechách, komínech,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  sloupech, stromech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Potrava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●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živí se obojživelníky, rybami,</a:t>
            </a:r>
          </a:p>
          <a:p>
            <a:r>
              <a:rPr lang="cs-CZ" dirty="0">
                <a:solidFill>
                  <a:srgbClr val="000000"/>
                </a:solidFill>
              </a:rPr>
              <a:t>   malými savci, plazy a hmyzem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6" grpId="0" animBg="1"/>
      <p:bldP spid="21510" grpId="0"/>
      <p:bldP spid="215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06588"/>
            <a:ext cx="7772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solidFill>
                  <a:schemeClr val="tx1"/>
                </a:solidFill>
              </a:rPr>
              <a:t>Anotace:</a:t>
            </a:r>
          </a:p>
        </p:txBody>
      </p:sp>
      <p:pic>
        <p:nvPicPr>
          <p:cNvPr id="409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sz="180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11113" y="3606800"/>
            <a:ext cx="9144001" cy="2308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cs-CZ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>
                <a:solidFill>
                  <a:srgbClr val="000000"/>
                </a:solidFill>
              </a:rPr>
              <a:t> Digitální učební materiál je určen pro vyvozování nového učiva, jeho </a:t>
            </a:r>
          </a:p>
          <a:p>
            <a:pPr eaLnBrk="1" hangingPunct="1">
              <a:defRPr/>
            </a:pP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   procvičování a opakování.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>
                <a:solidFill>
                  <a:srgbClr val="000000"/>
                </a:solidFill>
              </a:rPr>
              <a:t> Materiál rozvíjí a prověřuje znalosti o hnízdění ptactva.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>
                <a:solidFill>
                  <a:srgbClr val="000000"/>
                </a:solidFill>
              </a:rPr>
              <a:t> Je určen pro </a:t>
            </a:r>
            <a:r>
              <a:rPr lang="cs-CZ" sz="1800" smtClean="0">
                <a:solidFill>
                  <a:srgbClr val="000000"/>
                </a:solidFill>
              </a:rPr>
              <a:t>předmět </a:t>
            </a:r>
            <a:r>
              <a:rPr lang="cs-CZ" sz="1800" smtClean="0">
                <a:solidFill>
                  <a:srgbClr val="000000"/>
                </a:solidFill>
              </a:rPr>
              <a:t>přírodověda </a:t>
            </a:r>
            <a:r>
              <a:rPr lang="cs-CZ" sz="1800" dirty="0" smtClean="0">
                <a:solidFill>
                  <a:srgbClr val="000000"/>
                </a:solidFill>
              </a:rPr>
              <a:t>ve 4. ročníku.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>
                <a:solidFill>
                  <a:srgbClr val="000000"/>
                </a:solidFill>
              </a:rPr>
              <a:t>Tento materiál vznikl jako doplňující materiál k učebnici: </a:t>
            </a:r>
            <a:r>
              <a:rPr lang="cs-CZ" sz="1800" dirty="0" smtClean="0">
                <a:solidFill>
                  <a:schemeClr val="bg2"/>
                </a:solidFill>
              </a:rPr>
              <a:t>ŠTIKOVÁ, Věra.</a:t>
            </a:r>
          </a:p>
          <a:p>
            <a:pPr eaLnBrk="1" hangingPunct="1">
              <a:defRPr/>
            </a:pPr>
            <a:r>
              <a:rPr lang="cs-CZ" sz="1800" dirty="0">
                <a:solidFill>
                  <a:schemeClr val="bg2"/>
                </a:solidFill>
              </a:rPr>
              <a:t> </a:t>
            </a:r>
            <a:r>
              <a:rPr lang="cs-CZ" sz="1800" dirty="0" smtClean="0">
                <a:solidFill>
                  <a:schemeClr val="bg2"/>
                </a:solidFill>
              </a:rPr>
              <a:t>  </a:t>
            </a:r>
            <a:r>
              <a:rPr lang="cs-CZ" sz="1800" i="1" dirty="0" smtClean="0">
                <a:solidFill>
                  <a:schemeClr val="bg2"/>
                </a:solidFill>
              </a:rPr>
              <a:t>Přírodověda 4: Učebnice pro 4. ročník základní školy</a:t>
            </a:r>
            <a:r>
              <a:rPr lang="cs-CZ" sz="1800" dirty="0" smtClean="0">
                <a:solidFill>
                  <a:schemeClr val="bg2"/>
                </a:solidFill>
              </a:rPr>
              <a:t>. 1. vydání. Brno: </a:t>
            </a:r>
          </a:p>
          <a:p>
            <a:pPr eaLnBrk="1" hangingPunct="1">
              <a:defRPr/>
            </a:pPr>
            <a:r>
              <a:rPr lang="cs-CZ" sz="1800" dirty="0">
                <a:solidFill>
                  <a:schemeClr val="bg2"/>
                </a:solidFill>
              </a:rPr>
              <a:t> </a:t>
            </a:r>
            <a:r>
              <a:rPr lang="cs-CZ" sz="1800" dirty="0" smtClean="0">
                <a:solidFill>
                  <a:schemeClr val="bg2"/>
                </a:solidFill>
              </a:rPr>
              <a:t>  Nová škola, 2003. ISBN 80-7289-052-2.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276600" y="390525"/>
            <a:ext cx="316388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800" b="1" dirty="0">
                <a:solidFill>
                  <a:srgbClr val="000000"/>
                </a:solidFill>
              </a:rPr>
              <a:t>Kos černý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5"/>
          <a:stretch>
            <a:fillRect/>
          </a:stretch>
        </p:blipFill>
        <p:spPr bwMode="auto">
          <a:xfrm>
            <a:off x="4273550" y="1978025"/>
            <a:ext cx="4752975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0" y="1462088"/>
            <a:ext cx="57245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u="sng" dirty="0">
                <a:solidFill>
                  <a:srgbClr val="000000"/>
                </a:solidFill>
                <a:cs typeface="Arial" charset="0"/>
              </a:rPr>
              <a:t>Vyskytuje se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  <a:cs typeface="Arial" charset="0"/>
              </a:rPr>
              <a:t>●</a:t>
            </a:r>
            <a:r>
              <a:rPr lang="cs-CZ" dirty="0">
                <a:solidFill>
                  <a:srgbClr val="000000"/>
                </a:solidFill>
              </a:rPr>
              <a:t> okraje lesů, parky, zahrady, 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   sídliště</a:t>
            </a:r>
            <a:endParaRPr lang="cs-CZ" dirty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endParaRPr lang="cs-CZ" dirty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lang="cs-CZ" b="1" u="sng" dirty="0">
                <a:solidFill>
                  <a:srgbClr val="000000"/>
                </a:solidFill>
                <a:cs typeface="Arial" charset="0"/>
              </a:rPr>
              <a:t>Hnízdo </a:t>
            </a:r>
            <a:r>
              <a:rPr lang="cs-CZ" dirty="0">
                <a:solidFill>
                  <a:srgbClr val="000000"/>
                </a:solidFill>
                <a:cs typeface="Arial" charset="0"/>
              </a:rPr>
              <a:t>- </a:t>
            </a:r>
            <a:r>
              <a:rPr lang="cs-CZ" dirty="0">
                <a:solidFill>
                  <a:srgbClr val="000000"/>
                </a:solidFill>
              </a:rPr>
              <a:t>na stromech, keřích, 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               domech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               - zpevněné blátem</a:t>
            </a:r>
          </a:p>
          <a:p>
            <a:pPr eaLnBrk="1" hangingPunct="1"/>
            <a:r>
              <a:rPr lang="cs-CZ" b="1" u="sng" dirty="0">
                <a:solidFill>
                  <a:srgbClr val="000000"/>
                </a:solidFill>
              </a:rPr>
              <a:t>Potrava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● </a:t>
            </a:r>
            <a:r>
              <a:rPr lang="cs-CZ" dirty="0">
                <a:solidFill>
                  <a:srgbClr val="000000"/>
                </a:solidFill>
                <a:cs typeface="Arial" charset="0"/>
              </a:rPr>
              <a:t>živí se </a:t>
            </a:r>
            <a:r>
              <a:rPr lang="cs-CZ" dirty="0">
                <a:solidFill>
                  <a:srgbClr val="000000"/>
                </a:solidFill>
              </a:rPr>
              <a:t>hmyzem, červy, 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   lesními a zahradními plody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8715375" y="5003800"/>
            <a:ext cx="3540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0" y="5915025"/>
            <a:ext cx="5486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</a:t>
            </a:r>
            <a:r>
              <a:rPr lang="cs-CZ" sz="1400" dirty="0" smtClean="0">
                <a:solidFill>
                  <a:srgbClr val="000000"/>
                </a:solidFill>
              </a:rPr>
              <a:t>stránky, kde </a:t>
            </a:r>
            <a:r>
              <a:rPr lang="cs-CZ" sz="1400" dirty="0">
                <a:solidFill>
                  <a:srgbClr val="000000"/>
                </a:solidFill>
              </a:rPr>
              <a:t>je </a:t>
            </a:r>
            <a:r>
              <a:rPr lang="cs-CZ" sz="1400" dirty="0" smtClean="0">
                <a:solidFill>
                  <a:srgbClr val="000000"/>
                </a:solidFill>
              </a:rPr>
              <a:t>natočen kos černý:</a:t>
            </a:r>
            <a:endParaRPr lang="cs-CZ" sz="1400" dirty="0">
              <a:solidFill>
                <a:srgbClr val="000000"/>
              </a:solidFill>
            </a:endParaRP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http://www.youtube.com/watch?v=HnNJD7XRmj8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  <p:bldP spid="90118" grpId="0"/>
      <p:bldP spid="901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743200" y="331788"/>
            <a:ext cx="63150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800" b="1" dirty="0">
                <a:solidFill>
                  <a:srgbClr val="000000"/>
                </a:solidFill>
              </a:rPr>
              <a:t>Bramborníček hnědý</a:t>
            </a:r>
          </a:p>
        </p:txBody>
      </p:sp>
      <p:pic>
        <p:nvPicPr>
          <p:cNvPr id="23556" name="Picture 6" descr="Soubor:Saxicola rubetra 3 tom (Marek Szczepanek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3"/>
          <a:stretch>
            <a:fillRect/>
          </a:stretch>
        </p:blipFill>
        <p:spPr bwMode="auto">
          <a:xfrm>
            <a:off x="4508500" y="1927225"/>
            <a:ext cx="43783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rak 6"/>
          <p:cNvSpPr/>
          <p:nvPr/>
        </p:nvSpPr>
        <p:spPr>
          <a:xfrm>
            <a:off x="155575" y="115888"/>
            <a:ext cx="2592388" cy="1584325"/>
          </a:xfrm>
          <a:prstGeom prst="cloud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rgbClr val="000000"/>
                </a:solidFill>
              </a:rPr>
              <a:t>DUBEN</a:t>
            </a:r>
          </a:p>
        </p:txBody>
      </p:sp>
      <p:sp>
        <p:nvSpPr>
          <p:cNvPr id="23558" name="Obdélník 1"/>
          <p:cNvSpPr>
            <a:spLocks noChangeArrowheads="1"/>
          </p:cNvSpPr>
          <p:nvPr/>
        </p:nvSpPr>
        <p:spPr bwMode="auto">
          <a:xfrm>
            <a:off x="0" y="5672138"/>
            <a:ext cx="5486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</a:t>
            </a:r>
            <a:r>
              <a:rPr lang="cs-CZ" sz="1400" dirty="0" smtClean="0">
                <a:solidFill>
                  <a:srgbClr val="000000"/>
                </a:solidFill>
              </a:rPr>
              <a:t>bramborníčka hnědého</a:t>
            </a:r>
            <a:r>
              <a:rPr lang="cs-CZ" sz="1400" dirty="0">
                <a:solidFill>
                  <a:srgbClr val="000000"/>
                </a:solidFill>
              </a:rPr>
              <a:t>:</a:t>
            </a: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http://www.rozhlas.cz/hlas/pevci-a/_zprava/brambornicek-hnedy--12269</a:t>
            </a:r>
          </a:p>
        </p:txBody>
      </p:sp>
      <p:sp>
        <p:nvSpPr>
          <p:cNvPr id="23559" name="TextovéPole 1"/>
          <p:cNvSpPr txBox="1">
            <a:spLocks noChangeArrowheads="1"/>
          </p:cNvSpPr>
          <p:nvPr/>
        </p:nvSpPr>
        <p:spPr bwMode="auto">
          <a:xfrm>
            <a:off x="8532813" y="5157788"/>
            <a:ext cx="354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23560" name="Obdélník 1"/>
          <p:cNvSpPr>
            <a:spLocks noChangeArrowheads="1"/>
          </p:cNvSpPr>
          <p:nvPr/>
        </p:nvSpPr>
        <p:spPr bwMode="auto">
          <a:xfrm>
            <a:off x="117475" y="2133600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b="1" u="sng" dirty="0">
                <a:solidFill>
                  <a:srgbClr val="000000"/>
                </a:solidFill>
              </a:rPr>
              <a:t>Vyskytuje se</a:t>
            </a:r>
          </a:p>
          <a:p>
            <a:r>
              <a:rPr lang="cs-CZ" dirty="0">
                <a:solidFill>
                  <a:srgbClr val="000000"/>
                </a:solidFill>
              </a:rPr>
              <a:t>● vlhké louky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Hnízdo</a:t>
            </a:r>
            <a:r>
              <a:rPr lang="cs-CZ" dirty="0">
                <a:solidFill>
                  <a:srgbClr val="000000"/>
                </a:solidFill>
              </a:rPr>
              <a:t> - v trsu trávy na zemi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</a:t>
            </a:r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Potrava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●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živí se hmyzem, pavouky, </a:t>
            </a:r>
          </a:p>
          <a:p>
            <a:r>
              <a:rPr lang="cs-CZ" dirty="0">
                <a:solidFill>
                  <a:srgbClr val="000000"/>
                </a:solidFill>
              </a:rPr>
              <a:t>   červy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7" grpId="0" animBg="1"/>
      <p:bldP spid="23558" grpId="0"/>
      <p:bldP spid="235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763713" y="333375"/>
            <a:ext cx="58039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800" b="1" dirty="0">
                <a:solidFill>
                  <a:srgbClr val="000000"/>
                </a:solidFill>
              </a:rPr>
              <a:t>Zvonohlík zahradní</a:t>
            </a:r>
          </a:p>
        </p:txBody>
      </p:sp>
      <p:pic>
        <p:nvPicPr>
          <p:cNvPr id="24580" name="Picture 6" descr="Soubor:Serinus serinu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557338"/>
            <a:ext cx="387985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Obdélník 1"/>
          <p:cNvSpPr>
            <a:spLocks noChangeArrowheads="1"/>
          </p:cNvSpPr>
          <p:nvPr/>
        </p:nvSpPr>
        <p:spPr bwMode="auto">
          <a:xfrm>
            <a:off x="0" y="5686425"/>
            <a:ext cx="5486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</a:t>
            </a:r>
            <a:r>
              <a:rPr lang="cs-CZ" sz="1400" dirty="0" smtClean="0">
                <a:solidFill>
                  <a:srgbClr val="000000"/>
                </a:solidFill>
              </a:rPr>
              <a:t>zvonohlíka zahradního</a:t>
            </a:r>
            <a:r>
              <a:rPr lang="cs-CZ" sz="1400" dirty="0">
                <a:solidFill>
                  <a:srgbClr val="000000"/>
                </a:solidFill>
              </a:rPr>
              <a:t>:</a:t>
            </a: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http://www.rozhlas.cz/hlas/pevci-p/_zprava/zvonohlik-zahradni--24995</a:t>
            </a:r>
          </a:p>
        </p:txBody>
      </p:sp>
      <p:sp>
        <p:nvSpPr>
          <p:cNvPr id="24582" name="TextovéPole 1"/>
          <p:cNvSpPr txBox="1">
            <a:spLocks noChangeArrowheads="1"/>
          </p:cNvSpPr>
          <p:nvPr/>
        </p:nvSpPr>
        <p:spPr bwMode="auto">
          <a:xfrm>
            <a:off x="8820150" y="5127625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24583" name="Obdélník 1"/>
          <p:cNvSpPr>
            <a:spLocks noChangeArrowheads="1"/>
          </p:cNvSpPr>
          <p:nvPr/>
        </p:nvSpPr>
        <p:spPr bwMode="auto">
          <a:xfrm>
            <a:off x="246063" y="1412875"/>
            <a:ext cx="4572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b="1" u="sng" dirty="0">
                <a:solidFill>
                  <a:srgbClr val="000000"/>
                </a:solidFill>
              </a:rPr>
              <a:t>Vyskytuje se</a:t>
            </a:r>
          </a:p>
          <a:p>
            <a:r>
              <a:rPr lang="cs-CZ" dirty="0">
                <a:solidFill>
                  <a:srgbClr val="000000"/>
                </a:solidFill>
              </a:rPr>
              <a:t>● otevřená polní krajina se </a:t>
            </a:r>
          </a:p>
          <a:p>
            <a:r>
              <a:rPr lang="cs-CZ" dirty="0">
                <a:solidFill>
                  <a:srgbClr val="000000"/>
                </a:solidFill>
              </a:rPr>
              <a:t>   stromy, městské zahrady, </a:t>
            </a:r>
          </a:p>
          <a:p>
            <a:r>
              <a:rPr lang="cs-CZ" dirty="0">
                <a:solidFill>
                  <a:srgbClr val="000000"/>
                </a:solidFill>
              </a:rPr>
              <a:t>   parky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Hnízdo</a:t>
            </a:r>
            <a:r>
              <a:rPr lang="cs-CZ" dirty="0">
                <a:solidFill>
                  <a:srgbClr val="000000"/>
                </a:solidFill>
              </a:rPr>
              <a:t> - na keřích, okrajových 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  větví stromů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</a:t>
            </a:r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Potrava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●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živí se semeny</a:t>
            </a:r>
          </a:p>
          <a:p>
            <a:r>
              <a:rPr lang="cs-CZ" dirty="0">
                <a:solidFill>
                  <a:srgbClr val="000000"/>
                </a:solidFill>
              </a:rPr>
              <a:t>● mláďata krmí  hmyzem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1" grpId="0"/>
      <p:bldP spid="245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835150" y="333375"/>
            <a:ext cx="56007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800" b="1" dirty="0">
                <a:solidFill>
                  <a:srgbClr val="000000"/>
                </a:solidFill>
              </a:rPr>
              <a:t>Pěnice černohlavá</a:t>
            </a:r>
          </a:p>
        </p:txBody>
      </p:sp>
      <p:pic>
        <p:nvPicPr>
          <p:cNvPr id="25604" name="Picture 6" descr="Soubor:Sylvia atricapilla b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766888"/>
            <a:ext cx="4608513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Obdélník 1"/>
          <p:cNvSpPr>
            <a:spLocks noChangeArrowheads="1"/>
          </p:cNvSpPr>
          <p:nvPr/>
        </p:nvSpPr>
        <p:spPr bwMode="auto">
          <a:xfrm>
            <a:off x="0" y="5688013"/>
            <a:ext cx="5486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</a:t>
            </a:r>
            <a:r>
              <a:rPr lang="cs-CZ" sz="1400" dirty="0" smtClean="0">
                <a:solidFill>
                  <a:srgbClr val="000000"/>
                </a:solidFill>
              </a:rPr>
              <a:t>pěnice černohlavé:</a:t>
            </a:r>
            <a:endParaRPr lang="cs-CZ" sz="1400" dirty="0">
              <a:solidFill>
                <a:srgbClr val="000000"/>
              </a:solidFill>
            </a:endParaRP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http://www.rozhlas.cz/hlas/pevci-p/_zprava/penice-cernohlava--20909</a:t>
            </a:r>
          </a:p>
        </p:txBody>
      </p:sp>
      <p:sp>
        <p:nvSpPr>
          <p:cNvPr id="25606" name="TextovéPole 1"/>
          <p:cNvSpPr txBox="1">
            <a:spLocks noChangeArrowheads="1"/>
          </p:cNvSpPr>
          <p:nvPr/>
        </p:nvSpPr>
        <p:spPr bwMode="auto">
          <a:xfrm>
            <a:off x="8645525" y="5027613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21</a:t>
            </a:r>
          </a:p>
        </p:txBody>
      </p:sp>
      <p:sp>
        <p:nvSpPr>
          <p:cNvPr id="25607" name="Obdélník 2"/>
          <p:cNvSpPr>
            <a:spLocks noChangeArrowheads="1"/>
          </p:cNvSpPr>
          <p:nvPr/>
        </p:nvSpPr>
        <p:spPr bwMode="auto">
          <a:xfrm>
            <a:off x="44450" y="1649413"/>
            <a:ext cx="4572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b="1" u="sng" dirty="0">
                <a:solidFill>
                  <a:srgbClr val="000000"/>
                </a:solidFill>
              </a:rPr>
              <a:t>Vyskytuje se</a:t>
            </a:r>
          </a:p>
          <a:p>
            <a:r>
              <a:rPr lang="cs-CZ" dirty="0">
                <a:solidFill>
                  <a:srgbClr val="000000"/>
                </a:solidFill>
              </a:rPr>
              <a:t>● lesy i města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Hnízdo</a:t>
            </a:r>
            <a:r>
              <a:rPr lang="cs-CZ" dirty="0">
                <a:solidFill>
                  <a:srgbClr val="000000"/>
                </a:solidFill>
              </a:rPr>
              <a:t> - z listí, trávy, vystlané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  srstí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- křoviny, spodní větve 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  stromů 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Potrava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●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živí se hmyzem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5" grpId="0"/>
      <p:bldP spid="256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332038" y="381000"/>
            <a:ext cx="53943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800" b="1" dirty="0">
                <a:solidFill>
                  <a:srgbClr val="000000"/>
                </a:solidFill>
              </a:rPr>
              <a:t>Vlaštovka obecná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8175"/>
            <a:ext cx="4621213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22238" y="1925638"/>
            <a:ext cx="4419600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u="sng" dirty="0">
                <a:solidFill>
                  <a:srgbClr val="000000"/>
                </a:solidFill>
              </a:rPr>
              <a:t>Vyskytuje se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  <a:cs typeface="Arial" charset="0"/>
              </a:rPr>
              <a:t>●</a:t>
            </a:r>
            <a:r>
              <a:rPr lang="cs-CZ" dirty="0">
                <a:solidFill>
                  <a:srgbClr val="000000"/>
                </a:solidFill>
              </a:rPr>
              <a:t> obydlené kulturní krajiny</a:t>
            </a:r>
            <a:endParaRPr lang="cs-CZ" b="1" u="sng" dirty="0">
              <a:solidFill>
                <a:srgbClr val="000000"/>
              </a:solidFill>
            </a:endParaRPr>
          </a:p>
          <a:p>
            <a:pPr eaLnBrk="1" hangingPunct="1"/>
            <a:endParaRPr lang="cs-CZ" b="1" u="sng" dirty="0">
              <a:solidFill>
                <a:srgbClr val="000000"/>
              </a:solidFill>
            </a:endParaRPr>
          </a:p>
          <a:p>
            <a:pPr eaLnBrk="1" hangingPunct="1"/>
            <a:r>
              <a:rPr lang="cs-CZ" b="1" u="sng" dirty="0">
                <a:solidFill>
                  <a:srgbClr val="000000"/>
                </a:solidFill>
              </a:rPr>
              <a:t>Hnízdo</a:t>
            </a:r>
            <a:r>
              <a:rPr lang="cs-CZ" dirty="0">
                <a:solidFill>
                  <a:srgbClr val="000000"/>
                </a:solidFill>
              </a:rPr>
              <a:t> -</a:t>
            </a:r>
            <a:r>
              <a:rPr lang="cs-CZ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z bláta a slámy 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              </a:t>
            </a:r>
            <a:r>
              <a:rPr lang="cs-CZ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pod střechami domů, 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  <a:cs typeface="Arial" charset="0"/>
              </a:rPr>
              <a:t>               </a:t>
            </a:r>
            <a:r>
              <a:rPr lang="cs-CZ" dirty="0">
                <a:solidFill>
                  <a:srgbClr val="000000"/>
                </a:solidFill>
              </a:rPr>
              <a:t>uvnitř stájí a chlévů</a:t>
            </a:r>
          </a:p>
          <a:p>
            <a:r>
              <a:rPr lang="cs-CZ" b="1" u="sng" dirty="0">
                <a:solidFill>
                  <a:srgbClr val="000000"/>
                </a:solidFill>
              </a:rPr>
              <a:t>Potrava</a:t>
            </a:r>
          </a:p>
          <a:p>
            <a:r>
              <a:rPr lang="cs-CZ" dirty="0">
                <a:solidFill>
                  <a:srgbClr val="000000"/>
                </a:solidFill>
              </a:rPr>
              <a:t>● živí se hmyzem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5688013"/>
            <a:ext cx="54832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vlaštovky obecné:</a:t>
            </a: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http://www.rozhlas.cz/hlas/pevci-p/_zprava/vlastovka-obecna--24689</a:t>
            </a:r>
          </a:p>
        </p:txBody>
      </p:sp>
      <p:sp>
        <p:nvSpPr>
          <p:cNvPr id="26631" name="TextovéPole 1"/>
          <p:cNvSpPr txBox="1">
            <a:spLocks noChangeArrowheads="1"/>
          </p:cNvSpPr>
          <p:nvPr/>
        </p:nvSpPr>
        <p:spPr bwMode="auto">
          <a:xfrm>
            <a:off x="8609013" y="4864100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  <p:bldP spid="86021" grpId="0"/>
      <p:bldP spid="860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2316163" y="431800"/>
            <a:ext cx="446881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800" b="1" dirty="0">
                <a:solidFill>
                  <a:srgbClr val="000000"/>
                </a:solidFill>
              </a:rPr>
              <a:t>Jiřička obecná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773238"/>
            <a:ext cx="4264025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23813" y="1166813"/>
            <a:ext cx="4256087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u="sng" dirty="0">
                <a:solidFill>
                  <a:srgbClr val="000000"/>
                </a:solidFill>
              </a:rPr>
              <a:t>Vyskytuje se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● otevřené krajiny – pastviny, 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   louky, hospodářská půda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Hnízdo</a:t>
            </a:r>
            <a:r>
              <a:rPr lang="cs-CZ" dirty="0">
                <a:solidFill>
                  <a:srgbClr val="000000"/>
                </a:solidFill>
              </a:rPr>
              <a:t> - z bláta přilepené na 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  stěnách domů, pod 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  střechami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- vystlané peřím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- uzavřené s malým 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  otvorem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		    </a:t>
            </a:r>
          </a:p>
          <a:p>
            <a:pPr eaLnBrk="1" hangingPunct="1"/>
            <a:r>
              <a:rPr lang="cs-CZ" b="1" u="sng" dirty="0">
                <a:solidFill>
                  <a:srgbClr val="000000"/>
                </a:solidFill>
              </a:rPr>
              <a:t>Potrava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●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živí se hmyzem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0" y="6094413"/>
            <a:ext cx="40846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Krmení mláďat:</a:t>
            </a: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http://www.youtube.com/watch?v=HnNJD7XRmj8</a:t>
            </a:r>
          </a:p>
        </p:txBody>
      </p:sp>
      <p:sp>
        <p:nvSpPr>
          <p:cNvPr id="27655" name="TextovéPole 1"/>
          <p:cNvSpPr txBox="1">
            <a:spLocks noChangeArrowheads="1"/>
          </p:cNvSpPr>
          <p:nvPr/>
        </p:nvSpPr>
        <p:spPr bwMode="auto">
          <a:xfrm>
            <a:off x="8589963" y="4970463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  <p:bldP spid="87046" grpId="0"/>
      <p:bldP spid="870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2987675" y="333375"/>
            <a:ext cx="43322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800" b="1" dirty="0">
                <a:solidFill>
                  <a:srgbClr val="000000"/>
                </a:solidFill>
              </a:rPr>
              <a:t>Ťuhýk obecný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628775"/>
            <a:ext cx="4105275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0825" y="531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28677" name="Picture 5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2071688"/>
            <a:ext cx="54356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b="1" u="sng" dirty="0">
                <a:solidFill>
                  <a:srgbClr val="000000"/>
                </a:solidFill>
              </a:rPr>
              <a:t>Vyskytuje se</a:t>
            </a:r>
          </a:p>
          <a:p>
            <a:r>
              <a:rPr lang="cs-CZ" dirty="0">
                <a:solidFill>
                  <a:srgbClr val="000000"/>
                </a:solidFill>
              </a:rPr>
              <a:t>● sušší travnaté plochy s křovinami</a:t>
            </a:r>
          </a:p>
          <a:p>
            <a:r>
              <a:rPr lang="cs-CZ" dirty="0">
                <a:solidFill>
                  <a:srgbClr val="000000"/>
                </a:solidFill>
                <a:latin typeface="Tahoma" charset="0"/>
              </a:rPr>
              <a:t>●</a:t>
            </a:r>
            <a:r>
              <a:rPr lang="cs-CZ" dirty="0">
                <a:latin typeface="Tahoma" charset="0"/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lesní okraje a paseky</a:t>
            </a:r>
          </a:p>
          <a:p>
            <a:r>
              <a:rPr lang="cs-CZ" dirty="0">
                <a:solidFill>
                  <a:srgbClr val="000000"/>
                </a:solidFill>
                <a:latin typeface="Tahoma" charset="0"/>
              </a:rPr>
              <a:t>●</a:t>
            </a:r>
            <a:r>
              <a:rPr lang="cs-CZ" dirty="0">
                <a:latin typeface="Tahoma" charset="0"/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pole s křovinatými mezemi   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Hnízdo</a:t>
            </a:r>
            <a:r>
              <a:rPr lang="cs-CZ" dirty="0">
                <a:solidFill>
                  <a:srgbClr val="000000"/>
                </a:solidFill>
              </a:rPr>
              <a:t> - v keřích, nejlépe trnitých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Potrava</a:t>
            </a:r>
          </a:p>
          <a:p>
            <a:r>
              <a:rPr lang="cs-CZ" dirty="0">
                <a:solidFill>
                  <a:srgbClr val="000000"/>
                </a:solidFill>
              </a:rPr>
              <a:t>● živí se hmyzem a malými obratlovci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5748338"/>
            <a:ext cx="54356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ťuhýka obecného:</a:t>
            </a: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http://www.rozhlas.cz/hlas/pevci-p/_zprava/tuhyk-obecny-video--12139</a:t>
            </a:r>
          </a:p>
        </p:txBody>
      </p:sp>
      <p:sp>
        <p:nvSpPr>
          <p:cNvPr id="8" name="Mrak 7"/>
          <p:cNvSpPr/>
          <p:nvPr/>
        </p:nvSpPr>
        <p:spPr>
          <a:xfrm>
            <a:off x="250825" y="311150"/>
            <a:ext cx="2592388" cy="1584325"/>
          </a:xfrm>
          <a:prstGeom prst="cloud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rgbClr val="000000"/>
                </a:solidFill>
              </a:rPr>
              <a:t>KVĚTEN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8681" name="TextovéPole 1"/>
          <p:cNvSpPr txBox="1">
            <a:spLocks noChangeArrowheads="1"/>
          </p:cNvSpPr>
          <p:nvPr/>
        </p:nvSpPr>
        <p:spPr bwMode="auto">
          <a:xfrm>
            <a:off x="8640763" y="4646613"/>
            <a:ext cx="354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71" grpId="0"/>
      <p:bldP spid="88072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843213" y="266700"/>
            <a:ext cx="42624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800" b="1" dirty="0">
                <a:solidFill>
                  <a:srgbClr val="000000"/>
                </a:solidFill>
              </a:rPr>
              <a:t>Rorýs obecný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3"/>
          <a:stretch>
            <a:fillRect/>
          </a:stretch>
        </p:blipFill>
        <p:spPr bwMode="auto">
          <a:xfrm>
            <a:off x="4643438" y="1989138"/>
            <a:ext cx="4297362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04788" y="1387475"/>
            <a:ext cx="4284662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u="sng" dirty="0">
                <a:solidFill>
                  <a:srgbClr val="000000"/>
                </a:solidFill>
              </a:rPr>
              <a:t>Vyskytuje se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  <a:cs typeface="Arial" charset="0"/>
              </a:rPr>
              <a:t>● </a:t>
            </a:r>
            <a:r>
              <a:rPr lang="cs-CZ" dirty="0">
                <a:solidFill>
                  <a:srgbClr val="000000"/>
                </a:solidFill>
              </a:rPr>
              <a:t>města, lesy, skalní stěny, 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   staré hrady, budovy, věže,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   pod střechami staveb</a:t>
            </a:r>
          </a:p>
          <a:p>
            <a:pPr eaLnBrk="1" hangingPunct="1"/>
            <a:endParaRPr lang="cs-CZ" b="1" u="sng" dirty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lang="cs-CZ" b="1" u="sng" dirty="0">
                <a:solidFill>
                  <a:srgbClr val="000000"/>
                </a:solidFill>
                <a:cs typeface="Arial" charset="0"/>
              </a:rPr>
              <a:t>Hnízdo</a:t>
            </a:r>
            <a:r>
              <a:rPr lang="cs-CZ" dirty="0">
                <a:solidFill>
                  <a:srgbClr val="000000"/>
                </a:solidFill>
                <a:cs typeface="Arial" charset="0"/>
              </a:rPr>
              <a:t> - dříve skály, 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  <a:cs typeface="Arial" charset="0"/>
              </a:rPr>
              <a:t>               dutiny stromů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  <a:cs typeface="Arial" charset="0"/>
              </a:rPr>
              <a:t>             - štěrbiny ve stavbách</a:t>
            </a:r>
            <a:endParaRPr lang="cs-CZ" b="1" u="sng" dirty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endParaRPr lang="cs-CZ" b="1" u="sng" dirty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lang="cs-CZ" b="1" u="sng" dirty="0">
                <a:solidFill>
                  <a:srgbClr val="000000"/>
                </a:solidFill>
                <a:cs typeface="Arial" charset="0"/>
              </a:rPr>
              <a:t>Potrava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  <a:cs typeface="Arial" charset="0"/>
              </a:rPr>
              <a:t>● </a:t>
            </a:r>
            <a:r>
              <a:rPr lang="cs-CZ" dirty="0">
                <a:solidFill>
                  <a:srgbClr val="000000"/>
                </a:solidFill>
              </a:rPr>
              <a:t>živí se drobným hmyzem</a:t>
            </a:r>
          </a:p>
        </p:txBody>
      </p:sp>
      <p:pic>
        <p:nvPicPr>
          <p:cNvPr id="29701" name="Picture 5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228600" y="5945188"/>
            <a:ext cx="5014913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rorýse obecného:</a:t>
            </a: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200" dirty="0">
                <a:solidFill>
                  <a:srgbClr val="000000"/>
                </a:solidFill>
              </a:rPr>
              <a:t>http://www.rozhlas.cz/hlas/svistouni/_zprava/rorys-obecny-video--36061</a:t>
            </a:r>
          </a:p>
        </p:txBody>
      </p:sp>
      <p:sp>
        <p:nvSpPr>
          <p:cNvPr id="29703" name="TextovéPole 1"/>
          <p:cNvSpPr txBox="1">
            <a:spLocks noChangeArrowheads="1"/>
          </p:cNvSpPr>
          <p:nvPr/>
        </p:nvSpPr>
        <p:spPr bwMode="auto">
          <a:xfrm>
            <a:off x="8586788" y="5164138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2" grpId="0"/>
      <p:bldP spid="890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268538" y="417513"/>
            <a:ext cx="368141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800" b="1" dirty="0">
                <a:solidFill>
                  <a:srgbClr val="000000"/>
                </a:solidFill>
              </a:rPr>
              <a:t>Lejsek šedý</a:t>
            </a:r>
          </a:p>
        </p:txBody>
      </p:sp>
      <p:pic>
        <p:nvPicPr>
          <p:cNvPr id="30724" name="Picture 6" descr="Soubor:SpottedFlycatcheronfenc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9"/>
          <a:stretch>
            <a:fillRect/>
          </a:stretch>
        </p:blipFill>
        <p:spPr bwMode="auto">
          <a:xfrm>
            <a:off x="5364163" y="1417638"/>
            <a:ext cx="3509962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Obdélník 1"/>
          <p:cNvSpPr>
            <a:spLocks noChangeArrowheads="1"/>
          </p:cNvSpPr>
          <p:nvPr/>
        </p:nvSpPr>
        <p:spPr bwMode="auto">
          <a:xfrm>
            <a:off x="0" y="5688013"/>
            <a:ext cx="5486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</a:t>
            </a:r>
            <a:r>
              <a:rPr lang="cs-CZ" sz="1400" dirty="0" smtClean="0">
                <a:solidFill>
                  <a:srgbClr val="000000"/>
                </a:solidFill>
              </a:rPr>
              <a:t>lejska šedého:</a:t>
            </a:r>
            <a:endParaRPr lang="cs-CZ" sz="1400" dirty="0">
              <a:solidFill>
                <a:srgbClr val="000000"/>
              </a:solidFill>
            </a:endParaRP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http://www.rozhlas.cz/hlas/pevci-ch/_zprava/lejsek-sedy-video--12923</a:t>
            </a:r>
          </a:p>
        </p:txBody>
      </p:sp>
      <p:sp>
        <p:nvSpPr>
          <p:cNvPr id="30726" name="TextovéPole 1"/>
          <p:cNvSpPr txBox="1">
            <a:spLocks noChangeArrowheads="1"/>
          </p:cNvSpPr>
          <p:nvPr/>
        </p:nvSpPr>
        <p:spPr bwMode="auto">
          <a:xfrm>
            <a:off x="8599488" y="5400675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26</a:t>
            </a:r>
          </a:p>
        </p:txBody>
      </p:sp>
      <p:sp>
        <p:nvSpPr>
          <p:cNvPr id="30727" name="Obdélník 1"/>
          <p:cNvSpPr>
            <a:spLocks noChangeArrowheads="1"/>
          </p:cNvSpPr>
          <p:nvPr/>
        </p:nvSpPr>
        <p:spPr bwMode="auto">
          <a:xfrm>
            <a:off x="282575" y="1700213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b="1" u="sng" dirty="0">
                <a:solidFill>
                  <a:srgbClr val="000000"/>
                </a:solidFill>
              </a:rPr>
              <a:t>Vyskytuje se</a:t>
            </a:r>
          </a:p>
          <a:p>
            <a:r>
              <a:rPr lang="cs-CZ" dirty="0">
                <a:solidFill>
                  <a:srgbClr val="000000"/>
                </a:solidFill>
              </a:rPr>
              <a:t>● okraje listnatých porostů, </a:t>
            </a:r>
          </a:p>
          <a:p>
            <a:r>
              <a:rPr lang="cs-CZ" dirty="0">
                <a:solidFill>
                  <a:srgbClr val="000000"/>
                </a:solidFill>
              </a:rPr>
              <a:t>   zahrady sídlišť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Hnízdo</a:t>
            </a:r>
            <a:r>
              <a:rPr lang="cs-CZ" dirty="0">
                <a:solidFill>
                  <a:srgbClr val="000000"/>
                </a:solidFill>
              </a:rPr>
              <a:t> - </a:t>
            </a:r>
            <a:r>
              <a:rPr lang="cs-CZ" dirty="0" err="1">
                <a:solidFill>
                  <a:srgbClr val="000000"/>
                </a:solidFill>
              </a:rPr>
              <a:t>polodutiny</a:t>
            </a:r>
            <a:r>
              <a:rPr lang="cs-CZ" dirty="0">
                <a:solidFill>
                  <a:srgbClr val="000000"/>
                </a:solidFill>
              </a:rPr>
              <a:t> stromu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- na budovách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Potrava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●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živí se hmyzem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5" grpId="0"/>
      <p:bldP spid="307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835150" y="333375"/>
            <a:ext cx="55641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800" b="1" dirty="0">
                <a:solidFill>
                  <a:srgbClr val="000000"/>
                </a:solidFill>
              </a:rPr>
              <a:t>Sedmihlásek hajní</a:t>
            </a:r>
          </a:p>
        </p:txBody>
      </p:sp>
      <p:pic>
        <p:nvPicPr>
          <p:cNvPr id="31748" name="Picture 6" descr="Soubor:Hippolais icterina vogelartinfo chris romeiks R7F291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54138"/>
            <a:ext cx="343217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Obdélník 1"/>
          <p:cNvSpPr>
            <a:spLocks noChangeArrowheads="1"/>
          </p:cNvSpPr>
          <p:nvPr/>
        </p:nvSpPr>
        <p:spPr bwMode="auto">
          <a:xfrm>
            <a:off x="-20638" y="5688013"/>
            <a:ext cx="550703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</a:t>
            </a:r>
            <a:r>
              <a:rPr lang="cs-CZ" sz="1400" dirty="0" smtClean="0">
                <a:solidFill>
                  <a:srgbClr val="000000"/>
                </a:solidFill>
              </a:rPr>
              <a:t>sedmihláska hajního:</a:t>
            </a:r>
            <a:endParaRPr lang="cs-CZ" sz="1400" dirty="0">
              <a:solidFill>
                <a:srgbClr val="000000"/>
              </a:solidFill>
            </a:endParaRP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http://www.rozhlas.cz/hlas/pevci-p/_zprava/sedmihlasek-hajni--26512</a:t>
            </a:r>
          </a:p>
        </p:txBody>
      </p:sp>
      <p:sp>
        <p:nvSpPr>
          <p:cNvPr id="31750" name="TextovéPole 1"/>
          <p:cNvSpPr txBox="1">
            <a:spLocks noChangeArrowheads="1"/>
          </p:cNvSpPr>
          <p:nvPr/>
        </p:nvSpPr>
        <p:spPr bwMode="auto">
          <a:xfrm>
            <a:off x="8580438" y="5410200"/>
            <a:ext cx="354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27</a:t>
            </a:r>
          </a:p>
        </p:txBody>
      </p:sp>
      <p:sp>
        <p:nvSpPr>
          <p:cNvPr id="31751" name="Obdélník 1"/>
          <p:cNvSpPr>
            <a:spLocks noChangeArrowheads="1"/>
          </p:cNvSpPr>
          <p:nvPr/>
        </p:nvSpPr>
        <p:spPr bwMode="auto">
          <a:xfrm>
            <a:off x="179388" y="1484313"/>
            <a:ext cx="4572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b="1" u="sng" dirty="0">
                <a:solidFill>
                  <a:srgbClr val="000000"/>
                </a:solidFill>
              </a:rPr>
              <a:t>Vyskytuje se</a:t>
            </a:r>
          </a:p>
          <a:p>
            <a:r>
              <a:rPr lang="cs-CZ" dirty="0">
                <a:solidFill>
                  <a:srgbClr val="000000"/>
                </a:solidFill>
              </a:rPr>
              <a:t>● listnaté lesy, kolem toků,</a:t>
            </a:r>
          </a:p>
          <a:p>
            <a:r>
              <a:rPr lang="cs-CZ" dirty="0">
                <a:solidFill>
                  <a:srgbClr val="000000"/>
                </a:solidFill>
              </a:rPr>
              <a:t>   zahrady, parky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Hnízdo</a:t>
            </a:r>
            <a:r>
              <a:rPr lang="cs-CZ" dirty="0">
                <a:solidFill>
                  <a:srgbClr val="000000"/>
                </a:solidFill>
              </a:rPr>
              <a:t> - ve větvích keřů a 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  stromů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</a:t>
            </a:r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Potrava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●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živí se převážně hmyzem, </a:t>
            </a:r>
          </a:p>
          <a:p>
            <a:r>
              <a:rPr lang="cs-CZ" dirty="0">
                <a:solidFill>
                  <a:srgbClr val="000000"/>
                </a:solidFill>
              </a:rPr>
              <a:t>   ale i pavouky, bobulemi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9" grpId="0"/>
      <p:bldP spid="317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59610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41363" y="0"/>
            <a:ext cx="72929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s-CZ" sz="4400" b="1" u="sng"/>
              <a:t>Ptáci přilétají </a:t>
            </a:r>
          </a:p>
          <a:p>
            <a:pPr algn="ctr" eaLnBrk="1" hangingPunct="1">
              <a:lnSpc>
                <a:spcPct val="150000"/>
              </a:lnSpc>
            </a:pPr>
            <a:r>
              <a:rPr lang="cs-CZ" sz="4400" b="1" u="sng"/>
              <a:t>KONCEM ZIMY a na JAŘE</a:t>
            </a:r>
            <a:r>
              <a:rPr lang="cs-CZ" sz="4400"/>
              <a:t> </a:t>
            </a:r>
          </a:p>
        </p:txBody>
      </p:sp>
      <p:sp>
        <p:nvSpPr>
          <p:cNvPr id="2" name="Mrak 1"/>
          <p:cNvSpPr/>
          <p:nvPr/>
        </p:nvSpPr>
        <p:spPr>
          <a:xfrm>
            <a:off x="44450" y="3367088"/>
            <a:ext cx="2286000" cy="1565275"/>
          </a:xfrm>
          <a:prstGeom prst="cloud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000000"/>
                </a:solidFill>
              </a:rPr>
              <a:t>KONEC ÚNORA</a:t>
            </a:r>
          </a:p>
        </p:txBody>
      </p:sp>
      <p:sp>
        <p:nvSpPr>
          <p:cNvPr id="10" name="Mrak 9"/>
          <p:cNvSpPr/>
          <p:nvPr/>
        </p:nvSpPr>
        <p:spPr>
          <a:xfrm>
            <a:off x="2309813" y="4149725"/>
            <a:ext cx="2265362" cy="1295400"/>
          </a:xfrm>
          <a:prstGeom prst="cloud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000000"/>
                </a:solidFill>
              </a:rPr>
              <a:t>BŘEZEN</a:t>
            </a:r>
          </a:p>
        </p:txBody>
      </p:sp>
      <p:sp>
        <p:nvSpPr>
          <p:cNvPr id="11" name="Mrak 10"/>
          <p:cNvSpPr/>
          <p:nvPr/>
        </p:nvSpPr>
        <p:spPr>
          <a:xfrm>
            <a:off x="5068888" y="4043363"/>
            <a:ext cx="1955800" cy="1401762"/>
          </a:xfrm>
          <a:prstGeom prst="cloud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000000"/>
                </a:solidFill>
              </a:rPr>
              <a:t>DUBEN</a:t>
            </a:r>
          </a:p>
        </p:txBody>
      </p:sp>
      <p:sp>
        <p:nvSpPr>
          <p:cNvPr id="12" name="Mrak 11"/>
          <p:cNvSpPr/>
          <p:nvPr/>
        </p:nvSpPr>
        <p:spPr>
          <a:xfrm>
            <a:off x="6973888" y="3163888"/>
            <a:ext cx="2120900" cy="1368425"/>
          </a:xfrm>
          <a:prstGeom prst="cloud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000000"/>
                </a:solidFill>
              </a:rPr>
              <a:t>KVĚTEN</a:t>
            </a:r>
          </a:p>
        </p:txBody>
      </p:sp>
      <p:sp>
        <p:nvSpPr>
          <p:cNvPr id="16" name="Šipka doleva 15"/>
          <p:cNvSpPr/>
          <p:nvPr/>
        </p:nvSpPr>
        <p:spPr>
          <a:xfrm rot="13322783">
            <a:off x="6292850" y="2468563"/>
            <a:ext cx="1362075" cy="414337"/>
          </a:xfrm>
          <a:prstGeom prst="leftArrow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Šipka doleva 12"/>
          <p:cNvSpPr/>
          <p:nvPr/>
        </p:nvSpPr>
        <p:spPr>
          <a:xfrm rot="18687868">
            <a:off x="1447006" y="2415382"/>
            <a:ext cx="1362075" cy="414338"/>
          </a:xfrm>
          <a:prstGeom prst="leftArrow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Šipka doleva 16"/>
          <p:cNvSpPr/>
          <p:nvPr/>
        </p:nvSpPr>
        <p:spPr>
          <a:xfrm rot="17315329">
            <a:off x="2936875" y="2906713"/>
            <a:ext cx="1362075" cy="415925"/>
          </a:xfrm>
          <a:prstGeom prst="leftArrow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Šipka doleva 17"/>
          <p:cNvSpPr/>
          <p:nvPr/>
        </p:nvSpPr>
        <p:spPr>
          <a:xfrm rot="14823266">
            <a:off x="4671219" y="2932907"/>
            <a:ext cx="1362075" cy="414337"/>
          </a:xfrm>
          <a:prstGeom prst="leftArrow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6" grpId="0" animBg="1"/>
      <p:bldP spid="13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ovéPole 1"/>
          <p:cNvSpPr txBox="1">
            <a:spLocks noChangeArrowheads="1"/>
          </p:cNvSpPr>
          <p:nvPr/>
        </p:nvSpPr>
        <p:spPr bwMode="auto">
          <a:xfrm>
            <a:off x="8539163" y="4924425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32772" name="Obdélník 2"/>
          <p:cNvSpPr>
            <a:spLocks noChangeArrowheads="1"/>
          </p:cNvSpPr>
          <p:nvPr/>
        </p:nvSpPr>
        <p:spPr bwMode="auto">
          <a:xfrm>
            <a:off x="179388" y="178435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b="1" u="sng" dirty="0">
                <a:solidFill>
                  <a:srgbClr val="000000"/>
                </a:solidFill>
              </a:rPr>
              <a:t>Vyskytuje se</a:t>
            </a:r>
          </a:p>
          <a:p>
            <a:r>
              <a:rPr lang="cs-CZ" dirty="0">
                <a:solidFill>
                  <a:srgbClr val="000000"/>
                </a:solidFill>
              </a:rPr>
              <a:t>● otevřená prostranství s keři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Hnízdo</a:t>
            </a:r>
            <a:r>
              <a:rPr lang="cs-CZ" dirty="0">
                <a:solidFill>
                  <a:srgbClr val="000000"/>
                </a:solidFill>
              </a:rPr>
              <a:t> – vyhrabaná nora v 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   písčitých, hlinitých 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   stěnách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</a:t>
            </a:r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Potrava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●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živí se hmyzem</a:t>
            </a:r>
          </a:p>
        </p:txBody>
      </p:sp>
      <p:sp>
        <p:nvSpPr>
          <p:cNvPr id="32773" name="TextovéPole 1"/>
          <p:cNvSpPr txBox="1">
            <a:spLocks noChangeArrowheads="1"/>
          </p:cNvSpPr>
          <p:nvPr/>
        </p:nvSpPr>
        <p:spPr bwMode="auto">
          <a:xfrm>
            <a:off x="0" y="5665788"/>
            <a:ext cx="5461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</a:t>
            </a:r>
            <a:r>
              <a:rPr lang="cs-CZ" sz="1400" dirty="0" smtClean="0">
                <a:solidFill>
                  <a:srgbClr val="000000"/>
                </a:solidFill>
              </a:rPr>
              <a:t>vlhy pestré:</a:t>
            </a:r>
            <a:endParaRPr lang="cs-CZ" sz="1400" dirty="0">
              <a:solidFill>
                <a:srgbClr val="000000"/>
              </a:solidFill>
            </a:endParaRP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http://www.rozhlas.cz/hlas/srostloprsti/_zprava/vlha-pestra-video--76927</a:t>
            </a:r>
          </a:p>
        </p:txBody>
      </p:sp>
      <p:sp>
        <p:nvSpPr>
          <p:cNvPr id="32774" name="TextovéPole 1"/>
          <p:cNvSpPr txBox="1">
            <a:spLocks noChangeArrowheads="1"/>
          </p:cNvSpPr>
          <p:nvPr/>
        </p:nvSpPr>
        <p:spPr bwMode="auto">
          <a:xfrm>
            <a:off x="2339975" y="404813"/>
            <a:ext cx="3506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800" b="1" dirty="0">
                <a:solidFill>
                  <a:srgbClr val="000000"/>
                </a:solidFill>
              </a:rPr>
              <a:t>Vlha pestrá</a:t>
            </a:r>
          </a:p>
        </p:txBody>
      </p:sp>
      <p:pic>
        <p:nvPicPr>
          <p:cNvPr id="32775" name="Picture 7" descr="Soubor:Merops apiaster (Marek Szczepanek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7"/>
          <a:stretch>
            <a:fillRect/>
          </a:stretch>
        </p:blipFill>
        <p:spPr bwMode="auto">
          <a:xfrm>
            <a:off x="4606925" y="1628775"/>
            <a:ext cx="42862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Soubor:Alauda arvensis 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41350"/>
            <a:ext cx="46799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ovéPole 1">
            <a:hlinkClick r:id="" action="ppaction://noaction">
              <a:snd r:embed="rId7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5486400" y="3870325"/>
            <a:ext cx="332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Čejka chocholatá</a:t>
            </a:r>
          </a:p>
        </p:txBody>
      </p:sp>
      <p:sp>
        <p:nvSpPr>
          <p:cNvPr id="33799" name="TextovéPole 3"/>
          <p:cNvSpPr txBox="1">
            <a:spLocks noChangeArrowheads="1"/>
          </p:cNvSpPr>
          <p:nvPr/>
        </p:nvSpPr>
        <p:spPr bwMode="auto">
          <a:xfrm>
            <a:off x="3276600" y="4564063"/>
            <a:ext cx="2554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Skřivan polní</a:t>
            </a:r>
          </a:p>
        </p:txBody>
      </p:sp>
      <p:pic>
        <p:nvPicPr>
          <p:cNvPr id="33800" name="Picture 8" descr="C:\Users\Petra\AppData\Local\Microsoft\Windows\Temporary Internet Files\Content.IE5\K1PTCP7L\MC900440412[1].wmf">
            <a:hlinkClick r:id="" action="ppaction://noaction">
              <a:snd r:embed="rId7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76763"/>
            <a:ext cx="183038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:\Users\Petra\AppData\Local\Microsoft\Windows\Temporary Internet Files\Content.IE5\8Y9YPLXF\MC900424466[1].wmf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5132388"/>
            <a:ext cx="19748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373063" y="3870325"/>
            <a:ext cx="2925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Vrabec domácí</a:t>
            </a:r>
          </a:p>
        </p:txBody>
      </p:sp>
      <p:pic>
        <p:nvPicPr>
          <p:cNvPr id="11" name="Picture 8" descr="C:\Users\Petra\AppData\Local\Microsoft\Windows\Temporary Internet Files\Content.IE5\K1PTCP7L\MC900440412[1].wmf">
            <a:hlinkClick r:id="" action="ppaction://noaction">
              <a:snd r:embed="rId7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576763"/>
            <a:ext cx="183038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ovéPole 2"/>
          <p:cNvSpPr txBox="1">
            <a:spLocks noChangeArrowheads="1"/>
          </p:cNvSpPr>
          <p:nvPr/>
        </p:nvSpPr>
        <p:spPr bwMode="auto">
          <a:xfrm>
            <a:off x="60325" y="57150"/>
            <a:ext cx="2576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i="1" u="sng">
                <a:solidFill>
                  <a:srgbClr val="000000"/>
                </a:solidFill>
              </a:rPr>
              <a:t>Poznáš mě?</a:t>
            </a:r>
          </a:p>
        </p:txBody>
      </p:sp>
      <p:sp>
        <p:nvSpPr>
          <p:cNvPr id="33803" name="TextovéPole 3"/>
          <p:cNvSpPr txBox="1">
            <a:spLocks noChangeArrowheads="1"/>
          </p:cNvSpPr>
          <p:nvPr/>
        </p:nvSpPr>
        <p:spPr bwMode="auto">
          <a:xfrm>
            <a:off x="60325" y="6329363"/>
            <a:ext cx="2446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>
                <a:solidFill>
                  <a:srgbClr val="000000"/>
                </a:solidFill>
              </a:rPr>
              <a:t>Klikni na vybranou odpověď.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ovéPole 1">
            <a:hlinkClick r:id="" action="ppaction://noaction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5821363" y="3933825"/>
            <a:ext cx="2987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Špaček obecný</a:t>
            </a:r>
          </a:p>
        </p:txBody>
      </p:sp>
      <p:sp>
        <p:nvSpPr>
          <p:cNvPr id="33799" name="TextovéPole 3"/>
          <p:cNvSpPr txBox="1">
            <a:spLocks noChangeArrowheads="1"/>
          </p:cNvSpPr>
          <p:nvPr/>
        </p:nvSpPr>
        <p:spPr bwMode="auto">
          <a:xfrm>
            <a:off x="346075" y="3870325"/>
            <a:ext cx="200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>
                <a:solidFill>
                  <a:srgbClr val="000000"/>
                </a:solidFill>
              </a:rPr>
              <a:t>Kos černý</a:t>
            </a:r>
          </a:p>
        </p:txBody>
      </p:sp>
      <p:pic>
        <p:nvPicPr>
          <p:cNvPr id="33800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318125"/>
            <a:ext cx="183038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:\Users\Petra\AppData\Local\Microsoft\Windows\Temporary Internet Files\Content.IE5\8Y9YPLXF\MC900424466[1].wmf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4606925"/>
            <a:ext cx="19748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2705100" y="4545013"/>
            <a:ext cx="2825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>
                <a:solidFill>
                  <a:srgbClr val="000000"/>
                </a:solidFill>
              </a:rPr>
              <a:t>Rehek domácí</a:t>
            </a:r>
          </a:p>
        </p:txBody>
      </p:sp>
      <p:pic>
        <p:nvPicPr>
          <p:cNvPr id="11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519613"/>
            <a:ext cx="183038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ovéPole 2"/>
          <p:cNvSpPr txBox="1">
            <a:spLocks noChangeArrowheads="1"/>
          </p:cNvSpPr>
          <p:nvPr/>
        </p:nvSpPr>
        <p:spPr bwMode="auto">
          <a:xfrm>
            <a:off x="60325" y="57150"/>
            <a:ext cx="2576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i="1" u="sng">
                <a:solidFill>
                  <a:srgbClr val="000000"/>
                </a:solidFill>
              </a:rPr>
              <a:t>Poznáš mě?</a:t>
            </a:r>
          </a:p>
        </p:txBody>
      </p:sp>
      <p:sp>
        <p:nvSpPr>
          <p:cNvPr id="34826" name="TextovéPole 3"/>
          <p:cNvSpPr txBox="1">
            <a:spLocks noChangeArrowheads="1"/>
          </p:cNvSpPr>
          <p:nvPr/>
        </p:nvSpPr>
        <p:spPr bwMode="auto">
          <a:xfrm>
            <a:off x="60325" y="6329363"/>
            <a:ext cx="2446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>
                <a:solidFill>
                  <a:srgbClr val="000000"/>
                </a:solidFill>
              </a:rPr>
              <a:t>Klikni na vybranou odpověď.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5"/>
          <a:stretch>
            <a:fillRect/>
          </a:stretch>
        </p:blipFill>
        <p:spPr bwMode="auto">
          <a:xfrm flipH="1">
            <a:off x="2080254" y="722360"/>
            <a:ext cx="4947576" cy="314780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20699996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8" name="TextovéPole 2"/>
          <p:cNvSpPr txBox="1">
            <a:spLocks noChangeArrowheads="1"/>
          </p:cNvSpPr>
          <p:nvPr/>
        </p:nvSpPr>
        <p:spPr bwMode="auto">
          <a:xfrm>
            <a:off x="6961188" y="3657600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ovéPole 1">
            <a:hlinkClick r:id="" action="ppaction://noaction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6227763" y="3938588"/>
            <a:ext cx="2735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Ťuhýk obecný</a:t>
            </a:r>
          </a:p>
        </p:txBody>
      </p:sp>
      <p:sp>
        <p:nvSpPr>
          <p:cNvPr id="33799" name="TextovéPole 3"/>
          <p:cNvSpPr txBox="1">
            <a:spLocks noChangeArrowheads="1"/>
          </p:cNvSpPr>
          <p:nvPr/>
        </p:nvSpPr>
        <p:spPr bwMode="auto">
          <a:xfrm>
            <a:off x="3276600" y="4564063"/>
            <a:ext cx="2417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Konipas bílý</a:t>
            </a:r>
          </a:p>
        </p:txBody>
      </p:sp>
      <p:pic>
        <p:nvPicPr>
          <p:cNvPr id="33800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76763"/>
            <a:ext cx="183038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:\Users\Petra\AppData\Local\Microsoft\Windows\Temporary Internet Files\Content.IE5\8Y9YPLXF\MC900424466[1].wmf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5132388"/>
            <a:ext cx="19748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373063" y="3938588"/>
            <a:ext cx="2987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Konipas horský</a:t>
            </a:r>
          </a:p>
        </p:txBody>
      </p:sp>
      <p:pic>
        <p:nvPicPr>
          <p:cNvPr id="11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576763"/>
            <a:ext cx="183038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ovéPole 2"/>
          <p:cNvSpPr txBox="1">
            <a:spLocks noChangeArrowheads="1"/>
          </p:cNvSpPr>
          <p:nvPr/>
        </p:nvSpPr>
        <p:spPr bwMode="auto">
          <a:xfrm>
            <a:off x="60325" y="57150"/>
            <a:ext cx="2576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i="1" u="sng">
                <a:solidFill>
                  <a:srgbClr val="000000"/>
                </a:solidFill>
              </a:rPr>
              <a:t>Poznáš mě?</a:t>
            </a:r>
          </a:p>
        </p:txBody>
      </p:sp>
      <p:sp>
        <p:nvSpPr>
          <p:cNvPr id="35850" name="TextovéPole 3"/>
          <p:cNvSpPr txBox="1">
            <a:spLocks noChangeArrowheads="1"/>
          </p:cNvSpPr>
          <p:nvPr/>
        </p:nvSpPr>
        <p:spPr bwMode="auto">
          <a:xfrm>
            <a:off x="60325" y="6329363"/>
            <a:ext cx="2446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>
                <a:solidFill>
                  <a:srgbClr val="000000"/>
                </a:solidFill>
              </a:rPr>
              <a:t>Klikni na vybranou odpověď.</a:t>
            </a:r>
          </a:p>
        </p:txBody>
      </p:sp>
      <p:pic>
        <p:nvPicPr>
          <p:cNvPr id="35851" name="Picture 4" descr="Soubor:Pied wagtail.jpe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641350"/>
            <a:ext cx="4876800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TextovéPole 2"/>
          <p:cNvSpPr txBox="1">
            <a:spLocks noChangeArrowheads="1"/>
          </p:cNvSpPr>
          <p:nvPr/>
        </p:nvSpPr>
        <p:spPr bwMode="auto">
          <a:xfrm>
            <a:off x="7045325" y="3635375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ovéPole 1">
            <a:hlinkClick r:id="" action="ppaction://noaction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2651125" y="4765675"/>
            <a:ext cx="3963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Bramborníček hnědý</a:t>
            </a:r>
          </a:p>
        </p:txBody>
      </p:sp>
      <p:sp>
        <p:nvSpPr>
          <p:cNvPr id="33799" name="TextovéPole 3"/>
          <p:cNvSpPr txBox="1">
            <a:spLocks noChangeArrowheads="1"/>
          </p:cNvSpPr>
          <p:nvPr/>
        </p:nvSpPr>
        <p:spPr bwMode="auto">
          <a:xfrm>
            <a:off x="6486525" y="3922713"/>
            <a:ext cx="2690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Drozd zpěvný</a:t>
            </a:r>
          </a:p>
        </p:txBody>
      </p:sp>
      <p:pic>
        <p:nvPicPr>
          <p:cNvPr id="33800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76763"/>
            <a:ext cx="183038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:\Users\Petra\AppData\Local\Microsoft\Windows\Temporary Internet Files\Content.IE5\8Y9YPLXF\MC900424466[1].wmf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08500"/>
            <a:ext cx="1771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180975" y="3922713"/>
            <a:ext cx="2470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Vrabec polní</a:t>
            </a:r>
          </a:p>
        </p:txBody>
      </p:sp>
      <p:pic>
        <p:nvPicPr>
          <p:cNvPr id="11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49875"/>
            <a:ext cx="18303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ovéPole 2"/>
          <p:cNvSpPr txBox="1">
            <a:spLocks noChangeArrowheads="1"/>
          </p:cNvSpPr>
          <p:nvPr/>
        </p:nvSpPr>
        <p:spPr bwMode="auto">
          <a:xfrm>
            <a:off x="60325" y="57150"/>
            <a:ext cx="2576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i="1" u="sng">
                <a:solidFill>
                  <a:srgbClr val="000000"/>
                </a:solidFill>
              </a:rPr>
              <a:t>Poznáš mě?</a:t>
            </a:r>
          </a:p>
        </p:txBody>
      </p:sp>
      <p:sp>
        <p:nvSpPr>
          <p:cNvPr id="36874" name="TextovéPole 3"/>
          <p:cNvSpPr txBox="1">
            <a:spLocks noChangeArrowheads="1"/>
          </p:cNvSpPr>
          <p:nvPr/>
        </p:nvSpPr>
        <p:spPr bwMode="auto">
          <a:xfrm>
            <a:off x="60325" y="6329363"/>
            <a:ext cx="2446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>
                <a:solidFill>
                  <a:srgbClr val="000000"/>
                </a:solidFill>
              </a:rPr>
              <a:t>Klikni na vybranou odpověď.</a:t>
            </a:r>
          </a:p>
        </p:txBody>
      </p:sp>
      <p:pic>
        <p:nvPicPr>
          <p:cNvPr id="3687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633413"/>
            <a:ext cx="440055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6" name="TextovéPole 2"/>
          <p:cNvSpPr txBox="1">
            <a:spLocks noChangeArrowheads="1"/>
          </p:cNvSpPr>
          <p:nvPr/>
        </p:nvSpPr>
        <p:spPr bwMode="auto">
          <a:xfrm>
            <a:off x="6916738" y="3646488"/>
            <a:ext cx="268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ovéPole 1">
            <a:hlinkClick r:id="" action="ppaction://noaction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5640388" y="3898900"/>
            <a:ext cx="3122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Budníček menší</a:t>
            </a:r>
          </a:p>
        </p:txBody>
      </p:sp>
      <p:sp>
        <p:nvSpPr>
          <p:cNvPr id="33799" name="TextovéPole 3"/>
          <p:cNvSpPr txBox="1">
            <a:spLocks noChangeArrowheads="1"/>
          </p:cNvSpPr>
          <p:nvPr/>
        </p:nvSpPr>
        <p:spPr bwMode="auto">
          <a:xfrm>
            <a:off x="220663" y="3898900"/>
            <a:ext cx="2255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Vlha pestrá</a:t>
            </a:r>
          </a:p>
        </p:txBody>
      </p:sp>
      <p:pic>
        <p:nvPicPr>
          <p:cNvPr id="33800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5318125"/>
            <a:ext cx="18303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:\Users\Petra\AppData\Local\Microsoft\Windows\Temporary Internet Files\Content.IE5\8Y9YPLXF\MC900424466[1].wmf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595813"/>
            <a:ext cx="173831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2652713" y="4576763"/>
            <a:ext cx="2871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Ledňáček říční</a:t>
            </a:r>
          </a:p>
        </p:txBody>
      </p:sp>
      <p:pic>
        <p:nvPicPr>
          <p:cNvPr id="11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576763"/>
            <a:ext cx="183038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ovéPole 2"/>
          <p:cNvSpPr txBox="1">
            <a:spLocks noChangeArrowheads="1"/>
          </p:cNvSpPr>
          <p:nvPr/>
        </p:nvSpPr>
        <p:spPr bwMode="auto">
          <a:xfrm>
            <a:off x="60325" y="57150"/>
            <a:ext cx="2576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i="1" u="sng">
                <a:solidFill>
                  <a:srgbClr val="000000"/>
                </a:solidFill>
              </a:rPr>
              <a:t>Poznáš mě?</a:t>
            </a:r>
          </a:p>
        </p:txBody>
      </p:sp>
      <p:sp>
        <p:nvSpPr>
          <p:cNvPr id="37898" name="TextovéPole 3"/>
          <p:cNvSpPr txBox="1">
            <a:spLocks noChangeArrowheads="1"/>
          </p:cNvSpPr>
          <p:nvPr/>
        </p:nvSpPr>
        <p:spPr bwMode="auto">
          <a:xfrm>
            <a:off x="60325" y="6329363"/>
            <a:ext cx="2446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>
                <a:solidFill>
                  <a:srgbClr val="000000"/>
                </a:solidFill>
              </a:rPr>
              <a:t>Klikni na vybranou odpověď.</a:t>
            </a:r>
          </a:p>
        </p:txBody>
      </p:sp>
      <p:sp>
        <p:nvSpPr>
          <p:cNvPr id="37899" name="TextovéPole 2"/>
          <p:cNvSpPr txBox="1">
            <a:spLocks noChangeArrowheads="1"/>
          </p:cNvSpPr>
          <p:nvPr/>
        </p:nvSpPr>
        <p:spPr bwMode="auto">
          <a:xfrm>
            <a:off x="7315200" y="3576638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13</a:t>
            </a:r>
          </a:p>
        </p:txBody>
      </p:sp>
      <p:pic>
        <p:nvPicPr>
          <p:cNvPr id="37900" name="Picture 7" descr="Soubor:Merops apiaster (Marek Szczepanek)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7"/>
          <a:stretch>
            <a:fillRect/>
          </a:stretch>
        </p:blipFill>
        <p:spPr bwMode="auto">
          <a:xfrm>
            <a:off x="2682875" y="350838"/>
            <a:ext cx="455295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ovéPole 1">
            <a:hlinkClick r:id="" action="ppaction://noaction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3109913" y="4576763"/>
            <a:ext cx="2689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Rorýs obecný</a:t>
            </a:r>
          </a:p>
        </p:txBody>
      </p:sp>
      <p:sp>
        <p:nvSpPr>
          <p:cNvPr id="33799" name="TextovéPole 3"/>
          <p:cNvSpPr txBox="1">
            <a:spLocks noChangeArrowheads="1"/>
          </p:cNvSpPr>
          <p:nvPr/>
        </p:nvSpPr>
        <p:spPr bwMode="auto">
          <a:xfrm>
            <a:off x="6157913" y="3790950"/>
            <a:ext cx="2986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Špaček obecný</a:t>
            </a:r>
          </a:p>
        </p:txBody>
      </p:sp>
      <p:pic>
        <p:nvPicPr>
          <p:cNvPr id="33800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4576763"/>
            <a:ext cx="183197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:\Users\Petra\AppData\Local\Microsoft\Windows\Temporary Internet Files\Content.IE5\8Y9YPLXF\MC900424466[1].wmf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375150"/>
            <a:ext cx="18272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207963" y="3790950"/>
            <a:ext cx="269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Holub hřivnáč</a:t>
            </a:r>
          </a:p>
        </p:txBody>
      </p:sp>
      <p:pic>
        <p:nvPicPr>
          <p:cNvPr id="11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5318125"/>
            <a:ext cx="18319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ovéPole 2"/>
          <p:cNvSpPr txBox="1">
            <a:spLocks noChangeArrowheads="1"/>
          </p:cNvSpPr>
          <p:nvPr/>
        </p:nvSpPr>
        <p:spPr bwMode="auto">
          <a:xfrm>
            <a:off x="60325" y="57150"/>
            <a:ext cx="2576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i="1" u="sng">
                <a:solidFill>
                  <a:srgbClr val="000000"/>
                </a:solidFill>
              </a:rPr>
              <a:t>Poznáš mě?</a:t>
            </a:r>
          </a:p>
        </p:txBody>
      </p:sp>
      <p:sp>
        <p:nvSpPr>
          <p:cNvPr id="38922" name="TextovéPole 3"/>
          <p:cNvSpPr txBox="1">
            <a:spLocks noChangeArrowheads="1"/>
          </p:cNvSpPr>
          <p:nvPr/>
        </p:nvSpPr>
        <p:spPr bwMode="auto">
          <a:xfrm>
            <a:off x="60325" y="6329363"/>
            <a:ext cx="2446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>
                <a:solidFill>
                  <a:srgbClr val="000000"/>
                </a:solidFill>
              </a:rPr>
              <a:t>Klikni na vybranou odpověď.</a:t>
            </a:r>
          </a:p>
        </p:txBody>
      </p:sp>
      <p:pic>
        <p:nvPicPr>
          <p:cNvPr id="38923" name="Picture 4" descr="Soubor:European Starling 2006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5528" r="-2122" b="7181"/>
          <a:stretch>
            <a:fillRect/>
          </a:stretch>
        </p:blipFill>
        <p:spPr bwMode="auto">
          <a:xfrm>
            <a:off x="3025775" y="157163"/>
            <a:ext cx="305752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TextovéPole 2"/>
          <p:cNvSpPr txBox="1">
            <a:spLocks noChangeArrowheads="1"/>
          </p:cNvSpPr>
          <p:nvPr/>
        </p:nvSpPr>
        <p:spPr bwMode="auto">
          <a:xfrm>
            <a:off x="5799138" y="416877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ovéPole 1">
            <a:hlinkClick r:id="" action="ppaction://noaction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5362575" y="3979863"/>
            <a:ext cx="378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 Zvonohlík zahradní</a:t>
            </a:r>
          </a:p>
        </p:txBody>
      </p:sp>
      <p:sp>
        <p:nvSpPr>
          <p:cNvPr id="33799" name="TextovéPole 3"/>
          <p:cNvSpPr txBox="1">
            <a:spLocks noChangeArrowheads="1"/>
          </p:cNvSpPr>
          <p:nvPr/>
        </p:nvSpPr>
        <p:spPr bwMode="auto">
          <a:xfrm>
            <a:off x="2987675" y="4589463"/>
            <a:ext cx="3533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Sedmihlásek hajní</a:t>
            </a:r>
          </a:p>
        </p:txBody>
      </p:sp>
      <p:pic>
        <p:nvPicPr>
          <p:cNvPr id="33800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589463"/>
            <a:ext cx="183038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:\Users\Petra\AppData\Local\Microsoft\Windows\Temporary Internet Files\Content.IE5\8Y9YPLXF\MC900424466[1].wmf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5132388"/>
            <a:ext cx="19748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66675" y="3967163"/>
            <a:ext cx="355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Pěnice černohlavá</a:t>
            </a:r>
          </a:p>
        </p:txBody>
      </p:sp>
      <p:pic>
        <p:nvPicPr>
          <p:cNvPr id="11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4576763"/>
            <a:ext cx="183197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ovéPole 2"/>
          <p:cNvSpPr txBox="1">
            <a:spLocks noChangeArrowheads="1"/>
          </p:cNvSpPr>
          <p:nvPr/>
        </p:nvSpPr>
        <p:spPr bwMode="auto">
          <a:xfrm>
            <a:off x="60325" y="57150"/>
            <a:ext cx="2576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i="1" u="sng">
                <a:solidFill>
                  <a:srgbClr val="000000"/>
                </a:solidFill>
              </a:rPr>
              <a:t>Poznáš mě?</a:t>
            </a:r>
          </a:p>
        </p:txBody>
      </p:sp>
      <p:sp>
        <p:nvSpPr>
          <p:cNvPr id="39946" name="TextovéPole 3"/>
          <p:cNvSpPr txBox="1">
            <a:spLocks noChangeArrowheads="1"/>
          </p:cNvSpPr>
          <p:nvPr/>
        </p:nvSpPr>
        <p:spPr bwMode="auto">
          <a:xfrm>
            <a:off x="60325" y="6329363"/>
            <a:ext cx="2446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>
                <a:solidFill>
                  <a:srgbClr val="000000"/>
                </a:solidFill>
              </a:rPr>
              <a:t>Klikni na vybranou odpověď.</a:t>
            </a:r>
          </a:p>
        </p:txBody>
      </p:sp>
      <p:pic>
        <p:nvPicPr>
          <p:cNvPr id="39947" name="Picture 6" descr="Soubor:Hippolais icterina vogelartinfo chris romeiks R7F2916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7"/>
          <a:stretch>
            <a:fillRect/>
          </a:stretch>
        </p:blipFill>
        <p:spPr bwMode="auto">
          <a:xfrm>
            <a:off x="3060700" y="161925"/>
            <a:ext cx="3432175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8" name="TextovéPole 2"/>
          <p:cNvSpPr txBox="1">
            <a:spLocks noChangeArrowheads="1"/>
          </p:cNvSpPr>
          <p:nvPr/>
        </p:nvSpPr>
        <p:spPr bwMode="auto">
          <a:xfrm>
            <a:off x="6492875" y="3690938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27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ovéPole 1">
            <a:hlinkClick r:id="" action="ppaction://noaction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3203575" y="4576763"/>
            <a:ext cx="2803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Jiřička obecná</a:t>
            </a:r>
          </a:p>
        </p:txBody>
      </p:sp>
      <p:sp>
        <p:nvSpPr>
          <p:cNvPr id="33799" name="TextovéPole 3"/>
          <p:cNvSpPr txBox="1">
            <a:spLocks noChangeArrowheads="1"/>
          </p:cNvSpPr>
          <p:nvPr/>
        </p:nvSpPr>
        <p:spPr bwMode="auto">
          <a:xfrm>
            <a:off x="5741988" y="3870325"/>
            <a:ext cx="3419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Vlaštovka obecná</a:t>
            </a:r>
          </a:p>
        </p:txBody>
      </p:sp>
      <p:pic>
        <p:nvPicPr>
          <p:cNvPr id="33800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576763"/>
            <a:ext cx="183038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:\Users\Petra\AppData\Local\Microsoft\Windows\Temporary Internet Files\Content.IE5\8Y9YPLXF\MC900424466[1].wmf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375150"/>
            <a:ext cx="1825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173038" y="3805238"/>
            <a:ext cx="303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>
                <a:solidFill>
                  <a:srgbClr val="000000"/>
                </a:solidFill>
              </a:rPr>
              <a:t>Pěvuška modrá</a:t>
            </a:r>
          </a:p>
        </p:txBody>
      </p:sp>
      <p:pic>
        <p:nvPicPr>
          <p:cNvPr id="11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5380038"/>
            <a:ext cx="183038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ovéPole 2"/>
          <p:cNvSpPr txBox="1">
            <a:spLocks noChangeArrowheads="1"/>
          </p:cNvSpPr>
          <p:nvPr/>
        </p:nvSpPr>
        <p:spPr bwMode="auto">
          <a:xfrm>
            <a:off x="60325" y="57150"/>
            <a:ext cx="2576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i="1" u="sng">
                <a:solidFill>
                  <a:srgbClr val="000000"/>
                </a:solidFill>
              </a:rPr>
              <a:t>Poznáš mě?</a:t>
            </a:r>
          </a:p>
        </p:txBody>
      </p:sp>
      <p:sp>
        <p:nvSpPr>
          <p:cNvPr id="40970" name="TextovéPole 3"/>
          <p:cNvSpPr txBox="1">
            <a:spLocks noChangeArrowheads="1"/>
          </p:cNvSpPr>
          <p:nvPr/>
        </p:nvSpPr>
        <p:spPr bwMode="auto">
          <a:xfrm>
            <a:off x="60325" y="6329363"/>
            <a:ext cx="2446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>
                <a:solidFill>
                  <a:srgbClr val="000000"/>
                </a:solidFill>
              </a:rPr>
              <a:t>Klikni na vybranou odpověď.</a:t>
            </a:r>
          </a:p>
        </p:txBody>
      </p:sp>
      <p:pic>
        <p:nvPicPr>
          <p:cNvPr id="4097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665163"/>
            <a:ext cx="4800600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2" name="TextovéPole 2"/>
          <p:cNvSpPr txBox="1">
            <a:spLocks noChangeArrowheads="1"/>
          </p:cNvSpPr>
          <p:nvPr/>
        </p:nvSpPr>
        <p:spPr bwMode="auto">
          <a:xfrm>
            <a:off x="7273925" y="3449638"/>
            <a:ext cx="355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661988"/>
            <a:ext cx="9144000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1) </a:t>
            </a:r>
            <a:r>
              <a:rPr lang="cs-CZ" sz="1400" dirty="0" err="1">
                <a:solidFill>
                  <a:srgbClr val="000000"/>
                </a:solidFill>
              </a:rPr>
              <a:t>Soubor:Mediterranian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Sea</a:t>
            </a:r>
            <a:r>
              <a:rPr lang="cs-CZ" sz="1400" dirty="0">
                <a:solidFill>
                  <a:srgbClr val="000000"/>
                </a:solidFill>
              </a:rPr>
              <a:t> 16.61811E 38.99124N.jpg.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  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Francisco (CA):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2001-, 21.6.2007 [cit. 2013-01-30]. Dostupné z:  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http://cs.wikipedia.org/wiki/Soubor:Mediterranian_Sea_16.61811E_38.99124N.jpg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2) </a:t>
            </a:r>
            <a:r>
              <a:rPr lang="cs-CZ" sz="1400" dirty="0" err="1">
                <a:solidFill>
                  <a:srgbClr val="000000"/>
                </a:solidFill>
              </a:rPr>
              <a:t>Soubor:Topography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of</a:t>
            </a:r>
            <a:r>
              <a:rPr lang="cs-CZ" sz="1400" dirty="0">
                <a:solidFill>
                  <a:srgbClr val="000000"/>
                </a:solidFill>
              </a:rPr>
              <a:t> africa.jpg.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endParaRPr lang="cs-CZ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2001-, 27.1.2006 [cit. 2013-01-30]. Dostupné z:  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http://cs.wikipedia.org/wiki/Soubor:Topography_of_africa.jpg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3) </a:t>
            </a:r>
            <a:r>
              <a:rPr lang="cs-CZ" sz="1400" dirty="0" err="1">
                <a:solidFill>
                  <a:srgbClr val="000000"/>
                </a:solidFill>
              </a:rPr>
              <a:t>Soubor:Alauda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arvensis</a:t>
            </a:r>
            <a:r>
              <a:rPr lang="cs-CZ" sz="1400" dirty="0">
                <a:solidFill>
                  <a:srgbClr val="000000"/>
                </a:solidFill>
              </a:rPr>
              <a:t> nest.jpg.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[online].San Francisco (CA):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2001-, 1.3.2007 [cit. 2012-12-15]. Dostupné z:  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http://cs.wikipedia.org/wiki/Soubor:Alauda_arvensis_nest.jpg </a:t>
            </a:r>
          </a:p>
          <a:p>
            <a:pPr marL="342900" indent="-342900">
              <a:defRPr/>
            </a:pPr>
            <a:r>
              <a:rPr lang="cs-CZ" sz="1400" dirty="0">
                <a:solidFill>
                  <a:srgbClr val="000000"/>
                </a:solidFill>
              </a:rPr>
              <a:t>4) </a:t>
            </a:r>
            <a:r>
              <a:rPr lang="cs-CZ" sz="1400" dirty="0" err="1">
                <a:solidFill>
                  <a:srgbClr val="000000"/>
                </a:solidFill>
              </a:rPr>
              <a:t>Soubor:Northern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Lapwing</a:t>
            </a:r>
            <a:r>
              <a:rPr lang="cs-CZ" sz="1400" dirty="0">
                <a:solidFill>
                  <a:srgbClr val="000000"/>
                </a:solidFill>
              </a:rPr>
              <a:t> new.jpg.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endParaRPr lang="cs-CZ" sz="1400" dirty="0">
              <a:solidFill>
                <a:srgbClr val="000000"/>
              </a:solidFill>
            </a:endParaRPr>
          </a:p>
          <a:p>
            <a:pPr marL="342900" indent="-342900">
              <a:defRPr/>
            </a:pPr>
            <a:r>
              <a:rPr lang="cs-CZ" sz="1400" dirty="0">
                <a:solidFill>
                  <a:srgbClr val="000000"/>
                </a:solidFill>
              </a:rPr>
              <a:t>   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2001-, 22.2.2009 [cit. 20.11.2012]. Dostupné z: </a:t>
            </a:r>
          </a:p>
          <a:p>
            <a:pPr marL="342900" indent="-342900">
              <a:defRPr/>
            </a:pPr>
            <a:r>
              <a:rPr lang="cs-CZ" sz="1400" dirty="0">
                <a:solidFill>
                  <a:srgbClr val="000000"/>
                </a:solidFill>
              </a:rPr>
              <a:t>    http://cs.wikipedia.org/wiki/Soubor:Northern_Lapwing_new.jpg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5) </a:t>
            </a:r>
            <a:r>
              <a:rPr lang="cs-CZ" sz="1400" dirty="0" err="1">
                <a:solidFill>
                  <a:srgbClr val="000000"/>
                </a:solidFill>
              </a:rPr>
              <a:t>Soubor:European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Starling</a:t>
            </a:r>
            <a:r>
              <a:rPr lang="cs-CZ" sz="1400" dirty="0">
                <a:solidFill>
                  <a:srgbClr val="000000"/>
                </a:solidFill>
              </a:rPr>
              <a:t> 2006.jpg.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 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2001-, 23.8.2006 [cit. 2013-01-30]. Dostupné z: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http://cs.wikipedia.org/wiki/Soubor:European_Starling_2006.jpg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6) Soubor:Wood.pigeon.2.arp.750pix.jpg.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2001-, 28.1.2005 [cit. 2013-01-30]. Dostupné z:  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http://cs.wikipedia.org/wiki/Soubor:Wood.pigeon.2.arp.750pix.jpg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7) </a:t>
            </a:r>
            <a:r>
              <a:rPr lang="cs-CZ" sz="1400" dirty="0" err="1">
                <a:solidFill>
                  <a:srgbClr val="000000"/>
                </a:solidFill>
              </a:rPr>
              <a:t>Soubor:Pied</a:t>
            </a:r>
            <a:r>
              <a:rPr lang="cs-CZ" sz="1400" dirty="0">
                <a:solidFill>
                  <a:srgbClr val="000000"/>
                </a:solidFill>
              </a:rPr>
              <a:t> wagtail.jpeg.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 [cit. 2013-01-31]. Dostupné z: http://cs.wikipedia.org/wiki/Soubor:Pied_wagtail.jpeg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8) </a:t>
            </a:r>
            <a:r>
              <a:rPr lang="cs-CZ" sz="1400" dirty="0" err="1">
                <a:solidFill>
                  <a:srgbClr val="000000"/>
                </a:solidFill>
              </a:rPr>
              <a:t>Soubor:Song</a:t>
            </a:r>
            <a:r>
              <a:rPr lang="cs-CZ" sz="1400" dirty="0">
                <a:solidFill>
                  <a:srgbClr val="000000"/>
                </a:solidFill>
              </a:rPr>
              <a:t> thrush.jpg.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2001-, 11.9.2007 [cit. 2012-11-21]. Dostupné z: http://cs.wikipedia.org/wiki/Soubor:Song_thrush.jpg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9) </a:t>
            </a:r>
            <a:r>
              <a:rPr lang="cs-CZ" sz="1400" dirty="0" err="1">
                <a:solidFill>
                  <a:srgbClr val="000000"/>
                </a:solidFill>
              </a:rPr>
              <a:t>Soubor:Phylloscopus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collybita</a:t>
            </a:r>
            <a:r>
              <a:rPr lang="cs-CZ" sz="1400" dirty="0">
                <a:solidFill>
                  <a:srgbClr val="000000"/>
                </a:solidFill>
              </a:rPr>
              <a:t> (</a:t>
            </a:r>
            <a:r>
              <a:rPr lang="cs-CZ" sz="1400" dirty="0" err="1">
                <a:solidFill>
                  <a:srgbClr val="000000"/>
                </a:solidFill>
              </a:rPr>
              <a:t>taxobox</a:t>
            </a:r>
            <a:r>
              <a:rPr lang="cs-CZ" sz="1400" dirty="0">
                <a:solidFill>
                  <a:srgbClr val="000000"/>
                </a:solidFill>
              </a:rPr>
              <a:t>).</a:t>
            </a:r>
            <a:r>
              <a:rPr lang="cs-CZ" sz="1400" dirty="0" err="1">
                <a:solidFill>
                  <a:srgbClr val="000000"/>
                </a:solidFill>
              </a:rPr>
              <a:t>jpg</a:t>
            </a:r>
            <a:r>
              <a:rPr lang="cs-CZ" sz="1400" dirty="0">
                <a:solidFill>
                  <a:srgbClr val="000000"/>
                </a:solidFill>
              </a:rPr>
              <a:t>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San Francisco (CA):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2001-, 23.10.2008 [cit. 2012-12-15].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Dostupné z: http://cs.wikipedia.org/wiki/Soubor:Phylloscopus_collybita_%28taxobox%29.jpg </a:t>
            </a:r>
          </a:p>
          <a:p>
            <a:pPr>
              <a:defRPr/>
            </a:pPr>
            <a:endParaRPr lang="cs-CZ" sz="1400" dirty="0">
              <a:solidFill>
                <a:srgbClr val="000000"/>
              </a:solidFill>
            </a:endParaRPr>
          </a:p>
          <a:p>
            <a:pPr>
              <a:defRPr/>
            </a:pPr>
            <a:endParaRPr lang="cs-CZ" sz="1400" dirty="0">
              <a:solidFill>
                <a:srgbClr val="000000"/>
              </a:solidFill>
            </a:endParaRPr>
          </a:p>
          <a:p>
            <a:pPr>
              <a:defRPr/>
            </a:pPr>
            <a:endParaRPr lang="cs-CZ" sz="1400" dirty="0">
              <a:solidFill>
                <a:srgbClr val="000000"/>
              </a:solidFill>
            </a:endParaRPr>
          </a:p>
          <a:p>
            <a:pPr>
              <a:defRPr/>
            </a:pP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2595563" y="5092700"/>
            <a:ext cx="2349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989" name="TextovéPole 6"/>
          <p:cNvSpPr txBox="1">
            <a:spLocks noChangeArrowheads="1"/>
          </p:cNvSpPr>
          <p:nvPr/>
        </p:nvSpPr>
        <p:spPr bwMode="auto">
          <a:xfrm>
            <a:off x="152400" y="80963"/>
            <a:ext cx="329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b="1" u="sng">
                <a:solidFill>
                  <a:srgbClr val="000000"/>
                </a:solidFill>
              </a:rPr>
              <a:t>POUŽITÉ ZDROJE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59515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rak 8"/>
          <p:cNvSpPr/>
          <p:nvPr/>
        </p:nvSpPr>
        <p:spPr>
          <a:xfrm>
            <a:off x="319088" y="549275"/>
            <a:ext cx="2720975" cy="1871663"/>
          </a:xfrm>
          <a:prstGeom prst="cloud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rgbClr val="000000"/>
                </a:solidFill>
              </a:rPr>
              <a:t>KONEC ÚNORA</a:t>
            </a:r>
          </a:p>
        </p:txBody>
      </p:sp>
      <p:sp>
        <p:nvSpPr>
          <p:cNvPr id="11" name="Mrak 10"/>
          <p:cNvSpPr/>
          <p:nvPr/>
        </p:nvSpPr>
        <p:spPr>
          <a:xfrm>
            <a:off x="319088" y="3762375"/>
            <a:ext cx="2592387" cy="1873250"/>
          </a:xfrm>
          <a:prstGeom prst="cloud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rgbClr val="000000"/>
                </a:solidFill>
              </a:rPr>
              <a:t>BŘEZEN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5441950" y="593725"/>
            <a:ext cx="3551238" cy="1841500"/>
          </a:xfrm>
          <a:prstGeom prst="roundRect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SKŘIVAN POLNÍ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ČEJKA CHOCHOLATÁ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ŠPAČEK OBECNÝ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5343525" y="2759075"/>
            <a:ext cx="3649663" cy="3989388"/>
          </a:xfrm>
          <a:prstGeom prst="roundRect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HOLUB HŘIVNÁČ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KONIPAS BÍLÝ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DROZD ZPĚVNÝ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BUDNÍČEK MENŠÍ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ČERVENKA OBECNÁ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KONIPAS HORSKÝ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REHEK DOMÁCÍ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KACHNA DIVOKÁ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PĚVUŠKA MODRÁ</a:t>
            </a:r>
          </a:p>
        </p:txBody>
      </p:sp>
      <p:sp>
        <p:nvSpPr>
          <p:cNvPr id="2" name="Šipka doleva 1"/>
          <p:cNvSpPr/>
          <p:nvPr/>
        </p:nvSpPr>
        <p:spPr>
          <a:xfrm flipH="1">
            <a:off x="3363913" y="1254125"/>
            <a:ext cx="1612900" cy="520700"/>
          </a:xfrm>
          <a:prstGeom prst="leftArrow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Šipka doleva 7"/>
          <p:cNvSpPr/>
          <p:nvPr/>
        </p:nvSpPr>
        <p:spPr>
          <a:xfrm flipH="1">
            <a:off x="3363913" y="4438650"/>
            <a:ext cx="1612900" cy="520700"/>
          </a:xfrm>
          <a:prstGeom prst="leftArrow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" grpId="0" animBg="1"/>
      <p:bldP spid="6" grpId="0" animBg="1"/>
      <p:bldP spid="2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0" y="530225"/>
            <a:ext cx="9144000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400">
                <a:solidFill>
                  <a:srgbClr val="000000"/>
                </a:solidFill>
              </a:rPr>
              <a:t>10) Soubor:Erithacus rubecula (Marek Szczepanek).jpg. In: </a:t>
            </a:r>
            <a:r>
              <a:rPr lang="cs-CZ" sz="1400" i="1">
                <a:solidFill>
                  <a:srgbClr val="000000"/>
                </a:solidFill>
              </a:rPr>
              <a:t>Wikipedia: the free encyclopedia</a:t>
            </a:r>
            <a:r>
              <a:rPr lang="cs-CZ" sz="1400">
                <a:solidFill>
                  <a:srgbClr val="000000"/>
                </a:solidFill>
              </a:rPr>
              <a:t> [online]. San </a:t>
            </a:r>
          </a:p>
          <a:p>
            <a:r>
              <a:rPr lang="cs-CZ" sz="1400">
                <a:solidFill>
                  <a:srgbClr val="000000"/>
                </a:solidFill>
              </a:rPr>
              <a:t>      Francisco (CA): Wikimedia Foundation, 2001-, 30.3.2005 [cit. 2012-11-21].Dostupné z:</a:t>
            </a:r>
          </a:p>
          <a:p>
            <a:r>
              <a:rPr lang="cs-CZ" sz="1400">
                <a:solidFill>
                  <a:srgbClr val="000000"/>
                </a:solidFill>
              </a:rPr>
              <a:t>      http://cs.wikipedia.org/wiki/Soubor:Erithacus_rubecula_(Marek_Szczepanek).jpg </a:t>
            </a:r>
          </a:p>
          <a:p>
            <a:r>
              <a:rPr lang="cs-CZ" sz="1400">
                <a:solidFill>
                  <a:srgbClr val="000000"/>
                </a:solidFill>
              </a:rPr>
              <a:t>11) Soubor:Kisekirei 05z5455s.jpg. In: </a:t>
            </a:r>
            <a:r>
              <a:rPr lang="cs-CZ" sz="1400" i="1">
                <a:solidFill>
                  <a:srgbClr val="000000"/>
                </a:solidFill>
              </a:rPr>
              <a:t>Wikipedia: the free encyclopedia</a:t>
            </a:r>
            <a:r>
              <a:rPr lang="cs-CZ" sz="1400">
                <a:solidFill>
                  <a:srgbClr val="000000"/>
                </a:solidFill>
              </a:rPr>
              <a:t> [online]. San Francisco (CA): Wikimedia </a:t>
            </a:r>
          </a:p>
          <a:p>
            <a:r>
              <a:rPr lang="cs-CZ" sz="1400">
                <a:solidFill>
                  <a:srgbClr val="000000"/>
                </a:solidFill>
              </a:rPr>
              <a:t>      Foundation, 2001-, 12.5.2006 [cit. 2012-12-15]. Dostupné z: </a:t>
            </a:r>
          </a:p>
          <a:p>
            <a:r>
              <a:rPr lang="cs-CZ" sz="1400">
                <a:solidFill>
                  <a:srgbClr val="000000"/>
                </a:solidFill>
              </a:rPr>
              <a:t>      http://cs.wikipedia.org/wiki/Soubor:Kisekirei_05z5455s.jpg </a:t>
            </a:r>
          </a:p>
          <a:p>
            <a:r>
              <a:rPr lang="cs-CZ" sz="1400">
                <a:solidFill>
                  <a:srgbClr val="000000"/>
                </a:solidFill>
              </a:rPr>
              <a:t>12) Soubor:PhoenicurusOchrurosGuntherHasler01.jpg. In: </a:t>
            </a:r>
            <a:r>
              <a:rPr lang="cs-CZ" sz="1400" i="1">
                <a:solidFill>
                  <a:srgbClr val="000000"/>
                </a:solidFill>
              </a:rPr>
              <a:t>Wikipedia: the free encyclopedia</a:t>
            </a:r>
            <a:r>
              <a:rPr lang="cs-CZ" sz="1400">
                <a:solidFill>
                  <a:srgbClr val="000000"/>
                </a:solidFill>
              </a:rPr>
              <a:t> [online]. San  </a:t>
            </a:r>
          </a:p>
          <a:p>
            <a:r>
              <a:rPr lang="cs-CZ" sz="1400">
                <a:solidFill>
                  <a:srgbClr val="000000"/>
                </a:solidFill>
              </a:rPr>
              <a:t>      Francisco (CA): Wikimedia Foundation, 2001-, 20.5.2006 [cit. 2012-11-21].</a:t>
            </a:r>
          </a:p>
          <a:p>
            <a:r>
              <a:rPr lang="cs-CZ" sz="1400">
                <a:solidFill>
                  <a:srgbClr val="000000"/>
                </a:solidFill>
              </a:rPr>
              <a:t>      Dostupné z:http://cs.wikipedia.org/wiki/Soubor:PhoenicurusOchrurosGuntherHasler01.jpg </a:t>
            </a:r>
          </a:p>
          <a:p>
            <a:r>
              <a:rPr lang="cs-CZ" sz="1400">
                <a:solidFill>
                  <a:srgbClr val="000000"/>
                </a:solidFill>
              </a:rPr>
              <a:t>13) Soubor:Merops apiaster (Marek Szczepanek).jpg. In: </a:t>
            </a:r>
            <a:r>
              <a:rPr lang="cs-CZ" sz="1400" i="1">
                <a:solidFill>
                  <a:srgbClr val="000000"/>
                </a:solidFill>
              </a:rPr>
              <a:t>Wikipedia: the free encyclopedia</a:t>
            </a:r>
            <a:r>
              <a:rPr lang="cs-CZ" sz="1400">
                <a:solidFill>
                  <a:srgbClr val="000000"/>
                </a:solidFill>
              </a:rPr>
              <a:t> [online]. San Francisco   </a:t>
            </a:r>
          </a:p>
          <a:p>
            <a:r>
              <a:rPr lang="cs-CZ" sz="1400">
                <a:solidFill>
                  <a:srgbClr val="000000"/>
                </a:solidFill>
              </a:rPr>
              <a:t>      (CA): Wikimedia Foundation, 2001-, 11.4.2005 [cit. 2013-01-31]. Dostupné z: </a:t>
            </a:r>
          </a:p>
          <a:p>
            <a:r>
              <a:rPr lang="cs-CZ" sz="1400">
                <a:solidFill>
                  <a:srgbClr val="000000"/>
                </a:solidFill>
              </a:rPr>
              <a:t>      http://cs.wikipedia.org/wiki/Soubor:Merops_apiaster_(Marek_Szczepanek).jpg </a:t>
            </a:r>
          </a:p>
          <a:p>
            <a:r>
              <a:rPr lang="cs-CZ" sz="1400">
                <a:solidFill>
                  <a:srgbClr val="000000"/>
                </a:solidFill>
              </a:rPr>
              <a:t>14) Soubor:Mallard 080508.jpg. In: </a:t>
            </a:r>
            <a:r>
              <a:rPr lang="cs-CZ" sz="1400" i="1">
                <a:solidFill>
                  <a:srgbClr val="000000"/>
                </a:solidFill>
              </a:rPr>
              <a:t>Wikipedia: the free encyclopedia</a:t>
            </a:r>
            <a:r>
              <a:rPr lang="cs-CZ" sz="1400">
                <a:solidFill>
                  <a:srgbClr val="000000"/>
                </a:solidFill>
              </a:rPr>
              <a:t> [online]. San Francisco (CA):Wikimedia  </a:t>
            </a:r>
          </a:p>
          <a:p>
            <a:r>
              <a:rPr lang="cs-CZ" sz="1400">
                <a:solidFill>
                  <a:srgbClr val="000000"/>
                </a:solidFill>
              </a:rPr>
              <a:t>      Foundation, 2001-, 9.5.2008 [cit. 20.11.2012]. Dostupné z:   </a:t>
            </a:r>
          </a:p>
          <a:p>
            <a:r>
              <a:rPr lang="cs-CZ" sz="1400">
                <a:solidFill>
                  <a:srgbClr val="000000"/>
                </a:solidFill>
              </a:rPr>
              <a:t>      http://cs.wikipedia.org/wiki/Soubor:Mallard_080508.jpg </a:t>
            </a:r>
          </a:p>
          <a:p>
            <a:r>
              <a:rPr lang="cs-CZ" sz="1400">
                <a:solidFill>
                  <a:srgbClr val="000000"/>
                </a:solidFill>
              </a:rPr>
              <a:t>15) Soubor:Female mallard flight - natures pics.jpg. In: </a:t>
            </a:r>
            <a:r>
              <a:rPr lang="cs-CZ" sz="1400" i="1">
                <a:solidFill>
                  <a:srgbClr val="000000"/>
                </a:solidFill>
              </a:rPr>
              <a:t>Wikipedia: the free encyclopedia</a:t>
            </a:r>
            <a:r>
              <a:rPr lang="cs-CZ" sz="1400">
                <a:solidFill>
                  <a:srgbClr val="000000"/>
                </a:solidFill>
              </a:rPr>
              <a:t> [online]. San Francisco </a:t>
            </a:r>
          </a:p>
          <a:p>
            <a:r>
              <a:rPr lang="cs-CZ" sz="1400">
                <a:solidFill>
                  <a:srgbClr val="000000"/>
                </a:solidFill>
              </a:rPr>
              <a:t>      (CA): Wikimedia Foundation, 2001-, 1.9.2006 [cit. 20.11.2012]. Dostupné z: </a:t>
            </a:r>
          </a:p>
          <a:p>
            <a:r>
              <a:rPr lang="cs-CZ" sz="1400">
                <a:solidFill>
                  <a:srgbClr val="000000"/>
                </a:solidFill>
              </a:rPr>
              <a:t>      http://cs.wikipedia.org/wiki/Soubor:Female_mallard_flight_-_natures_pics.jpg </a:t>
            </a:r>
          </a:p>
          <a:p>
            <a:r>
              <a:rPr lang="cs-CZ" sz="1400">
                <a:solidFill>
                  <a:srgbClr val="000000"/>
                </a:solidFill>
              </a:rPr>
              <a:t>16) Soubor:Dunnock 1.jpg. In: </a:t>
            </a:r>
            <a:r>
              <a:rPr lang="cs-CZ" sz="1400" i="1">
                <a:solidFill>
                  <a:srgbClr val="000000"/>
                </a:solidFill>
              </a:rPr>
              <a:t>Wikipedia: the free encyclopedia</a:t>
            </a:r>
            <a:r>
              <a:rPr lang="cs-CZ" sz="1400">
                <a:solidFill>
                  <a:srgbClr val="000000"/>
                </a:solidFill>
              </a:rPr>
              <a:t> [online]. San Francisco (CA): Wikimedia </a:t>
            </a:r>
          </a:p>
          <a:p>
            <a:r>
              <a:rPr lang="cs-CZ" sz="1400">
                <a:solidFill>
                  <a:srgbClr val="000000"/>
                </a:solidFill>
              </a:rPr>
              <a:t>      Foundation, 2001- [cit. 2013-01-29]. Dostupné z: http://cs.wikipedia.org/wiki/Soubor:Dunnock_1.jpg </a:t>
            </a:r>
          </a:p>
          <a:p>
            <a:r>
              <a:rPr lang="cs-CZ" sz="1400">
                <a:solidFill>
                  <a:srgbClr val="000000"/>
                </a:solidFill>
              </a:rPr>
              <a:t>17) Soubor:Ciconia ciconia (Marek Szczepanek).jpg. In: </a:t>
            </a:r>
            <a:r>
              <a:rPr lang="cs-CZ" sz="1400" i="1">
                <a:solidFill>
                  <a:srgbClr val="000000"/>
                </a:solidFill>
              </a:rPr>
              <a:t>Wikipedia: the free encyclopedia</a:t>
            </a:r>
            <a:r>
              <a:rPr lang="cs-CZ" sz="1400">
                <a:solidFill>
                  <a:srgbClr val="000000"/>
                </a:solidFill>
              </a:rPr>
              <a:t> [online]. San Francisco </a:t>
            </a:r>
          </a:p>
          <a:p>
            <a:r>
              <a:rPr lang="cs-CZ" sz="1400">
                <a:solidFill>
                  <a:srgbClr val="000000"/>
                </a:solidFill>
              </a:rPr>
              <a:t>      (CA): Wikimedia Foundation, 2001- [cit. 2013-01-27]. Dostupné z: </a:t>
            </a:r>
          </a:p>
          <a:p>
            <a:r>
              <a:rPr lang="cs-CZ" sz="1400">
                <a:solidFill>
                  <a:srgbClr val="000000"/>
                </a:solidFill>
              </a:rPr>
              <a:t>      http://cs.wikipedia.org/wiki/Soubor:Ciconia_ciconia_(Marek_Szczepanek).jpg</a:t>
            </a:r>
          </a:p>
          <a:p>
            <a:r>
              <a:rPr lang="cs-CZ" sz="1400">
                <a:solidFill>
                  <a:srgbClr val="000000"/>
                </a:solidFill>
              </a:rPr>
              <a:t>18) Soubor:Kos cerny.jpg. In: </a:t>
            </a:r>
            <a:r>
              <a:rPr lang="cs-CZ" sz="1400" i="1">
                <a:solidFill>
                  <a:srgbClr val="000000"/>
                </a:solidFill>
              </a:rPr>
              <a:t>Wikipedia: the free encyclopedia</a:t>
            </a:r>
            <a:r>
              <a:rPr lang="cs-CZ" sz="1400">
                <a:solidFill>
                  <a:srgbClr val="000000"/>
                </a:solidFill>
              </a:rPr>
              <a:t> [online]. San Francisco (CA): Wikimedia </a:t>
            </a:r>
          </a:p>
          <a:p>
            <a:r>
              <a:rPr lang="cs-CZ" sz="1400">
                <a:solidFill>
                  <a:srgbClr val="000000"/>
                </a:solidFill>
              </a:rPr>
              <a:t>      Foundation, 2001-, 23.12.2007 [cit. 2012-11-21]. Dostupné z: http://cs.wikipedia.org/wiki/Soubor:Kos_cerny.jpg </a:t>
            </a: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0" y="0"/>
            <a:ext cx="3265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b="1" u="sng">
                <a:solidFill>
                  <a:srgbClr val="000000"/>
                </a:solidFill>
              </a:rPr>
              <a:t>POUŽITÉ ZDROJE</a:t>
            </a:r>
          </a:p>
        </p:txBody>
      </p:sp>
      <p:pic>
        <p:nvPicPr>
          <p:cNvPr id="43012" name="Picture 6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0" y="530225"/>
            <a:ext cx="9144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0" y="0"/>
            <a:ext cx="3265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b="1" u="sng">
                <a:solidFill>
                  <a:srgbClr val="000000"/>
                </a:solidFill>
              </a:rPr>
              <a:t>POUŽITÉ ZDROJE</a:t>
            </a:r>
          </a:p>
        </p:txBody>
      </p:sp>
      <p:pic>
        <p:nvPicPr>
          <p:cNvPr id="44036" name="Picture 6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-11113" y="668338"/>
            <a:ext cx="9144001" cy="5048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19) </a:t>
            </a:r>
            <a:r>
              <a:rPr lang="cs-CZ" sz="1400" dirty="0" err="1">
                <a:solidFill>
                  <a:srgbClr val="000000"/>
                </a:solidFill>
              </a:rPr>
              <a:t>Soubor:Saxicola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rubetra</a:t>
            </a:r>
            <a:r>
              <a:rPr lang="cs-CZ" sz="1400" dirty="0">
                <a:solidFill>
                  <a:srgbClr val="000000"/>
                </a:solidFill>
              </a:rPr>
              <a:t> 3 tom (Marek </a:t>
            </a:r>
            <a:r>
              <a:rPr lang="cs-CZ" sz="1400" dirty="0" err="1">
                <a:solidFill>
                  <a:srgbClr val="000000"/>
                </a:solidFill>
              </a:rPr>
              <a:t>Szczepanek</a:t>
            </a:r>
            <a:r>
              <a:rPr lang="cs-CZ" sz="1400" dirty="0">
                <a:solidFill>
                  <a:srgbClr val="000000"/>
                </a:solidFill>
              </a:rPr>
              <a:t>).</a:t>
            </a:r>
            <a:r>
              <a:rPr lang="cs-CZ" sz="1400" dirty="0" err="1">
                <a:solidFill>
                  <a:srgbClr val="000000"/>
                </a:solidFill>
              </a:rPr>
              <a:t>jpg</a:t>
            </a:r>
            <a:r>
              <a:rPr lang="cs-CZ" sz="1400" dirty="0">
                <a:solidFill>
                  <a:srgbClr val="000000"/>
                </a:solidFill>
              </a:rPr>
              <a:t>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  Francisco (CA):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 [cit. 2013-01-29]. Dostupné z: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  http://cs.wikipedia.org/wiki/Soubor:Saxicola_rubetra_3_tom_(Marek_Szczepanek).jpg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20) </a:t>
            </a:r>
            <a:r>
              <a:rPr lang="cs-CZ" sz="1400" dirty="0" err="1">
                <a:solidFill>
                  <a:srgbClr val="000000"/>
                </a:solidFill>
              </a:rPr>
              <a:t>Soubor:Serinus</a:t>
            </a:r>
            <a:r>
              <a:rPr lang="cs-CZ" sz="1400" dirty="0">
                <a:solidFill>
                  <a:srgbClr val="000000"/>
                </a:solidFill>
              </a:rPr>
              <a:t> serinus.jpg.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 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2001-, 18.8.2007 [cit. 2013-01-29]. Dostupné z: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  http://cs.wikipedia.org/wiki/Soubor:Serinus_serinus.jpg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21) </a:t>
            </a:r>
            <a:r>
              <a:rPr lang="cs-CZ" sz="1400" dirty="0" err="1">
                <a:solidFill>
                  <a:srgbClr val="000000"/>
                </a:solidFill>
              </a:rPr>
              <a:t>Soubor:Sylvia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atricapilla</a:t>
            </a:r>
            <a:r>
              <a:rPr lang="cs-CZ" sz="1400" dirty="0">
                <a:solidFill>
                  <a:srgbClr val="000000"/>
                </a:solidFill>
              </a:rPr>
              <a:t> bl.JPG.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 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2001-, 20.7.2008 [cit. 2013-01-29]. Dostupné z: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  http://cs.wikipedia.org/wiki/Soubor:Sylvia_atricapilla_bl.JPG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22) </a:t>
            </a:r>
            <a:r>
              <a:rPr lang="cs-CZ" sz="1400" dirty="0" err="1">
                <a:solidFill>
                  <a:srgbClr val="000000"/>
                </a:solidFill>
              </a:rPr>
              <a:t>Soubor:Landsvale.jpg</a:t>
            </a:r>
            <a:r>
              <a:rPr lang="cs-CZ" sz="1400" dirty="0">
                <a:solidFill>
                  <a:srgbClr val="000000"/>
                </a:solidFill>
              </a:rPr>
              <a:t>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 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2001-, 9.5.2007 [cit. 2012-11-21]. Dostupné z: http://cs.wikipedia.org/wiki/Soubor:Landsvale.jpg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23) </a:t>
            </a:r>
            <a:r>
              <a:rPr lang="cs-CZ" sz="1400" dirty="0" err="1">
                <a:solidFill>
                  <a:srgbClr val="000000"/>
                </a:solidFill>
              </a:rPr>
              <a:t>Soubor:Delichon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urbicum</a:t>
            </a:r>
            <a:r>
              <a:rPr lang="cs-CZ" sz="1400" dirty="0">
                <a:solidFill>
                  <a:srgbClr val="000000"/>
                </a:solidFill>
              </a:rPr>
              <a:t> 10.jpg.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 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2001-, 18.11.2008 [cit. 2012-11-21]. Dostupné z: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  http://cs.wikipedia.org/wiki/Soubor:Delichon_urbicum_10.jpg </a:t>
            </a:r>
          </a:p>
          <a:p>
            <a:pPr marL="342900" indent="-342900">
              <a:defRPr/>
            </a:pPr>
            <a:r>
              <a:rPr lang="cs-CZ" sz="1400" dirty="0">
                <a:solidFill>
                  <a:srgbClr val="000000"/>
                </a:solidFill>
              </a:rPr>
              <a:t>24) </a:t>
            </a:r>
            <a:r>
              <a:rPr lang="cs-CZ" sz="1400" dirty="0" err="1">
                <a:solidFill>
                  <a:srgbClr val="000000"/>
                </a:solidFill>
              </a:rPr>
              <a:t>Soubor:Lanius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collurio</a:t>
            </a:r>
            <a:r>
              <a:rPr lang="cs-CZ" sz="1400" dirty="0">
                <a:solidFill>
                  <a:srgbClr val="000000"/>
                </a:solidFill>
              </a:rPr>
              <a:t> male am.jpg.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</a:p>
          <a:p>
            <a:pPr marL="342900" indent="-342900">
              <a:defRPr/>
            </a:pPr>
            <a:r>
              <a:rPr lang="cs-CZ" sz="1400" dirty="0">
                <a:solidFill>
                  <a:srgbClr val="000000"/>
                </a:solidFill>
              </a:rPr>
              <a:t>     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2001-, 24.11.2007 [cit. 20.11.2012]. Dostupné z: </a:t>
            </a:r>
          </a:p>
          <a:p>
            <a:pPr marL="342900" indent="-342900">
              <a:defRPr/>
            </a:pPr>
            <a:r>
              <a:rPr lang="cs-CZ" sz="1400" dirty="0">
                <a:solidFill>
                  <a:srgbClr val="000000"/>
                </a:solidFill>
              </a:rPr>
              <a:t>      http://cs.wikipedia.org/wiki/Soubor:Lanius_collurio_male_am.jpg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25) </a:t>
            </a:r>
            <a:r>
              <a:rPr lang="cs-CZ" sz="1400" dirty="0" err="1">
                <a:solidFill>
                  <a:srgbClr val="000000"/>
                </a:solidFill>
              </a:rPr>
              <a:t>Soubor:Apus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apus</a:t>
            </a:r>
            <a:r>
              <a:rPr lang="cs-CZ" sz="1400" dirty="0">
                <a:solidFill>
                  <a:srgbClr val="000000"/>
                </a:solidFill>
              </a:rPr>
              <a:t> -Barcelona, Spain-8 (1).</a:t>
            </a:r>
            <a:r>
              <a:rPr lang="cs-CZ" sz="1400" dirty="0" err="1">
                <a:solidFill>
                  <a:srgbClr val="000000"/>
                </a:solidFill>
              </a:rPr>
              <a:t>jpg</a:t>
            </a:r>
            <a:r>
              <a:rPr lang="cs-CZ" sz="1400" dirty="0">
                <a:solidFill>
                  <a:srgbClr val="000000"/>
                </a:solidFill>
              </a:rPr>
              <a:t>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  (CA):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2001-, 22.6.2005 [cit. 2012-11-21].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  Dostupné z: http://cs.wikipedia.org/wiki/Soubor:Apus_apus_-Barcelona,_Spain-8_%281%29.jpg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26) </a:t>
            </a:r>
            <a:r>
              <a:rPr lang="cs-CZ" sz="1400" dirty="0" err="1">
                <a:solidFill>
                  <a:srgbClr val="000000"/>
                </a:solidFill>
              </a:rPr>
              <a:t>Soubor:SpottedFlycatcheronfence.jpg</a:t>
            </a:r>
            <a:r>
              <a:rPr lang="cs-CZ" sz="1400" dirty="0">
                <a:solidFill>
                  <a:srgbClr val="000000"/>
                </a:solidFill>
              </a:rPr>
              <a:t>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 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2001-, 3.8.2005 [cit. 2013-01-29]. Dostupné z: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</a:rPr>
              <a:t>      http://cs.wikipedia.org/wiki/Soubor:SpottedFlycatcheronfence.jpg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0" y="530225"/>
            <a:ext cx="914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0" y="0"/>
            <a:ext cx="3265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b="1" u="sng">
                <a:solidFill>
                  <a:srgbClr val="000000"/>
                </a:solidFill>
              </a:rPr>
              <a:t>POUŽITÉ ZDROJE</a:t>
            </a:r>
          </a:p>
        </p:txBody>
      </p:sp>
      <p:pic>
        <p:nvPicPr>
          <p:cNvPr id="45060" name="Picture 6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Obdélník 4"/>
          <p:cNvSpPr>
            <a:spLocks noChangeArrowheads="1"/>
          </p:cNvSpPr>
          <p:nvPr/>
        </p:nvSpPr>
        <p:spPr bwMode="auto">
          <a:xfrm>
            <a:off x="0" y="833438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>
                <a:solidFill>
                  <a:srgbClr val="000000"/>
                </a:solidFill>
              </a:rPr>
              <a:t>27) Soubor:Hippolais icterina vogelartinfo chris romeiks R7F2916.jpg. In: </a:t>
            </a:r>
            <a:r>
              <a:rPr lang="cs-CZ" sz="1400" i="1">
                <a:solidFill>
                  <a:srgbClr val="000000"/>
                </a:solidFill>
              </a:rPr>
              <a:t>Wikipedia: the free encyclopedia</a:t>
            </a:r>
            <a:r>
              <a:rPr lang="cs-CZ" sz="1400">
                <a:solidFill>
                  <a:srgbClr val="000000"/>
                </a:solidFill>
              </a:rPr>
              <a:t> </a:t>
            </a:r>
          </a:p>
          <a:p>
            <a:r>
              <a:rPr lang="cs-CZ" sz="1400">
                <a:solidFill>
                  <a:srgbClr val="000000"/>
                </a:solidFill>
              </a:rPr>
              <a:t>      [online]. San Francisco (CA): Wikimedia Foundation, 2001- [cit. 2013-01-29]. Dostupné z: </a:t>
            </a:r>
          </a:p>
          <a:p>
            <a:r>
              <a:rPr lang="cs-CZ" sz="1400">
                <a:solidFill>
                  <a:srgbClr val="000000"/>
                </a:solidFill>
              </a:rPr>
              <a:t>      http://cs.wikipedia.org/wiki/Soubor:Hippolais_icterina_vogelartinfo_chris_romeiks_R7F2916.jpg </a:t>
            </a:r>
          </a:p>
          <a:p>
            <a:r>
              <a:rPr lang="cs-CZ" sz="1400">
                <a:solidFill>
                  <a:srgbClr val="000000"/>
                </a:solidFill>
              </a:rPr>
              <a:t>28) </a:t>
            </a:r>
            <a:r>
              <a:rPr lang="cs-CZ" sz="1400" i="1">
                <a:solidFill>
                  <a:srgbClr val="000000"/>
                </a:solidFill>
              </a:rPr>
              <a:t>Velká kniha živočichů</a:t>
            </a:r>
            <a:r>
              <a:rPr lang="cs-CZ" sz="1400">
                <a:solidFill>
                  <a:srgbClr val="000000"/>
                </a:solidFill>
              </a:rPr>
              <a:t>. 3. vyd. Bratislava: Príroda, s.r.o., 2001, 344 s. ISBN 80-07-00863-2. </a:t>
            </a:r>
          </a:p>
          <a:p>
            <a:r>
              <a:rPr lang="cs-CZ" sz="1400">
                <a:solidFill>
                  <a:srgbClr val="000000"/>
                </a:solidFill>
              </a:rPr>
              <a:t>29) </a:t>
            </a:r>
            <a:r>
              <a:rPr lang="cs-CZ" sz="1400" i="1">
                <a:solidFill>
                  <a:srgbClr val="000000"/>
                </a:solidFill>
              </a:rPr>
              <a:t>Průvodce naší přírodou</a:t>
            </a:r>
            <a:r>
              <a:rPr lang="cs-CZ" sz="1400">
                <a:solidFill>
                  <a:srgbClr val="000000"/>
                </a:solidFill>
              </a:rPr>
              <a:t>. 1 vyd. Praha: Svojtka&amp;Co, 2002, 191 s. ISBN 80-7237-520-2. </a:t>
            </a:r>
          </a:p>
          <a:p>
            <a:r>
              <a:rPr lang="cs-CZ" sz="1400">
                <a:solidFill>
                  <a:srgbClr val="000000"/>
                </a:solidFill>
              </a:rPr>
              <a:t>30) DUNGEL, Jan a Karel HUDEC. </a:t>
            </a:r>
            <a:r>
              <a:rPr lang="cs-CZ" sz="1400" i="1">
                <a:solidFill>
                  <a:srgbClr val="000000"/>
                </a:solidFill>
              </a:rPr>
              <a:t>Atlas ptáků České a Slovenské republiky</a:t>
            </a:r>
            <a:r>
              <a:rPr lang="cs-CZ" sz="1400">
                <a:solidFill>
                  <a:srgbClr val="000000"/>
                </a:solidFill>
              </a:rPr>
              <a:t>. 1 vyd. Praha: Academia, 2001, </a:t>
            </a:r>
          </a:p>
          <a:p>
            <a:r>
              <a:rPr lang="cs-CZ" sz="1400">
                <a:solidFill>
                  <a:srgbClr val="000000"/>
                </a:solidFill>
              </a:rPr>
              <a:t>      249 s. ISBN 80-200-0927-2. </a:t>
            </a:r>
          </a:p>
          <a:p>
            <a:r>
              <a:rPr lang="cs-CZ" sz="1400">
                <a:solidFill>
                  <a:srgbClr val="000000"/>
                </a:solidFill>
              </a:rPr>
              <a:t>31) http://www.wikipedia.org</a:t>
            </a:r>
          </a:p>
          <a:p>
            <a:endParaRPr lang="cs-CZ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594042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rak 10"/>
          <p:cNvSpPr/>
          <p:nvPr/>
        </p:nvSpPr>
        <p:spPr>
          <a:xfrm>
            <a:off x="441325" y="2166938"/>
            <a:ext cx="2592388" cy="1584325"/>
          </a:xfrm>
          <a:prstGeom prst="cloud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rgbClr val="000000"/>
                </a:solidFill>
              </a:rPr>
              <a:t>DUBEN</a:t>
            </a:r>
          </a:p>
        </p:txBody>
      </p:sp>
      <p:sp>
        <p:nvSpPr>
          <p:cNvPr id="12" name="Mrak 11"/>
          <p:cNvSpPr/>
          <p:nvPr/>
        </p:nvSpPr>
        <p:spPr>
          <a:xfrm>
            <a:off x="458788" y="4187825"/>
            <a:ext cx="2592387" cy="1584325"/>
          </a:xfrm>
          <a:prstGeom prst="cloud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rgbClr val="000000"/>
                </a:solidFill>
              </a:rPr>
              <a:t>KVĚTEN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5149850" y="1636713"/>
            <a:ext cx="3816350" cy="2305050"/>
          </a:xfrm>
          <a:prstGeom prst="roundRect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BRAMBORNÍČEK HNĚDÝ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ZVONOHLÍK ZAHRADNÍ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PĚNICE ČERNOHLAVÁ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VLAŠTOVKA OBECNÁ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JIŘIČKA OBECNÁ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5308600" y="4129088"/>
            <a:ext cx="3657600" cy="2055812"/>
          </a:xfrm>
          <a:prstGeom prst="roundRect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ŤUHÝK OBECNÝ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RORÝS OBECNÝ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LEJSEK ŠEDÝ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SEDMIHLÁSEK HAJNÍ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VLHA PESTRÁ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6181725" y="206375"/>
            <a:ext cx="2784475" cy="1296988"/>
          </a:xfrm>
          <a:prstGeom prst="roundRect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ČÁP BÍLÝ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</a:rPr>
              <a:t>KOS ČERNÝ</a:t>
            </a:r>
          </a:p>
        </p:txBody>
      </p:sp>
      <p:sp>
        <p:nvSpPr>
          <p:cNvPr id="16" name="Mrak 15"/>
          <p:cNvSpPr/>
          <p:nvPr/>
        </p:nvSpPr>
        <p:spPr>
          <a:xfrm>
            <a:off x="150813" y="288925"/>
            <a:ext cx="4248150" cy="1576388"/>
          </a:xfrm>
          <a:prstGeom prst="cloud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rgbClr val="000000"/>
                </a:solidFill>
              </a:rPr>
              <a:t>PŘELOM</a:t>
            </a:r>
          </a:p>
          <a:p>
            <a:pPr algn="ctr">
              <a:defRPr/>
            </a:pPr>
            <a:r>
              <a:rPr lang="cs-CZ" b="1" dirty="0">
                <a:solidFill>
                  <a:srgbClr val="000000"/>
                </a:solidFill>
              </a:rPr>
              <a:t>BŘEZNA/DUBNA</a:t>
            </a:r>
          </a:p>
        </p:txBody>
      </p:sp>
      <p:sp>
        <p:nvSpPr>
          <p:cNvPr id="9" name="Šipka doleva 8"/>
          <p:cNvSpPr/>
          <p:nvPr/>
        </p:nvSpPr>
        <p:spPr>
          <a:xfrm flipH="1">
            <a:off x="4484688" y="735013"/>
            <a:ext cx="1614487" cy="520700"/>
          </a:xfrm>
          <a:prstGeom prst="leftArrow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Šipka doleva 9"/>
          <p:cNvSpPr/>
          <p:nvPr/>
        </p:nvSpPr>
        <p:spPr>
          <a:xfrm flipH="1">
            <a:off x="3284538" y="2698750"/>
            <a:ext cx="1612900" cy="519113"/>
          </a:xfrm>
          <a:prstGeom prst="leftArrow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Šipka doleva 12"/>
          <p:cNvSpPr/>
          <p:nvPr/>
        </p:nvSpPr>
        <p:spPr>
          <a:xfrm flipH="1">
            <a:off x="3284538" y="4719638"/>
            <a:ext cx="1612900" cy="520700"/>
          </a:xfrm>
          <a:prstGeom prst="leftArrow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  <p:bldP spid="4" grpId="0" animBg="1"/>
      <p:bldP spid="5" grpId="0" animBg="1"/>
      <p:bldP spid="16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Soubor:Mediterranian Sea 16.61811E 38.99124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6" b="17250"/>
          <a:stretch>
            <a:fillRect/>
          </a:stretch>
        </p:blipFill>
        <p:spPr bwMode="auto">
          <a:xfrm>
            <a:off x="207963" y="2289175"/>
            <a:ext cx="50038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9" descr="Soubor:Topography of afric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222250"/>
            <a:ext cx="34258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ovéPole 2"/>
          <p:cNvSpPr txBox="1">
            <a:spLocks noChangeArrowheads="1"/>
          </p:cNvSpPr>
          <p:nvPr/>
        </p:nvSpPr>
        <p:spPr bwMode="auto">
          <a:xfrm>
            <a:off x="314325" y="247650"/>
            <a:ext cx="4781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i="1" u="sng">
                <a:solidFill>
                  <a:srgbClr val="000000"/>
                </a:solidFill>
              </a:rPr>
              <a:t>Odkud se ptáci vracejí?</a:t>
            </a:r>
          </a:p>
        </p:txBody>
      </p:sp>
      <p:sp>
        <p:nvSpPr>
          <p:cNvPr id="4" name="Mrak 3"/>
          <p:cNvSpPr/>
          <p:nvPr/>
        </p:nvSpPr>
        <p:spPr>
          <a:xfrm>
            <a:off x="76200" y="5207000"/>
            <a:ext cx="2592388" cy="1449388"/>
          </a:xfrm>
          <a:prstGeom prst="cloud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000000"/>
                </a:solidFill>
              </a:rPr>
              <a:t>Z oblasti</a:t>
            </a:r>
          </a:p>
          <a:p>
            <a:pPr algn="ctr">
              <a:defRPr/>
            </a:pPr>
            <a:r>
              <a:rPr lang="cs-CZ" dirty="0">
                <a:solidFill>
                  <a:srgbClr val="000000"/>
                </a:solidFill>
              </a:rPr>
              <a:t>Středomoří</a:t>
            </a:r>
          </a:p>
        </p:txBody>
      </p:sp>
      <p:sp>
        <p:nvSpPr>
          <p:cNvPr id="8" name="Mrak 7"/>
          <p:cNvSpPr/>
          <p:nvPr/>
        </p:nvSpPr>
        <p:spPr>
          <a:xfrm>
            <a:off x="5473700" y="4073525"/>
            <a:ext cx="3649663" cy="1354138"/>
          </a:xfrm>
          <a:prstGeom prst="cloud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000000"/>
                </a:solidFill>
              </a:rPr>
              <a:t>Z oblasti subsaharské Afriky</a:t>
            </a:r>
          </a:p>
        </p:txBody>
      </p:sp>
      <p:sp>
        <p:nvSpPr>
          <p:cNvPr id="9" name="Mrak 8"/>
          <p:cNvSpPr/>
          <p:nvPr/>
        </p:nvSpPr>
        <p:spPr>
          <a:xfrm>
            <a:off x="2822575" y="5033963"/>
            <a:ext cx="3009900" cy="1425575"/>
          </a:xfrm>
          <a:prstGeom prst="cloud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000000"/>
                </a:solidFill>
              </a:rPr>
              <a:t>Z oblasti</a:t>
            </a:r>
          </a:p>
          <a:p>
            <a:pPr algn="ctr">
              <a:defRPr/>
            </a:pPr>
            <a:r>
              <a:rPr lang="cs-CZ" dirty="0">
                <a:solidFill>
                  <a:srgbClr val="000000"/>
                </a:solidFill>
              </a:rPr>
              <a:t>Apeninského poloostrova</a:t>
            </a:r>
          </a:p>
        </p:txBody>
      </p:sp>
      <p:sp>
        <p:nvSpPr>
          <p:cNvPr id="6" name="Šipka doprava 5"/>
          <p:cNvSpPr/>
          <p:nvPr/>
        </p:nvSpPr>
        <p:spPr>
          <a:xfrm rot="18225958">
            <a:off x="972344" y="4548981"/>
            <a:ext cx="827088" cy="403225"/>
          </a:xfrm>
          <a:prstGeom prst="rightArrow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Mrak 12"/>
          <p:cNvSpPr/>
          <p:nvPr/>
        </p:nvSpPr>
        <p:spPr>
          <a:xfrm>
            <a:off x="361950" y="1052513"/>
            <a:ext cx="3165475" cy="1425575"/>
          </a:xfrm>
          <a:prstGeom prst="cloud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000000"/>
                </a:solidFill>
              </a:rPr>
              <a:t>Z oblasti</a:t>
            </a:r>
          </a:p>
          <a:p>
            <a:pPr algn="ctr">
              <a:defRPr/>
            </a:pPr>
            <a:r>
              <a:rPr lang="cs-CZ" dirty="0">
                <a:solidFill>
                  <a:srgbClr val="000000"/>
                </a:solidFill>
              </a:rPr>
              <a:t>Pyrenejského poloostrova</a:t>
            </a:r>
          </a:p>
        </p:txBody>
      </p:sp>
      <p:sp>
        <p:nvSpPr>
          <p:cNvPr id="7" name="Šipka doprava 6"/>
          <p:cNvSpPr/>
          <p:nvPr/>
        </p:nvSpPr>
        <p:spPr>
          <a:xfrm rot="17334025">
            <a:off x="5794375" y="2598738"/>
            <a:ext cx="1736725" cy="533400"/>
          </a:xfrm>
          <a:prstGeom prst="rightArrow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7106454">
            <a:off x="584994" y="2699544"/>
            <a:ext cx="827087" cy="403225"/>
          </a:xfrm>
          <a:prstGeom prst="rightArrow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14041417">
            <a:off x="2980532" y="4429919"/>
            <a:ext cx="827087" cy="403225"/>
          </a:xfrm>
          <a:prstGeom prst="rightArrow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206" name="TextovéPole 9"/>
          <p:cNvSpPr txBox="1">
            <a:spLocks noChangeArrowheads="1"/>
          </p:cNvSpPr>
          <p:nvPr/>
        </p:nvSpPr>
        <p:spPr bwMode="auto">
          <a:xfrm>
            <a:off x="4702175" y="1995488"/>
            <a:ext cx="787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1          2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4" grpId="0" animBg="1"/>
      <p:bldP spid="8" grpId="0" animBg="1"/>
      <p:bldP spid="9" grpId="0" animBg="1"/>
      <p:bldP spid="6" grpId="0" animBg="1"/>
      <p:bldP spid="13" grpId="0" animBg="1"/>
      <p:bldP spid="7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43213" y="333375"/>
            <a:ext cx="3127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6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151063" y="18827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79388" y="613251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200"/>
          </a:p>
        </p:txBody>
      </p:sp>
      <p:pic>
        <p:nvPicPr>
          <p:cNvPr id="9221" name="Picture 7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4932363" y="4868863"/>
            <a:ext cx="3635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Mrak 11"/>
          <p:cNvSpPr/>
          <p:nvPr/>
        </p:nvSpPr>
        <p:spPr>
          <a:xfrm>
            <a:off x="242888" y="358775"/>
            <a:ext cx="2592387" cy="1582738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000000"/>
                </a:solidFill>
              </a:rPr>
              <a:t>KONEC ÚNORA</a:t>
            </a: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3486150" y="358775"/>
            <a:ext cx="40560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800" b="1">
                <a:solidFill>
                  <a:srgbClr val="000000"/>
                </a:solidFill>
              </a:rPr>
              <a:t>Skřivan polní</a:t>
            </a:r>
          </a:p>
        </p:txBody>
      </p:sp>
      <p:pic>
        <p:nvPicPr>
          <p:cNvPr id="9225" name="Picture 4" descr="Soubor:Alauda arvensis 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162175"/>
            <a:ext cx="43053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ovéPole 1"/>
          <p:cNvSpPr txBox="1">
            <a:spLocks noChangeArrowheads="1"/>
          </p:cNvSpPr>
          <p:nvPr/>
        </p:nvSpPr>
        <p:spPr bwMode="auto">
          <a:xfrm>
            <a:off x="93663" y="4759325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227" name="Obdélník 1"/>
          <p:cNvSpPr>
            <a:spLocks noChangeArrowheads="1"/>
          </p:cNvSpPr>
          <p:nvPr/>
        </p:nvSpPr>
        <p:spPr bwMode="auto">
          <a:xfrm>
            <a:off x="47625" y="5621338"/>
            <a:ext cx="54006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</a:t>
            </a:r>
            <a:r>
              <a:rPr lang="cs-CZ" sz="1400" dirty="0" smtClean="0">
                <a:solidFill>
                  <a:srgbClr val="000000"/>
                </a:solidFill>
              </a:rPr>
              <a:t>skřivana </a:t>
            </a:r>
            <a:r>
              <a:rPr lang="cs-CZ" sz="1400" dirty="0">
                <a:solidFill>
                  <a:srgbClr val="000000"/>
                </a:solidFill>
              </a:rPr>
              <a:t>polního:</a:t>
            </a:r>
          </a:p>
          <a:p>
            <a:endParaRPr lang="cs-CZ" sz="1400" dirty="0">
              <a:solidFill>
                <a:srgbClr val="000000"/>
              </a:solidFill>
            </a:endParaRP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http://www.rozhlas.cz/hlas/pevci-p/_zprava/skrivan-polni--19733</a:t>
            </a:r>
          </a:p>
        </p:txBody>
      </p:sp>
      <p:sp>
        <p:nvSpPr>
          <p:cNvPr id="9228" name="Obdélník 1"/>
          <p:cNvSpPr>
            <a:spLocks noChangeArrowheads="1"/>
          </p:cNvSpPr>
          <p:nvPr/>
        </p:nvSpPr>
        <p:spPr bwMode="auto">
          <a:xfrm>
            <a:off x="4811713" y="2085975"/>
            <a:ext cx="43211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b="1" u="sng">
                <a:solidFill>
                  <a:srgbClr val="000000"/>
                </a:solidFill>
              </a:rPr>
              <a:t>Vyskytuje se</a:t>
            </a:r>
          </a:p>
          <a:p>
            <a:r>
              <a:rPr lang="cs-CZ">
                <a:solidFill>
                  <a:srgbClr val="000000"/>
                </a:solidFill>
              </a:rPr>
              <a:t>● pole a louky</a:t>
            </a:r>
          </a:p>
          <a:p>
            <a:endParaRPr lang="cs-CZ" b="1" u="sng">
              <a:solidFill>
                <a:srgbClr val="000000"/>
              </a:solidFill>
            </a:endParaRPr>
          </a:p>
          <a:p>
            <a:r>
              <a:rPr lang="cs-CZ" b="1" u="sng">
                <a:solidFill>
                  <a:srgbClr val="000000"/>
                </a:solidFill>
              </a:rPr>
              <a:t>Hnízdo</a:t>
            </a:r>
            <a:r>
              <a:rPr lang="cs-CZ">
                <a:solidFill>
                  <a:srgbClr val="000000"/>
                </a:solidFill>
              </a:rPr>
              <a:t> - z trávy, listů, kořínků</a:t>
            </a:r>
          </a:p>
          <a:p>
            <a:r>
              <a:rPr lang="cs-CZ">
                <a:solidFill>
                  <a:srgbClr val="000000"/>
                </a:solidFill>
              </a:rPr>
              <a:t>             - na zemi</a:t>
            </a:r>
          </a:p>
          <a:p>
            <a:endParaRPr lang="cs-CZ" b="1" u="sng">
              <a:solidFill>
                <a:srgbClr val="000000"/>
              </a:solidFill>
            </a:endParaRPr>
          </a:p>
          <a:p>
            <a:r>
              <a:rPr lang="cs-CZ" b="1" u="sng">
                <a:solidFill>
                  <a:srgbClr val="000000"/>
                </a:solidFill>
              </a:rPr>
              <a:t>Potrava</a:t>
            </a:r>
            <a:endParaRPr lang="cs-CZ">
              <a:solidFill>
                <a:srgbClr val="000000"/>
              </a:solidFill>
            </a:endParaRPr>
          </a:p>
          <a:p>
            <a:r>
              <a:rPr lang="cs-CZ">
                <a:solidFill>
                  <a:srgbClr val="000000"/>
                </a:solidFill>
              </a:rPr>
              <a:t>●</a:t>
            </a:r>
            <a:r>
              <a:rPr lang="cs-CZ"/>
              <a:t> </a:t>
            </a:r>
            <a:r>
              <a:rPr lang="cs-CZ">
                <a:solidFill>
                  <a:srgbClr val="000000"/>
                </a:solidFill>
              </a:rPr>
              <a:t>živí se převážně hmyzem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224" grpId="0"/>
      <p:bldP spid="9227" grpId="0"/>
      <p:bldP spid="92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2185988" y="379413"/>
            <a:ext cx="52578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800" b="1" dirty="0">
                <a:solidFill>
                  <a:srgbClr val="000000"/>
                </a:solidFill>
              </a:rPr>
              <a:t>Čejka chocholatá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576388"/>
            <a:ext cx="4151312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151063" y="18827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179388" y="613251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200"/>
          </a:p>
        </p:txBody>
      </p:sp>
      <p:pic>
        <p:nvPicPr>
          <p:cNvPr id="10246" name="Picture 7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144463" y="4794250"/>
            <a:ext cx="269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4564063" y="1576388"/>
            <a:ext cx="4583112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u="sng" dirty="0">
                <a:solidFill>
                  <a:srgbClr val="000000"/>
                </a:solidFill>
              </a:rPr>
              <a:t>Vyskytuje se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● vlhčí pole a louky</a:t>
            </a:r>
          </a:p>
          <a:p>
            <a:pPr eaLnBrk="1" hangingPunct="1"/>
            <a:endParaRPr lang="cs-CZ" b="1" u="sng" dirty="0">
              <a:solidFill>
                <a:srgbClr val="000000"/>
              </a:solidFill>
            </a:endParaRPr>
          </a:p>
          <a:p>
            <a:pPr eaLnBrk="1" hangingPunct="1"/>
            <a:r>
              <a:rPr lang="cs-CZ" b="1" u="sng" dirty="0">
                <a:solidFill>
                  <a:srgbClr val="000000"/>
                </a:solidFill>
              </a:rPr>
              <a:t>Hnízdo</a:t>
            </a:r>
            <a:r>
              <a:rPr lang="cs-CZ" dirty="0">
                <a:solidFill>
                  <a:srgbClr val="000000"/>
                </a:solidFill>
              </a:rPr>
              <a:t> - v důlku v zemi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             - vystlané suchou trávou</a:t>
            </a:r>
          </a:p>
          <a:p>
            <a:pPr eaLnBrk="1" hangingPunct="1"/>
            <a:endParaRPr lang="cs-CZ" b="1" u="sng" dirty="0">
              <a:solidFill>
                <a:srgbClr val="000000"/>
              </a:solidFill>
            </a:endParaRPr>
          </a:p>
          <a:p>
            <a:pPr eaLnBrk="1" hangingPunct="1"/>
            <a:r>
              <a:rPr lang="cs-CZ" b="1" u="sng" dirty="0">
                <a:solidFill>
                  <a:srgbClr val="000000"/>
                </a:solidFill>
              </a:rPr>
              <a:t>Potrava</a:t>
            </a:r>
            <a:endParaRPr lang="cs-CZ" dirty="0">
              <a:solidFill>
                <a:srgbClr val="000000"/>
              </a:solidFill>
            </a:endParaRP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●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živí se převážně hmyzem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4763" y="5899150"/>
            <a:ext cx="48101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čejky chocholaté:</a:t>
            </a: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http://www.rozhlas.cz/hlas/bahnaci/_zprava/16946</a:t>
            </a:r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4932363" y="4868863"/>
            <a:ext cx="3635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7" grpId="0"/>
      <p:bldP spid="839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Soubor:European Starling 200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268413"/>
            <a:ext cx="271462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349500" y="333375"/>
            <a:ext cx="46751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800" b="1" dirty="0">
                <a:solidFill>
                  <a:srgbClr val="000000"/>
                </a:solidFill>
              </a:rPr>
              <a:t>Špaček obecný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9688" y="1595438"/>
            <a:ext cx="5942012" cy="341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u="sng" dirty="0">
                <a:solidFill>
                  <a:srgbClr val="000000"/>
                </a:solidFill>
              </a:rPr>
              <a:t>Vyskytuje se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  <a:cs typeface="Arial" charset="0"/>
              </a:rPr>
              <a:t>● </a:t>
            </a:r>
            <a:r>
              <a:rPr lang="cs-CZ" dirty="0">
                <a:solidFill>
                  <a:srgbClr val="000000"/>
                </a:solidFill>
              </a:rPr>
              <a:t>okraje lesů, zahrady</a:t>
            </a:r>
          </a:p>
          <a:p>
            <a:pPr eaLnBrk="1" hangingPunct="1"/>
            <a:endParaRPr lang="cs-CZ" dirty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lang="cs-CZ" b="1" u="sng" dirty="0">
                <a:solidFill>
                  <a:srgbClr val="000000"/>
                </a:solidFill>
                <a:cs typeface="Arial" charset="0"/>
              </a:rPr>
              <a:t>Potrava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  <a:cs typeface="Arial" charset="0"/>
              </a:rPr>
              <a:t>● </a:t>
            </a:r>
            <a:r>
              <a:rPr lang="cs-CZ" dirty="0">
                <a:solidFill>
                  <a:srgbClr val="000000"/>
                </a:solidFill>
              </a:rPr>
              <a:t>živí se hmyzem, příležitostně </a:t>
            </a:r>
          </a:p>
          <a:p>
            <a:pPr eaLnBrk="1" hangingPunct="1"/>
            <a:r>
              <a:rPr lang="cs-CZ" dirty="0">
                <a:solidFill>
                  <a:srgbClr val="000000"/>
                </a:solidFill>
              </a:rPr>
              <a:t>   třešněmi, kukuřicí, bobulemi vinné révy</a:t>
            </a:r>
          </a:p>
          <a:p>
            <a:endParaRPr lang="cs-CZ" b="1" u="sng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Hnízdo</a:t>
            </a:r>
            <a:r>
              <a:rPr lang="cs-CZ" dirty="0">
                <a:solidFill>
                  <a:srgbClr val="000000"/>
                </a:solidFill>
              </a:rPr>
              <a:t> - dutiny stromů</a:t>
            </a:r>
          </a:p>
          <a:p>
            <a:r>
              <a:rPr lang="cs-CZ" dirty="0">
                <a:solidFill>
                  <a:srgbClr val="000000"/>
                </a:solidFill>
              </a:rPr>
              <a:t>             - budky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5915025"/>
            <a:ext cx="5056188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Podívejte se na internetové stránky Českého rozhlasu, </a:t>
            </a:r>
          </a:p>
          <a:p>
            <a:r>
              <a:rPr lang="cs-CZ" sz="1400" dirty="0">
                <a:solidFill>
                  <a:srgbClr val="000000"/>
                </a:solidFill>
              </a:rPr>
              <a:t>kde je natočen hlas špačka obecného:</a:t>
            </a:r>
          </a:p>
          <a:p>
            <a:endParaRPr lang="cs-CZ" sz="1400" dirty="0">
              <a:solidFill>
                <a:srgbClr val="000000"/>
              </a:solidFill>
            </a:endParaRPr>
          </a:p>
          <a:p>
            <a:r>
              <a:rPr lang="cs-CZ" sz="1200" dirty="0">
                <a:solidFill>
                  <a:srgbClr val="000000"/>
                </a:solidFill>
              </a:rPr>
              <a:t>http://www.rozhlas.cz/hlas/pevci-p/_zprava/spacek-obecny-video--31139</a:t>
            </a:r>
          </a:p>
        </p:txBody>
      </p:sp>
      <p:sp>
        <p:nvSpPr>
          <p:cNvPr id="11271" name="TextovéPole 1"/>
          <p:cNvSpPr txBox="1">
            <a:spLocks noChangeArrowheads="1"/>
          </p:cNvSpPr>
          <p:nvPr/>
        </p:nvSpPr>
        <p:spPr bwMode="auto">
          <a:xfrm>
            <a:off x="8686800" y="5018088"/>
            <a:ext cx="268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>
                <a:solidFill>
                  <a:srgbClr val="000000"/>
                </a:solidFill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56326" grpId="0"/>
      <p:bldP spid="56328" grpId="0"/>
    </p:bldLst>
  </p:timing>
</p:sld>
</file>

<file path=ppt/theme/theme1.xml><?xml version="1.0" encoding="utf-8"?>
<a:theme xmlns:a="http://schemas.openxmlformats.org/drawingml/2006/main" name="Oceán">
  <a:themeElements>
    <a:clrScheme name="Oceán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Oceá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2371</TotalTime>
  <Words>2925</Words>
  <Application>Microsoft Office PowerPoint</Application>
  <PresentationFormat>Předvádění na obrazovce (4:3)</PresentationFormat>
  <Paragraphs>590</Paragraphs>
  <Slides>42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Oceán</vt:lpstr>
      <vt:lpstr>Stěhovaví ptáci  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oem</dc:creator>
  <cp:lastModifiedBy>ucitel</cp:lastModifiedBy>
  <cp:revision>148</cp:revision>
  <dcterms:created xsi:type="dcterms:W3CDTF">2012-11-20T19:50:24Z</dcterms:created>
  <dcterms:modified xsi:type="dcterms:W3CDTF">2013-08-22T13:14:48Z</dcterms:modified>
</cp:coreProperties>
</file>