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44"/>
  </p:notesMasterIdLst>
  <p:sldIdLst>
    <p:sldId id="256" r:id="rId3"/>
    <p:sldId id="259" r:id="rId4"/>
    <p:sldId id="257" r:id="rId5"/>
    <p:sldId id="260" r:id="rId6"/>
    <p:sldId id="317" r:id="rId7"/>
    <p:sldId id="262" r:id="rId8"/>
    <p:sldId id="272" r:id="rId9"/>
    <p:sldId id="263" r:id="rId10"/>
    <p:sldId id="264" r:id="rId11"/>
    <p:sldId id="265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303" r:id="rId21"/>
    <p:sldId id="301" r:id="rId22"/>
    <p:sldId id="299" r:id="rId23"/>
    <p:sldId id="300" r:id="rId24"/>
    <p:sldId id="307" r:id="rId25"/>
    <p:sldId id="309" r:id="rId26"/>
    <p:sldId id="310" r:id="rId27"/>
    <p:sldId id="311" r:id="rId28"/>
    <p:sldId id="304" r:id="rId29"/>
    <p:sldId id="305" r:id="rId30"/>
    <p:sldId id="308" r:id="rId31"/>
    <p:sldId id="306" r:id="rId32"/>
    <p:sldId id="269" r:id="rId33"/>
    <p:sldId id="267" r:id="rId34"/>
    <p:sldId id="302" r:id="rId35"/>
    <p:sldId id="266" r:id="rId36"/>
    <p:sldId id="312" r:id="rId37"/>
    <p:sldId id="316" r:id="rId38"/>
    <p:sldId id="258" r:id="rId39"/>
    <p:sldId id="313" r:id="rId40"/>
    <p:sldId id="314" r:id="rId41"/>
    <p:sldId id="315" r:id="rId42"/>
    <p:sldId id="318" r:id="rId4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666" y="-3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896C7ED-B992-4B22-BD9E-A253DE3AEB08}" type="datetimeFigureOut">
              <a:rPr lang="cs-CZ"/>
              <a:pPr>
                <a:defRPr/>
              </a:pPr>
              <a:t>22.8.2013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4A823B7-6AC2-4FB1-8AA7-FFD336046D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9617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C567C98-CBC9-47C9-87F6-2FC48519A99E}" type="slidenum">
              <a:rPr lang="cs-CZ" sz="1200" smtClean="0"/>
              <a:pPr eaLnBrk="1" hangingPunct="1"/>
              <a:t>15</a:t>
            </a:fld>
            <a:endParaRPr lang="cs-CZ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F53CE-6768-4E28-8999-FEADA16FA2F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1932691"/>
      </p:ext>
    </p:extLst>
  </p:cSld>
  <p:clrMapOvr>
    <a:masterClrMapping/>
  </p:clrMapOvr>
  <p:transition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5401C-2118-49CF-AB69-2BF85414FA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879511"/>
      </p:ext>
    </p:extLst>
  </p:cSld>
  <p:clrMapOvr>
    <a:masterClrMapping/>
  </p:clrMapOvr>
  <p:transition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E6FDD-5D35-494C-9486-DE8C2F8527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210144"/>
      </p:ext>
    </p:extLst>
  </p:cSld>
  <p:clrMapOvr>
    <a:masterClrMapping/>
  </p:clrMapOvr>
  <p:transition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7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B8B64-DA1F-4E5C-A545-888D448C5F6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2293897"/>
      </p:ext>
    </p:extLst>
  </p:cSld>
  <p:clrMapOvr>
    <a:masterClrMapping/>
  </p:clrMapOvr>
  <p:transition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9037C-B520-4017-95DC-99B787992C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3249449"/>
      </p:ext>
    </p:extLst>
  </p:cSld>
  <p:clrMapOvr>
    <a:masterClrMapping/>
  </p:clrMapOvr>
  <p:transition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2CFC7-E911-4070-9594-BFF17AB17B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4394546"/>
      </p:ext>
    </p:extLst>
  </p:cSld>
  <p:clrMapOvr>
    <a:masterClrMapping/>
  </p:clrMapOvr>
  <p:transition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A40B3-9EF8-4720-8DBB-A545236579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1823694"/>
      </p:ext>
    </p:extLst>
  </p:cSld>
  <p:clrMapOvr>
    <a:masterClrMapping/>
  </p:clrMapOvr>
  <p:transition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F9F5B-5D33-4FE9-86CA-38334BB7F54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7588684"/>
      </p:ext>
    </p:extLst>
  </p:cSld>
  <p:clrMapOvr>
    <a:masterClrMapping/>
  </p:clrMapOvr>
  <p:transition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83E45-8142-4C68-BF7B-05A2B89739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645082"/>
      </p:ext>
    </p:extLst>
  </p:cSld>
  <p:clrMapOvr>
    <a:masterClrMapping/>
  </p:clrMapOvr>
  <p:transition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6958D-041B-48DA-B95F-972D4E96A0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3348902"/>
      </p:ext>
    </p:extLst>
  </p:cSld>
  <p:clrMapOvr>
    <a:masterClrMapping/>
  </p:clrMapOvr>
  <p:transition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0ED39-F232-4317-A968-B3F3ACA2E6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9173039"/>
      </p:ext>
    </p:extLst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48403-F484-4007-B768-CFEAB8B804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996888"/>
      </p:ext>
    </p:extLst>
  </p:cSld>
  <p:clrMapOvr>
    <a:masterClrMapping/>
  </p:clrMapOvr>
  <p:transition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62894-5F0A-4BFC-B36D-6F4110B7F7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4784785"/>
      </p:ext>
    </p:extLst>
  </p:cSld>
  <p:clrMapOvr>
    <a:masterClrMapping/>
  </p:clrMapOvr>
  <p:transition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C5681-2C2E-4723-BB3E-FAE0F17F58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7458626"/>
      </p:ext>
    </p:extLst>
  </p:cSld>
  <p:clrMapOvr>
    <a:masterClrMapping/>
  </p:clrMapOvr>
  <p:transition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74E4D-2CF3-420D-868D-CC1E8D83EF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6398298"/>
      </p:ext>
    </p:extLst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3281B-F535-4E05-9383-30156D297FD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4294935"/>
      </p:ext>
    </p:extLst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AB2C6-DC9E-4F74-8CDC-638DB5E513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3462250"/>
      </p:ext>
    </p:extLst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9244C-92ED-4EE4-A8AC-B31D4780C7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1889686"/>
      </p:ext>
    </p:extLst>
  </p:cSld>
  <p:clrMapOvr>
    <a:masterClrMapping/>
  </p:clrMapOvr>
  <p:transition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C39B8-8973-4628-B134-6A2B4A82243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5322892"/>
      </p:ext>
    </p:extLst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F3674-8B6E-4A78-9DE7-5CD2E3A5696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6846696"/>
      </p:ext>
    </p:extLst>
  </p:cSld>
  <p:clrMapOvr>
    <a:masterClrMapping/>
  </p:clrMapOvr>
  <p:transition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FEC23-C99A-4411-95FE-9760502383D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514693"/>
      </p:ext>
    </p:extLst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DE477-248D-41EF-AA88-CAAAE4DDC71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9774152"/>
      </p:ext>
    </p:extLst>
  </p:cSld>
  <p:clrMapOvr>
    <a:masterClrMapping/>
  </p:clrMapOvr>
  <p:transition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BBCCDAF-D34B-4994-9C2A-FFE60BB8ABD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>
    <p:push dir="u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66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6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6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BF2669C7-0499-43EE-A145-837D9A7CCBA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0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push dir="u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b/ba/Kj%C3%B8ttmeisegg.jp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21.jpeg"/><Relationship Id="rId4" Type="http://schemas.openxmlformats.org/officeDocument/2006/relationships/hyperlink" Target="//upload.wikimedia.org/wikipedia/commons/5/56/Carduelischloriseggs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23.jpeg"/><Relationship Id="rId4" Type="http://schemas.openxmlformats.org/officeDocument/2006/relationships/hyperlink" Target="//upload.wikimedia.org/wikipedia/commons/3/38/Dohle_fg01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e/e9/Starling_eggs.jpe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4/4b/Pst7.jp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6/60/Aegithalos_caudatus_1_(Bohu%C5%A1_%C4%8C%C3%AD%C4%8Del).jp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//upload.wikimedia.org/wikipedia/commons/3/33/Goldfinch_nesting444.jpg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1/1b/European_Starling_2006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8/8c/%D0%9A%D0%BE%D0%BB%D1%8C%D1%87%D0%B0%D1%82%D0%B0%D1%8F_%D0%B3%D0%BE%D1%80%D0%BB%D0%B8%D1%86%D0%B0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cs-CZ" sz="1800"/>
          </a:p>
        </p:txBody>
      </p:sp>
      <p:sp>
        <p:nvSpPr>
          <p:cNvPr id="4100" name="Text Box 14"/>
          <p:cNvSpPr txBox="1">
            <a:spLocks noChangeArrowheads="1"/>
          </p:cNvSpPr>
          <p:nvPr/>
        </p:nvSpPr>
        <p:spPr bwMode="auto">
          <a:xfrm>
            <a:off x="-1587" y="4511040"/>
            <a:ext cx="9144000" cy="14773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800" b="1" dirty="0" smtClean="0"/>
              <a:t>Pří_071_Rozmanitost </a:t>
            </a:r>
            <a:r>
              <a:rPr lang="cs-CZ" sz="1800" b="1" dirty="0" err="1" smtClean="0"/>
              <a:t>přírody_Hnízdění</a:t>
            </a:r>
            <a:r>
              <a:rPr lang="cs-CZ" sz="1800" b="1" dirty="0" smtClean="0"/>
              <a:t> ptáků v okolí lidských obydlí  </a:t>
            </a:r>
          </a:p>
          <a:p>
            <a:pPr algn="ctr" eaLnBrk="1" hangingPunct="1"/>
            <a:endParaRPr lang="cs-CZ" sz="1800" b="1" dirty="0"/>
          </a:p>
          <a:p>
            <a:pPr algn="ctr" eaLnBrk="1" hangingPunct="1"/>
            <a:r>
              <a:rPr lang="cs-CZ" sz="1800" b="1" dirty="0" smtClean="0"/>
              <a:t>Autor</a:t>
            </a:r>
            <a:r>
              <a:rPr lang="cs-CZ" sz="1800" b="1" dirty="0"/>
              <a:t>: Mgr. Petra Vaňková</a:t>
            </a:r>
          </a:p>
          <a:p>
            <a:pPr algn="ctr" eaLnBrk="1" hangingPunct="1"/>
            <a:endParaRPr lang="cs-CZ" sz="1800" dirty="0"/>
          </a:p>
          <a:p>
            <a:pPr algn="ctr" eaLnBrk="1" hangingPunct="1"/>
            <a:r>
              <a:rPr lang="cs-CZ" sz="1800" dirty="0"/>
              <a:t>Škola: Základní škola Slušovice, okres Zlín, příspěvková organizace  </a:t>
            </a:r>
          </a:p>
        </p:txBody>
      </p:sp>
      <p:sp>
        <p:nvSpPr>
          <p:cNvPr id="4101" name="Text Box 17"/>
          <p:cNvSpPr txBox="1">
            <a:spLocks noChangeArrowheads="1"/>
          </p:cNvSpPr>
          <p:nvPr/>
        </p:nvSpPr>
        <p:spPr bwMode="auto">
          <a:xfrm>
            <a:off x="0" y="2057400"/>
            <a:ext cx="9144000" cy="8239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800"/>
              <a:t>Registrační číslo projektu: CZ.1.07/1.1.38/02.0025</a:t>
            </a:r>
          </a:p>
          <a:p>
            <a:pPr algn="ctr" eaLnBrk="1" hangingPunct="1"/>
            <a:r>
              <a:rPr lang="cs-CZ" sz="1800"/>
              <a:t>Název projektu: Modernizace výuky na ZŠ Slušovice, Fryšták, Kašava a Velehrad</a:t>
            </a:r>
          </a:p>
          <a:p>
            <a:pPr algn="ctr" eaLnBrk="1" hangingPunct="1"/>
            <a:r>
              <a:rPr lang="cs-CZ" sz="1200"/>
              <a:t>Tento projekt je spolufinancován z Evropského sociálního fondu a státního rozpočtu České republiky.</a:t>
            </a:r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684213" y="3429000"/>
            <a:ext cx="77724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cs-CZ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4103" name="Obdélník 1"/>
          <p:cNvSpPr>
            <a:spLocks noChangeArrowheads="1"/>
          </p:cNvSpPr>
          <p:nvPr/>
        </p:nvSpPr>
        <p:spPr bwMode="auto">
          <a:xfrm>
            <a:off x="119063" y="3200400"/>
            <a:ext cx="86485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chemeClr val="bg2"/>
                </a:solidFill>
              </a:rPr>
              <a:t>Hnízdění </a:t>
            </a:r>
            <a:r>
              <a:rPr lang="cs-CZ" sz="3600" b="1" dirty="0">
                <a:solidFill>
                  <a:schemeClr val="bg2"/>
                </a:solidFill>
              </a:rPr>
              <a:t>ptáků v okolí lidských obydlí </a:t>
            </a:r>
            <a:endParaRPr lang="cs-CZ" sz="3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2590800" y="381000"/>
            <a:ext cx="4044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Vlaštovka obecná</a:t>
            </a:r>
          </a:p>
        </p:txBody>
      </p:sp>
      <p:pic>
        <p:nvPicPr>
          <p:cNvPr id="15156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800600" cy="307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1565" name="Text Box 13"/>
          <p:cNvSpPr txBox="1">
            <a:spLocks noChangeArrowheads="1"/>
          </p:cNvSpPr>
          <p:nvPr/>
        </p:nvSpPr>
        <p:spPr bwMode="auto">
          <a:xfrm>
            <a:off x="5483225" y="1289050"/>
            <a:ext cx="3660775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Vyskytuje se</a:t>
            </a:r>
            <a:r>
              <a:rPr lang="cs-CZ" sz="240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- obydlené kulturní krajiny</a:t>
            </a:r>
            <a:endParaRPr lang="cs-CZ" sz="2400" b="1" u="sng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cs-CZ" sz="2400" b="1" u="sng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Hnízdo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z bláta a slámy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pod střechami domů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uvnitř stájí a chlévů</a:t>
            </a:r>
          </a:p>
        </p:txBody>
      </p:sp>
      <p:sp>
        <p:nvSpPr>
          <p:cNvPr id="13318" name="Text Box 14"/>
          <p:cNvSpPr txBox="1">
            <a:spLocks noChangeArrowheads="1"/>
          </p:cNvSpPr>
          <p:nvPr/>
        </p:nvSpPr>
        <p:spPr bwMode="auto">
          <a:xfrm>
            <a:off x="0" y="4572000"/>
            <a:ext cx="2698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51567" name="Rectangle 15"/>
          <p:cNvSpPr>
            <a:spLocks noChangeArrowheads="1"/>
          </p:cNvSpPr>
          <p:nvPr/>
        </p:nvSpPr>
        <p:spPr bwMode="auto">
          <a:xfrm>
            <a:off x="0" y="5915025"/>
            <a:ext cx="557371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vlaštovky obecné: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400">
                <a:solidFill>
                  <a:srgbClr val="000000"/>
                </a:solidFill>
              </a:rPr>
              <a:t>http://www.rozhlas.cz/hlas/pevci-p/_zprava/vlastovka-obecna--24689</a:t>
            </a:r>
          </a:p>
        </p:txBody>
      </p:sp>
      <p:sp>
        <p:nvSpPr>
          <p:cNvPr id="151568" name="Rectangle 16"/>
          <p:cNvSpPr>
            <a:spLocks noChangeArrowheads="1"/>
          </p:cNvSpPr>
          <p:nvPr/>
        </p:nvSpPr>
        <p:spPr bwMode="auto">
          <a:xfrm>
            <a:off x="1524000" y="4648200"/>
            <a:ext cx="2590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2400" b="1" u="sng">
                <a:solidFill>
                  <a:srgbClr val="000000"/>
                </a:solidFill>
              </a:rPr>
              <a:t>Potrava</a:t>
            </a:r>
          </a:p>
          <a:p>
            <a:r>
              <a:rPr lang="cs-CZ" sz="2400">
                <a:solidFill>
                  <a:srgbClr val="000000"/>
                </a:solidFill>
              </a:rPr>
              <a:t>● živí se hmyzem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1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1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1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1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1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1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1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1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1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1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1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1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1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1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1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1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1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15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15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15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1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1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1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15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15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15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withGroup">
                            <p:stCondLst>
                              <p:cond delay="6300"/>
                            </p:stCondLst>
                            <p:childTnLst>
                              <p:par>
                                <p:cTn id="5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1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1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1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15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15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15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15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15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15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ext Box 2"/>
          <p:cNvSpPr txBox="1">
            <a:spLocks noChangeArrowheads="1"/>
          </p:cNvSpPr>
          <p:nvPr/>
        </p:nvSpPr>
        <p:spPr bwMode="auto">
          <a:xfrm>
            <a:off x="3200400" y="228600"/>
            <a:ext cx="3613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Sýkora koňadra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68313" y="4979988"/>
            <a:ext cx="2905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cs-CZ" sz="1200"/>
              <a:t> </a:t>
            </a:r>
            <a:r>
              <a:rPr lang="cs-CZ" sz="1800"/>
              <a:t> </a:t>
            </a:r>
          </a:p>
        </p:txBody>
      </p:sp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4724400" y="838200"/>
            <a:ext cx="3978275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2400" b="1" u="sng" dirty="0">
                <a:solidFill>
                  <a:srgbClr val="000000"/>
                </a:solidFill>
              </a:rPr>
              <a:t>Vyskytuje se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</a:rPr>
              <a:t>●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000000"/>
                </a:solidFill>
              </a:rPr>
              <a:t>lesy		● parky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</a:rPr>
              <a:t>● zahrady	●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000000"/>
                </a:solidFill>
              </a:rPr>
              <a:t>uvnitř měst</a:t>
            </a:r>
          </a:p>
          <a:p>
            <a:pPr eaLnBrk="1" hangingPunct="1">
              <a:lnSpc>
                <a:spcPct val="150000"/>
              </a:lnSpc>
            </a:pPr>
            <a:endParaRPr lang="cs-CZ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 dirty="0">
                <a:solidFill>
                  <a:srgbClr val="000000"/>
                </a:solidFill>
              </a:rPr>
              <a:t>Hnízdo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</a:rPr>
              <a:t>- vystlané dutiny stromů, zdí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cs-CZ" sz="2400" dirty="0">
                <a:solidFill>
                  <a:srgbClr val="000000"/>
                </a:solidFill>
              </a:rPr>
              <a:t> v budkách</a:t>
            </a:r>
          </a:p>
        </p:txBody>
      </p:sp>
      <p:pic>
        <p:nvPicPr>
          <p:cNvPr id="1904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5"/>
          <a:stretch>
            <a:fillRect/>
          </a:stretch>
        </p:blipFill>
        <p:spPr bwMode="auto">
          <a:xfrm>
            <a:off x="304800" y="1219200"/>
            <a:ext cx="41910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0471" name="Picture 7" descr="Soubor:Kjøttmeisegg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4176712"/>
            <a:ext cx="19050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3" name="Text Box 9"/>
          <p:cNvSpPr txBox="1">
            <a:spLocks noChangeArrowheads="1"/>
          </p:cNvSpPr>
          <p:nvPr/>
        </p:nvSpPr>
        <p:spPr bwMode="auto">
          <a:xfrm>
            <a:off x="7238999" y="5684837"/>
            <a:ext cx="1571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 dirty="0">
                <a:solidFill>
                  <a:srgbClr val="000000"/>
                </a:solidFill>
              </a:rPr>
              <a:t>Hnízdní budka</a:t>
            </a:r>
          </a:p>
        </p:txBody>
      </p:sp>
      <p:pic>
        <p:nvPicPr>
          <p:cNvPr id="14344" name="Picture 10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 Box 11"/>
          <p:cNvSpPr txBox="1">
            <a:spLocks noChangeArrowheads="1"/>
          </p:cNvSpPr>
          <p:nvPr/>
        </p:nvSpPr>
        <p:spPr bwMode="auto">
          <a:xfrm>
            <a:off x="6705600" y="5638800"/>
            <a:ext cx="3429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11</a:t>
            </a:r>
          </a:p>
        </p:txBody>
      </p:sp>
      <p:sp>
        <p:nvSpPr>
          <p:cNvPr id="190476" name="Rectangle 12"/>
          <p:cNvSpPr>
            <a:spLocks noChangeArrowheads="1"/>
          </p:cNvSpPr>
          <p:nvPr/>
        </p:nvSpPr>
        <p:spPr bwMode="auto">
          <a:xfrm>
            <a:off x="327033" y="5608637"/>
            <a:ext cx="4562467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sýkory koňadry: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</a:rPr>
              <a:t>http://www.rozhlas.cz/hlas/pevci-p/_</a:t>
            </a:r>
            <a:r>
              <a:rPr lang="cs-CZ" sz="1400" dirty="0" smtClean="0">
                <a:solidFill>
                  <a:srgbClr val="000000"/>
                </a:solidFill>
              </a:rPr>
              <a:t>zprava/</a:t>
            </a:r>
          </a:p>
          <a:p>
            <a:r>
              <a:rPr lang="cs-CZ" sz="1400" dirty="0" err="1" smtClean="0">
                <a:solidFill>
                  <a:srgbClr val="000000"/>
                </a:solidFill>
              </a:rPr>
              <a:t>sykora</a:t>
            </a:r>
            <a:r>
              <a:rPr lang="cs-CZ" sz="1400" dirty="0" smtClean="0">
                <a:solidFill>
                  <a:srgbClr val="000000"/>
                </a:solidFill>
              </a:rPr>
              <a:t>-</a:t>
            </a:r>
            <a:r>
              <a:rPr lang="cs-CZ" sz="1400" dirty="0" err="1" smtClean="0">
                <a:solidFill>
                  <a:srgbClr val="000000"/>
                </a:solidFill>
              </a:rPr>
              <a:t>konadra</a:t>
            </a:r>
            <a:r>
              <a:rPr lang="cs-CZ" sz="1400" dirty="0" smtClean="0">
                <a:solidFill>
                  <a:srgbClr val="000000"/>
                </a:solidFill>
              </a:rPr>
              <a:t>-video-</a:t>
            </a:r>
            <a:r>
              <a:rPr lang="cs-CZ" sz="1400" dirty="0">
                <a:solidFill>
                  <a:srgbClr val="000000"/>
                </a:solidFill>
              </a:rPr>
              <a:t>-29553</a:t>
            </a:r>
          </a:p>
        </p:txBody>
      </p:sp>
      <p:sp>
        <p:nvSpPr>
          <p:cNvPr id="190477" name="Rectangle 13"/>
          <p:cNvSpPr>
            <a:spLocks noChangeArrowheads="1"/>
          </p:cNvSpPr>
          <p:nvPr/>
        </p:nvSpPr>
        <p:spPr bwMode="auto">
          <a:xfrm>
            <a:off x="304800" y="4568825"/>
            <a:ext cx="4572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2400" b="1" u="sng" dirty="0">
                <a:solidFill>
                  <a:srgbClr val="000000"/>
                </a:solidFill>
              </a:rPr>
              <a:t>Potrava</a:t>
            </a:r>
          </a:p>
          <a:p>
            <a:r>
              <a:rPr lang="cs-CZ" sz="2400" dirty="0">
                <a:solidFill>
                  <a:srgbClr val="000000"/>
                </a:solidFill>
              </a:rPr>
              <a:t>● živí se hmyzem</a:t>
            </a:r>
          </a:p>
        </p:txBody>
      </p:sp>
      <p:sp>
        <p:nvSpPr>
          <p:cNvPr id="14348" name="Text Box 14"/>
          <p:cNvSpPr txBox="1">
            <a:spLocks noChangeArrowheads="1"/>
          </p:cNvSpPr>
          <p:nvPr/>
        </p:nvSpPr>
        <p:spPr bwMode="auto">
          <a:xfrm>
            <a:off x="0" y="4038600"/>
            <a:ext cx="3540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0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0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0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0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0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0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0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0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0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0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0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0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0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04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04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04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04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04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04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04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04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04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1000"/>
                                        <p:tgtEl>
                                          <p:spTgt spid="190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0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0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0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0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0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0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0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0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0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withGroup">
                            <p:stCondLst>
                              <p:cond delay="6400"/>
                            </p:stCondLst>
                            <p:childTnLst>
                              <p:par>
                                <p:cTn id="6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0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0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0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0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0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0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04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04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04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04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04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04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/>
          <p:cNvSpPr txBox="1">
            <a:spLocks noChangeArrowheads="1"/>
          </p:cNvSpPr>
          <p:nvPr/>
        </p:nvSpPr>
        <p:spPr bwMode="auto">
          <a:xfrm>
            <a:off x="3124200" y="228600"/>
            <a:ext cx="2851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Sova pálená</a:t>
            </a:r>
          </a:p>
        </p:txBody>
      </p:sp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3735388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493" name="Text Box 5"/>
          <p:cNvSpPr txBox="1">
            <a:spLocks noChangeArrowheads="1"/>
          </p:cNvSpPr>
          <p:nvPr/>
        </p:nvSpPr>
        <p:spPr bwMode="auto">
          <a:xfrm>
            <a:off x="4724400" y="914400"/>
            <a:ext cx="4238661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2400" b="1" u="sng" dirty="0">
                <a:solidFill>
                  <a:srgbClr val="000000"/>
                </a:solidFill>
              </a:rPr>
              <a:t>Vyskytuje se</a:t>
            </a:r>
            <a:endParaRPr lang="cs-CZ" sz="2400" dirty="0">
              <a:solidFill>
                <a:srgbClr val="000000"/>
              </a:solidFill>
            </a:endParaRPr>
          </a:p>
          <a:p>
            <a:pPr eaLnBrk="1" hangingPunct="1"/>
            <a:r>
              <a:rPr lang="cs-CZ" sz="2400" dirty="0">
                <a:solidFill>
                  <a:srgbClr val="000000"/>
                </a:solidFill>
              </a:rPr>
              <a:t>● přes den se zdržuje v</a:t>
            </a:r>
          </a:p>
          <a:p>
            <a:pPr eaLnBrk="1" hangingPunct="1"/>
            <a:r>
              <a:rPr lang="cs-CZ" sz="2400" dirty="0">
                <a:solidFill>
                  <a:srgbClr val="000000"/>
                </a:solidFill>
              </a:rPr>
              <a:t>   půdních prostorách starých </a:t>
            </a:r>
          </a:p>
          <a:p>
            <a:pPr eaLnBrk="1" hangingPunct="1"/>
            <a:r>
              <a:rPr lang="cs-CZ" sz="2400" dirty="0">
                <a:solidFill>
                  <a:srgbClr val="000000"/>
                </a:solidFill>
              </a:rPr>
              <a:t>   domů</a:t>
            </a:r>
            <a:r>
              <a:rPr lang="cs-CZ" sz="2400" dirty="0" smtClean="0">
                <a:solidFill>
                  <a:srgbClr val="000000"/>
                </a:solidFill>
              </a:rPr>
              <a:t>, kostelů</a:t>
            </a:r>
            <a:endParaRPr lang="cs-CZ" sz="2400" dirty="0">
              <a:solidFill>
                <a:srgbClr val="000000"/>
              </a:solidFill>
            </a:endParaRPr>
          </a:p>
          <a:p>
            <a:pPr eaLnBrk="1" hangingPunct="1"/>
            <a:r>
              <a:rPr lang="cs-CZ" sz="2400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sz="2400" dirty="0">
                <a:solidFill>
                  <a:srgbClr val="000000"/>
                </a:solidFill>
              </a:rPr>
              <a:t>pod kůlnami v polích</a:t>
            </a:r>
          </a:p>
          <a:p>
            <a:pPr eaLnBrk="1" hangingPunct="1">
              <a:lnSpc>
                <a:spcPct val="150000"/>
              </a:lnSpc>
            </a:pPr>
            <a:endParaRPr lang="cs-CZ" sz="2400" b="1" u="sng" dirty="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 dirty="0">
                <a:solidFill>
                  <a:srgbClr val="000000"/>
                </a:solidFill>
              </a:rPr>
              <a:t>Hnízdo</a:t>
            </a:r>
          </a:p>
          <a:p>
            <a:pPr eaLnBrk="1" hangingPunct="1"/>
            <a:r>
              <a:rPr lang="cs-CZ" sz="2400" dirty="0">
                <a:solidFill>
                  <a:srgbClr val="000000"/>
                </a:solidFill>
                <a:cs typeface="Arial" charset="0"/>
              </a:rPr>
              <a:t>● dutiny, </a:t>
            </a:r>
            <a:r>
              <a:rPr lang="cs-CZ" sz="2400" dirty="0" err="1">
                <a:solidFill>
                  <a:srgbClr val="000000"/>
                </a:solidFill>
                <a:cs typeface="Arial" charset="0"/>
              </a:rPr>
              <a:t>polodutiny</a:t>
            </a:r>
            <a:endParaRPr lang="cs-CZ" sz="2400" dirty="0">
              <a:solidFill>
                <a:srgbClr val="000000"/>
              </a:solidFill>
              <a:cs typeface="Arial" charset="0"/>
            </a:endParaRPr>
          </a:p>
          <a:p>
            <a:pPr eaLnBrk="1" hangingPunct="1"/>
            <a:r>
              <a:rPr lang="cs-CZ" sz="1800" dirty="0">
                <a:solidFill>
                  <a:srgbClr val="000000"/>
                </a:solidFill>
              </a:rPr>
              <a:t> </a:t>
            </a:r>
            <a:endParaRPr lang="cs-CZ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 dirty="0">
                <a:solidFill>
                  <a:srgbClr val="000000"/>
                </a:solidFill>
              </a:rPr>
              <a:t>Potrava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sz="2400" dirty="0">
                <a:solidFill>
                  <a:srgbClr val="000000"/>
                </a:solidFill>
              </a:rPr>
              <a:t> živí se myšmi, hraboši</a:t>
            </a:r>
          </a:p>
        </p:txBody>
      </p:sp>
      <p:pic>
        <p:nvPicPr>
          <p:cNvPr id="15365" name="Picture 6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8"/>
          <p:cNvSpPr>
            <a:spLocks noChangeArrowheads="1"/>
          </p:cNvSpPr>
          <p:nvPr/>
        </p:nvSpPr>
        <p:spPr bwMode="auto">
          <a:xfrm>
            <a:off x="3983038" y="1949450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8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0" y="5334000"/>
            <a:ext cx="3540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12</a:t>
            </a:r>
          </a:p>
        </p:txBody>
      </p:sp>
      <p:sp>
        <p:nvSpPr>
          <p:cNvPr id="191498" name="Rectangle 10"/>
          <p:cNvSpPr>
            <a:spLocks noChangeArrowheads="1"/>
          </p:cNvSpPr>
          <p:nvPr/>
        </p:nvSpPr>
        <p:spPr bwMode="auto">
          <a:xfrm>
            <a:off x="0" y="5915025"/>
            <a:ext cx="49530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sovy pálené: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400">
                <a:solidFill>
                  <a:srgbClr val="000000"/>
                </a:solidFill>
              </a:rPr>
              <a:t>http://www.rozhlas.cz/hlas/sovy/_zprava/sova-palena--14103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1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1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1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1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1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1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1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1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1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14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14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14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14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14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14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14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14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14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14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14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14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14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14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14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14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14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14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14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14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14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withGroup">
                            <p:stCondLst>
                              <p:cond delay="6300"/>
                            </p:stCondLst>
                            <p:childTnLst>
                              <p:par>
                                <p:cTn id="6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1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1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1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1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1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1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14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14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14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 Box 2"/>
          <p:cNvSpPr txBox="1">
            <a:spLocks noChangeArrowheads="1"/>
          </p:cNvSpPr>
          <p:nvPr/>
        </p:nvSpPr>
        <p:spPr bwMode="auto">
          <a:xfrm>
            <a:off x="533400" y="152400"/>
            <a:ext cx="2927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Vrabec polní</a:t>
            </a:r>
          </a:p>
        </p:txBody>
      </p:sp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3"/>
          <a:stretch>
            <a:fillRect/>
          </a:stretch>
        </p:blipFill>
        <p:spPr bwMode="auto">
          <a:xfrm>
            <a:off x="228600" y="914400"/>
            <a:ext cx="3581400" cy="250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"/>
          <a:stretch>
            <a:fillRect/>
          </a:stretch>
        </p:blipFill>
        <p:spPr bwMode="auto">
          <a:xfrm>
            <a:off x="5181600" y="914400"/>
            <a:ext cx="3581400" cy="243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2518" name="Text Box 6"/>
          <p:cNvSpPr txBox="1">
            <a:spLocks noChangeArrowheads="1"/>
          </p:cNvSpPr>
          <p:nvPr/>
        </p:nvSpPr>
        <p:spPr bwMode="auto">
          <a:xfrm>
            <a:off x="4876800" y="228600"/>
            <a:ext cx="343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>
                <a:solidFill>
                  <a:srgbClr val="000000"/>
                </a:solidFill>
              </a:rPr>
              <a:t>Vrabec domácí</a:t>
            </a:r>
          </a:p>
        </p:txBody>
      </p:sp>
      <p:sp>
        <p:nvSpPr>
          <p:cNvPr id="192522" name="Text Box 10"/>
          <p:cNvSpPr txBox="1">
            <a:spLocks noChangeArrowheads="1"/>
          </p:cNvSpPr>
          <p:nvPr/>
        </p:nvSpPr>
        <p:spPr bwMode="auto">
          <a:xfrm>
            <a:off x="5068888" y="3200400"/>
            <a:ext cx="4075112" cy="28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Vyskytuje se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dvory, zahrady, sídliště,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sz="2400">
                <a:solidFill>
                  <a:srgbClr val="000000"/>
                </a:solidFill>
              </a:rPr>
              <a:t> okraje měst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Hnízdo</a:t>
            </a:r>
            <a:r>
              <a:rPr lang="cs-CZ" sz="2400">
                <a:solidFill>
                  <a:srgbClr val="000000"/>
                </a:solidFill>
              </a:rPr>
              <a:t> - dutiny stromů, zdí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             - hnízda jiných ptáků</a:t>
            </a:r>
          </a:p>
        </p:txBody>
      </p:sp>
      <p:pic>
        <p:nvPicPr>
          <p:cNvPr id="16391" name="Picture 11" descr="OPVK_hor_zakladni_logolink_RGB_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12"/>
          <p:cNvSpPr txBox="1">
            <a:spLocks noChangeArrowheads="1"/>
          </p:cNvSpPr>
          <p:nvPr/>
        </p:nvSpPr>
        <p:spPr bwMode="auto">
          <a:xfrm>
            <a:off x="152400" y="3429000"/>
            <a:ext cx="3540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13</a:t>
            </a:r>
          </a:p>
        </p:txBody>
      </p:sp>
      <p:sp>
        <p:nvSpPr>
          <p:cNvPr id="16393" name="Text Box 13"/>
          <p:cNvSpPr txBox="1">
            <a:spLocks noChangeArrowheads="1"/>
          </p:cNvSpPr>
          <p:nvPr/>
        </p:nvSpPr>
        <p:spPr bwMode="auto">
          <a:xfrm>
            <a:off x="8763000" y="3124200"/>
            <a:ext cx="3540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14</a:t>
            </a:r>
          </a:p>
        </p:txBody>
      </p:sp>
      <p:sp>
        <p:nvSpPr>
          <p:cNvPr id="192526" name="Rectangle 14"/>
          <p:cNvSpPr>
            <a:spLocks noChangeArrowheads="1"/>
          </p:cNvSpPr>
          <p:nvPr/>
        </p:nvSpPr>
        <p:spPr bwMode="auto">
          <a:xfrm>
            <a:off x="152400" y="5580063"/>
            <a:ext cx="5030788" cy="127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vrabce polního a domácího: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200">
                <a:solidFill>
                  <a:srgbClr val="000000"/>
                </a:solidFill>
              </a:rPr>
              <a:t>http://www.rozhlas.cz/hlas/pevci-p/_zprava/vrabec-polni-video--48896</a:t>
            </a:r>
          </a:p>
          <a:p>
            <a:endParaRPr lang="cs-CZ" sz="1200">
              <a:solidFill>
                <a:srgbClr val="000000"/>
              </a:solidFill>
            </a:endParaRPr>
          </a:p>
          <a:p>
            <a:r>
              <a:rPr lang="cs-CZ" sz="1200">
                <a:solidFill>
                  <a:srgbClr val="000000"/>
                </a:solidFill>
              </a:rPr>
              <a:t>http://www.rozhlas.cz/hlas/pevci-p/_zprava/vrabec-domaci-video--21278</a:t>
            </a:r>
          </a:p>
        </p:txBody>
      </p:sp>
      <p:sp>
        <p:nvSpPr>
          <p:cNvPr id="192528" name="Rectangle 16"/>
          <p:cNvSpPr>
            <a:spLocks noChangeArrowheads="1"/>
          </p:cNvSpPr>
          <p:nvPr/>
        </p:nvSpPr>
        <p:spPr bwMode="auto">
          <a:xfrm>
            <a:off x="0" y="4191000"/>
            <a:ext cx="4572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2400" b="1" u="sng">
                <a:solidFill>
                  <a:srgbClr val="000000"/>
                </a:solidFill>
              </a:rPr>
              <a:t>Potrava</a:t>
            </a:r>
          </a:p>
          <a:p>
            <a:r>
              <a:rPr lang="cs-CZ" sz="2400">
                <a:solidFill>
                  <a:srgbClr val="000000"/>
                </a:solidFill>
              </a:rPr>
              <a:t>● živí se částmi rostlin, semeny,</a:t>
            </a:r>
          </a:p>
          <a:p>
            <a:r>
              <a:rPr lang="cs-CZ" sz="2400">
                <a:solidFill>
                  <a:srgbClr val="000000"/>
                </a:solidFill>
              </a:rPr>
              <a:t>   méně hmyzem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2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2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2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2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2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2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2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2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2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2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2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2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2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2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2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25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25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25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25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25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25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2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2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2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2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2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2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2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2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2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withGroup">
                            <p:stCondLst>
                              <p:cond delay="9700"/>
                            </p:stCondLst>
                            <p:childTnLst>
                              <p:par>
                                <p:cTn id="6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2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2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2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2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2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2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25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25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25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925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25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25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33400"/>
            <a:ext cx="3505200" cy="229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2057400" y="228600"/>
            <a:ext cx="3308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Zvonek zelený</a:t>
            </a:r>
          </a:p>
        </p:txBody>
      </p:sp>
      <p:pic>
        <p:nvPicPr>
          <p:cNvPr id="1935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35052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2971800" y="3505200"/>
            <a:ext cx="815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000000"/>
                </a:solidFill>
              </a:rPr>
              <a:t>samec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8153400" y="2438400"/>
            <a:ext cx="873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000000"/>
                </a:solidFill>
              </a:rPr>
              <a:t>samice</a:t>
            </a:r>
          </a:p>
        </p:txBody>
      </p:sp>
      <p:sp>
        <p:nvSpPr>
          <p:cNvPr id="193545" name="Text Box 9"/>
          <p:cNvSpPr txBox="1">
            <a:spLocks noChangeArrowheads="1"/>
          </p:cNvSpPr>
          <p:nvPr/>
        </p:nvSpPr>
        <p:spPr bwMode="auto">
          <a:xfrm>
            <a:off x="4456113" y="2743200"/>
            <a:ext cx="4664075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Vyskytuje se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lesy, parky, křovinaté pastviny,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sz="2400">
                <a:solidFill>
                  <a:srgbClr val="000000"/>
                </a:solidFill>
              </a:rPr>
              <a:t> uvnitř měst</a:t>
            </a:r>
          </a:p>
          <a:p>
            <a:pPr eaLnBrk="1" hangingPunct="1">
              <a:lnSpc>
                <a:spcPct val="150000"/>
              </a:lnSpc>
            </a:pPr>
            <a:endParaRPr lang="cs-CZ" sz="2400" b="1" u="sng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  <a:cs typeface="Arial" charset="0"/>
              </a:rPr>
              <a:t>H</a:t>
            </a:r>
            <a:r>
              <a:rPr lang="cs-CZ" sz="2400" b="1" u="sng">
                <a:solidFill>
                  <a:srgbClr val="000000"/>
                </a:solidFill>
              </a:rPr>
              <a:t>nízdo</a:t>
            </a:r>
            <a:r>
              <a:rPr lang="cs-CZ" sz="240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- na stromech, keřích                 </a:t>
            </a:r>
            <a:r>
              <a:rPr lang="cs-CZ" sz="1200">
                <a:solidFill>
                  <a:schemeClr val="bg2"/>
                </a:solidFill>
              </a:rPr>
              <a:t>17</a:t>
            </a:r>
            <a:endParaRPr lang="cs-CZ" sz="2400" b="1" u="sng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93546" name="Picture 10" descr="Soubor:Carduelischlorisegg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908425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2" descr="OPVK_hor_zakladni_logolink_RGB_c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 Box 13"/>
          <p:cNvSpPr txBox="1">
            <a:spLocks noChangeArrowheads="1"/>
          </p:cNvSpPr>
          <p:nvPr/>
        </p:nvSpPr>
        <p:spPr bwMode="auto">
          <a:xfrm>
            <a:off x="0" y="3657600"/>
            <a:ext cx="3540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15</a:t>
            </a:r>
          </a:p>
        </p:txBody>
      </p:sp>
      <p:sp>
        <p:nvSpPr>
          <p:cNvPr id="17419" name="Text Box 14"/>
          <p:cNvSpPr txBox="1">
            <a:spLocks noChangeArrowheads="1"/>
          </p:cNvSpPr>
          <p:nvPr/>
        </p:nvSpPr>
        <p:spPr bwMode="auto">
          <a:xfrm>
            <a:off x="8820150" y="228600"/>
            <a:ext cx="3540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16</a:t>
            </a:r>
          </a:p>
        </p:txBody>
      </p:sp>
      <p:sp>
        <p:nvSpPr>
          <p:cNvPr id="17420" name="Text Box 15"/>
          <p:cNvSpPr txBox="1">
            <a:spLocks noChangeArrowheads="1"/>
          </p:cNvSpPr>
          <p:nvPr/>
        </p:nvSpPr>
        <p:spPr bwMode="auto">
          <a:xfrm>
            <a:off x="2286000" y="6613525"/>
            <a:ext cx="323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0000"/>
                </a:solidFill>
              </a:rPr>
              <a:t>21</a:t>
            </a:r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0" y="5915025"/>
            <a:ext cx="5005388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zvonku zeleného: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200">
                <a:solidFill>
                  <a:srgbClr val="000000"/>
                </a:solidFill>
              </a:rPr>
              <a:t>http://www.rozhlas.cz/hlas/pevci-p/_zprava/zvonek-zeleny-video--16373</a:t>
            </a:r>
          </a:p>
        </p:txBody>
      </p:sp>
      <p:sp>
        <p:nvSpPr>
          <p:cNvPr id="193553" name="Rectangle 17"/>
          <p:cNvSpPr>
            <a:spLocks noChangeArrowheads="1"/>
          </p:cNvSpPr>
          <p:nvPr/>
        </p:nvSpPr>
        <p:spPr bwMode="auto">
          <a:xfrm>
            <a:off x="0" y="4419600"/>
            <a:ext cx="4343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2400" b="1" u="sng">
                <a:solidFill>
                  <a:srgbClr val="000000"/>
                </a:solidFill>
              </a:rPr>
              <a:t>Potrava</a:t>
            </a:r>
          </a:p>
          <a:p>
            <a:r>
              <a:rPr lang="cs-CZ" sz="2400">
                <a:solidFill>
                  <a:srgbClr val="000000"/>
                </a:solidFill>
              </a:rPr>
              <a:t>● živí se  semeny, popř. plody, listy, pupeny, hmyz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3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3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3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3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3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3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3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35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35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35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35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35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35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35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35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35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000"/>
                                        <p:tgtEl>
                                          <p:spTgt spid="193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withGroup">
                            <p:stCondLst>
                              <p:cond delay="8100"/>
                            </p:stCondLst>
                            <p:childTnLst>
                              <p:par>
                                <p:cTn id="5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3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3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3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35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35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35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35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35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35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ext Box 2"/>
          <p:cNvSpPr txBox="1">
            <a:spLocks noChangeArrowheads="1"/>
          </p:cNvSpPr>
          <p:nvPr/>
        </p:nvSpPr>
        <p:spPr bwMode="auto">
          <a:xfrm>
            <a:off x="1828800" y="304800"/>
            <a:ext cx="3257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Kavka obecná</a:t>
            </a:r>
          </a:p>
        </p:txBody>
      </p:sp>
      <p:pic>
        <p:nvPicPr>
          <p:cNvPr id="194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1"/>
          <a:stretch>
            <a:fillRect/>
          </a:stretch>
        </p:blipFill>
        <p:spPr bwMode="auto">
          <a:xfrm>
            <a:off x="5486400" y="304800"/>
            <a:ext cx="3505200" cy="25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0" y="990600"/>
            <a:ext cx="6977063" cy="502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Vyskytuje se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menší lesíky, parky, sídliště, zříceniny</a:t>
            </a:r>
            <a:endParaRPr lang="cs-CZ" sz="240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  <a:cs typeface="Arial" charset="0"/>
              </a:rPr>
              <a:t>H</a:t>
            </a:r>
            <a:r>
              <a:rPr lang="cs-CZ" sz="2400" b="1" u="sng">
                <a:solidFill>
                  <a:srgbClr val="000000"/>
                </a:solidFill>
              </a:rPr>
              <a:t>nízdo</a:t>
            </a:r>
            <a:r>
              <a:rPr lang="cs-CZ" sz="2400">
                <a:solidFill>
                  <a:srgbClr val="000000"/>
                </a:solidFill>
              </a:rPr>
              <a:t> - dutiny stromů, na komínech,      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               v budovách, ve věžích,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               na půdách, hradních zříceninách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             - z větví, vystláno srstí</a:t>
            </a:r>
            <a:endParaRPr lang="cs-CZ" sz="2400" b="1" u="sng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  <a:cs typeface="Arial" charset="0"/>
              </a:rPr>
              <a:t>Potrava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živí se hmyzem, zrním i drobnými hlodavci a plži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v zajetí se snadno naučí několika slovům</a:t>
            </a:r>
          </a:p>
        </p:txBody>
      </p:sp>
      <p:pic>
        <p:nvPicPr>
          <p:cNvPr id="194566" name="Picture 6" descr="Soubor:Dohle fg0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6" b="16028"/>
          <a:stretch>
            <a:fillRect/>
          </a:stretch>
        </p:blipFill>
        <p:spPr bwMode="auto">
          <a:xfrm>
            <a:off x="6934200" y="3276600"/>
            <a:ext cx="19002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 descr="OPVK_hor_zakladni_logolink_RGB_c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8820150" y="2895600"/>
            <a:ext cx="35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18</a:t>
            </a: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r>
              <a:rPr lang="cs-CZ" sz="1200">
                <a:solidFill>
                  <a:srgbClr val="000000"/>
                </a:solidFill>
              </a:rPr>
              <a:t>19</a:t>
            </a:r>
          </a:p>
        </p:txBody>
      </p:sp>
      <p:sp>
        <p:nvSpPr>
          <p:cNvPr id="194570" name="Rectangle 10"/>
          <p:cNvSpPr>
            <a:spLocks noChangeArrowheads="1"/>
          </p:cNvSpPr>
          <p:nvPr/>
        </p:nvSpPr>
        <p:spPr bwMode="auto">
          <a:xfrm>
            <a:off x="0" y="5915025"/>
            <a:ext cx="5056188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kavky obecné: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200">
                <a:solidFill>
                  <a:srgbClr val="000000"/>
                </a:solidFill>
              </a:rPr>
              <a:t>http://www.rozhlas.cz/hlas/pevci-ch/_zprava/kavka-obecna-video--31691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4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4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4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4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4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4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4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4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4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4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4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4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1000"/>
                                        <p:tgtEl>
                                          <p:spTgt spid="19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45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45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45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45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45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45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45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45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45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6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4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4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4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4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4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4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4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4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4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2"/>
          <p:cNvSpPr txBox="1">
            <a:spLocks noChangeArrowheads="1"/>
          </p:cNvSpPr>
          <p:nvPr/>
        </p:nvSpPr>
        <p:spPr bwMode="auto">
          <a:xfrm>
            <a:off x="2895600" y="304800"/>
            <a:ext cx="2927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Žluna zelená</a:t>
            </a:r>
          </a:p>
        </p:txBody>
      </p:sp>
      <p:pic>
        <p:nvPicPr>
          <p:cNvPr id="195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43000"/>
            <a:ext cx="3925888" cy="390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89" name="Text Box 5"/>
          <p:cNvSpPr txBox="1">
            <a:spLocks noChangeArrowheads="1"/>
          </p:cNvSpPr>
          <p:nvPr/>
        </p:nvSpPr>
        <p:spPr bwMode="auto">
          <a:xfrm>
            <a:off x="0" y="1143000"/>
            <a:ext cx="6451600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Vyskytuje se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listnaté porosty, parky</a:t>
            </a:r>
          </a:p>
          <a:p>
            <a:pPr eaLnBrk="1" hangingPunct="1">
              <a:lnSpc>
                <a:spcPct val="150000"/>
              </a:lnSpc>
            </a:pPr>
            <a:endParaRPr lang="cs-CZ" sz="240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  <a:cs typeface="Arial" charset="0"/>
              </a:rPr>
              <a:t>H</a:t>
            </a:r>
            <a:r>
              <a:rPr lang="cs-CZ" sz="2400" b="1" u="sng">
                <a:solidFill>
                  <a:srgbClr val="000000"/>
                </a:solidFill>
              </a:rPr>
              <a:t>nízdo</a:t>
            </a:r>
            <a:r>
              <a:rPr lang="cs-CZ" sz="2400">
                <a:solidFill>
                  <a:srgbClr val="000000"/>
                </a:solidFill>
              </a:rPr>
              <a:t> - dutiny stromů</a:t>
            </a:r>
          </a:p>
          <a:p>
            <a:pPr eaLnBrk="1" hangingPunct="1">
              <a:lnSpc>
                <a:spcPct val="150000"/>
              </a:lnSpc>
            </a:pPr>
            <a:endParaRPr lang="cs-CZ" sz="240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Potrava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živí se mravenci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v zimě vyzobává díry do země a hledá hmyz</a:t>
            </a:r>
          </a:p>
        </p:txBody>
      </p:sp>
      <p:pic>
        <p:nvPicPr>
          <p:cNvPr id="19461" name="Picture 6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8305800" y="5029200"/>
            <a:ext cx="3540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195592" name="Rectangle 8"/>
          <p:cNvSpPr>
            <a:spLocks noChangeArrowheads="1"/>
          </p:cNvSpPr>
          <p:nvPr/>
        </p:nvSpPr>
        <p:spPr bwMode="auto">
          <a:xfrm>
            <a:off x="228600" y="5945188"/>
            <a:ext cx="4953000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žluny zelené: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200">
                <a:solidFill>
                  <a:srgbClr val="000000"/>
                </a:solidFill>
              </a:rPr>
              <a:t>http://www.rozhlas.cz/hlas/splhavci/_zprava/zluna-zelena-video--37736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5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5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5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5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5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5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5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5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5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5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5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5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5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55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55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55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55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55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55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55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55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55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withGroup">
                            <p:stCondLst>
                              <p:cond delay="7300"/>
                            </p:stCondLst>
                            <p:childTnLst>
                              <p:par>
                                <p:cTn id="4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5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5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5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55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55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55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55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55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55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ext Box 2"/>
          <p:cNvSpPr txBox="1">
            <a:spLocks noChangeArrowheads="1"/>
          </p:cNvSpPr>
          <p:nvPr/>
        </p:nvSpPr>
        <p:spPr bwMode="auto">
          <a:xfrm>
            <a:off x="3276600" y="254000"/>
            <a:ext cx="386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Strakapoud malý</a:t>
            </a:r>
          </a:p>
        </p:txBody>
      </p:sp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/>
          <a:stretch>
            <a:fillRect/>
          </a:stretch>
        </p:blipFill>
        <p:spPr bwMode="auto">
          <a:xfrm>
            <a:off x="5410200" y="1219200"/>
            <a:ext cx="3352800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228600" y="1143000"/>
            <a:ext cx="4792663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Vyskytuje se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parky, zahrady (hlavně ovocné),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   u potoků a řek </a:t>
            </a:r>
          </a:p>
          <a:p>
            <a:pPr eaLnBrk="1" hangingPunct="1">
              <a:lnSpc>
                <a:spcPct val="150000"/>
              </a:lnSpc>
            </a:pPr>
            <a:endParaRPr lang="cs-CZ" sz="240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  <a:cs typeface="Arial" charset="0"/>
              </a:rPr>
              <a:t>H</a:t>
            </a:r>
            <a:r>
              <a:rPr lang="cs-CZ" sz="2400" b="1" u="sng">
                <a:solidFill>
                  <a:srgbClr val="000000"/>
                </a:solidFill>
              </a:rPr>
              <a:t>nízdo</a:t>
            </a:r>
            <a:r>
              <a:rPr lang="cs-CZ" sz="2400">
                <a:solidFill>
                  <a:srgbClr val="000000"/>
                </a:solidFill>
              </a:rPr>
              <a:t> - dutiny stromů</a:t>
            </a:r>
          </a:p>
          <a:p>
            <a:pPr eaLnBrk="1" hangingPunct="1">
              <a:lnSpc>
                <a:spcPct val="150000"/>
              </a:lnSpc>
            </a:pPr>
            <a:endParaRPr lang="cs-CZ" sz="240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Potrava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živí se hmyzem, larvami brouků</a:t>
            </a:r>
            <a:r>
              <a:rPr lang="cs-CZ" sz="1800"/>
              <a:t> </a:t>
            </a:r>
          </a:p>
        </p:txBody>
      </p:sp>
      <p:pic>
        <p:nvPicPr>
          <p:cNvPr id="20485" name="Picture 6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8458200" y="5638800"/>
            <a:ext cx="3540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21</a:t>
            </a:r>
          </a:p>
        </p:txBody>
      </p:sp>
      <p:sp>
        <p:nvSpPr>
          <p:cNvPr id="196616" name="Rectangle 8"/>
          <p:cNvSpPr>
            <a:spLocks noChangeArrowheads="1"/>
          </p:cNvSpPr>
          <p:nvPr/>
        </p:nvSpPr>
        <p:spPr bwMode="auto">
          <a:xfrm>
            <a:off x="152400" y="5945188"/>
            <a:ext cx="5216525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strakapouda malého: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200">
                <a:solidFill>
                  <a:srgbClr val="000000"/>
                </a:solidFill>
              </a:rPr>
              <a:t>http://www.rozhlas.cz/hlas/splhavci/_zprava/strakapoud-maly-video--60001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6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6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6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6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6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6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6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6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6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6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6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6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66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66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66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66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6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66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66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66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66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withGroup">
                            <p:stCondLst>
                              <p:cond delay="6800"/>
                            </p:stCondLst>
                            <p:childTnLst>
                              <p:par>
                                <p:cTn id="4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6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6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6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6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6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6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66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66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66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2"/>
          <p:cNvSpPr txBox="1">
            <a:spLocks noChangeArrowheads="1"/>
          </p:cNvSpPr>
          <p:nvPr/>
        </p:nvSpPr>
        <p:spPr bwMode="auto">
          <a:xfrm>
            <a:off x="2667000" y="304800"/>
            <a:ext cx="3232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Sýček obecný</a:t>
            </a:r>
          </a:p>
        </p:txBody>
      </p:sp>
      <p:pic>
        <p:nvPicPr>
          <p:cNvPr id="1976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4" y="1066800"/>
            <a:ext cx="315436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7637" name="Text Box 5"/>
          <p:cNvSpPr txBox="1">
            <a:spLocks noChangeArrowheads="1"/>
          </p:cNvSpPr>
          <p:nvPr/>
        </p:nvSpPr>
        <p:spPr bwMode="auto">
          <a:xfrm>
            <a:off x="304800" y="762000"/>
            <a:ext cx="4926013" cy="502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Vyskytuje se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vinice, porosty stromů, opuštěná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   stavení, zemědělská a parková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   krajina, sídliště</a:t>
            </a:r>
          </a:p>
          <a:p>
            <a:pPr eaLnBrk="1" hangingPunct="1">
              <a:lnSpc>
                <a:spcPct val="150000"/>
              </a:lnSpc>
            </a:pPr>
            <a:endParaRPr lang="cs-CZ" sz="240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Hnízdo</a:t>
            </a:r>
            <a:r>
              <a:rPr lang="cs-CZ" sz="2400">
                <a:solidFill>
                  <a:srgbClr val="000000"/>
                </a:solidFill>
              </a:rPr>
              <a:t> - dutiny stromů, budov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             - budky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Potrava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živí se drobnými savci</a:t>
            </a:r>
          </a:p>
        </p:txBody>
      </p:sp>
      <p:pic>
        <p:nvPicPr>
          <p:cNvPr id="21509" name="Picture 6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8610600" y="1066800"/>
            <a:ext cx="3540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22</a:t>
            </a:r>
          </a:p>
        </p:txBody>
      </p:sp>
      <p:sp>
        <p:nvSpPr>
          <p:cNvPr id="197640" name="Rectangle 8"/>
          <p:cNvSpPr>
            <a:spLocks noChangeArrowheads="1"/>
          </p:cNvSpPr>
          <p:nvPr/>
        </p:nvSpPr>
        <p:spPr bwMode="auto">
          <a:xfrm>
            <a:off x="228600" y="5915025"/>
            <a:ext cx="507206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sýčka obecného: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400">
                <a:solidFill>
                  <a:srgbClr val="000000"/>
                </a:solidFill>
              </a:rPr>
              <a:t>http://www.rozhlas.cz/hlas/sovy/_zprava/sycek-obecny--12258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7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7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7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7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7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7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7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7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7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7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7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7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7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7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7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7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7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7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7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76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76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76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76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76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76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76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76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76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withGroup">
                            <p:stCondLst>
                              <p:cond delay="6900"/>
                            </p:stCondLst>
                            <p:childTnLst>
                              <p:par>
                                <p:cTn id="5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7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7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7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7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7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7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7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7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7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Text Box 2"/>
          <p:cNvSpPr txBox="1">
            <a:spLocks noChangeArrowheads="1"/>
          </p:cNvSpPr>
          <p:nvPr/>
        </p:nvSpPr>
        <p:spPr bwMode="auto">
          <a:xfrm>
            <a:off x="2743200" y="228600"/>
            <a:ext cx="343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Pěnice vlašská</a:t>
            </a:r>
          </a:p>
        </p:txBody>
      </p:sp>
      <p:pic>
        <p:nvPicPr>
          <p:cNvPr id="2027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5"/>
          <a:stretch>
            <a:fillRect/>
          </a:stretch>
        </p:blipFill>
        <p:spPr bwMode="auto">
          <a:xfrm>
            <a:off x="152400" y="1600200"/>
            <a:ext cx="46482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5334000" y="1371600"/>
            <a:ext cx="3621088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Vyskytuje se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křoviny, parky, zahrady</a:t>
            </a:r>
          </a:p>
          <a:p>
            <a:pPr eaLnBrk="1" hangingPunct="1">
              <a:lnSpc>
                <a:spcPct val="150000"/>
              </a:lnSpc>
            </a:pPr>
            <a:endParaRPr lang="cs-CZ" sz="240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Hnízdo</a:t>
            </a:r>
            <a:r>
              <a:rPr lang="cs-CZ" sz="2400">
                <a:solidFill>
                  <a:srgbClr val="000000"/>
                </a:solidFill>
              </a:rPr>
              <a:t> - splétá na keřích</a:t>
            </a:r>
          </a:p>
          <a:p>
            <a:pPr eaLnBrk="1" hangingPunct="1">
              <a:lnSpc>
                <a:spcPct val="150000"/>
              </a:lnSpc>
            </a:pPr>
            <a:endParaRPr lang="cs-CZ" sz="240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Potrava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živí se hmyzem</a:t>
            </a:r>
          </a:p>
        </p:txBody>
      </p:sp>
      <p:pic>
        <p:nvPicPr>
          <p:cNvPr id="22533" name="Picture 6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152400" y="4953000"/>
            <a:ext cx="3540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23</a:t>
            </a:r>
          </a:p>
        </p:txBody>
      </p:sp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0" y="5915025"/>
            <a:ext cx="536733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pěnice vlašské: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400">
                <a:solidFill>
                  <a:srgbClr val="000000"/>
                </a:solidFill>
              </a:rPr>
              <a:t>http://www.rozhlas.cz/hlas/pevci-p/_zprava/penice-vlasska--73871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2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2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2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20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2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2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2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2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2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2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27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27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27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2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2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2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27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27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27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5100"/>
                            </p:stCondLst>
                            <p:childTnLst>
                              <p:par>
                                <p:cTn id="4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2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2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2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27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27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27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27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27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27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Anotace:</a:t>
            </a:r>
          </a:p>
        </p:txBody>
      </p:sp>
      <p:pic>
        <p:nvPicPr>
          <p:cNvPr id="5123" name="Picture 3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cs-CZ" sz="1800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0" y="3505200"/>
            <a:ext cx="9144000" cy="23082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8000" rIns="738000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sz="1800" dirty="0" smtClean="0"/>
              <a:t> </a:t>
            </a:r>
            <a:endParaRPr lang="cs-CZ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cs-CZ" sz="1800" dirty="0">
                <a:solidFill>
                  <a:srgbClr val="000000"/>
                </a:solidFill>
              </a:rPr>
              <a:t> Digitální učební materiál je určen pro vyvozování nového učiva, jeho 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rgbClr val="000000"/>
                </a:solidFill>
              </a:rPr>
              <a:t>     a </a:t>
            </a:r>
            <a:r>
              <a:rPr lang="cs-CZ" sz="1800" dirty="0" smtClean="0">
                <a:solidFill>
                  <a:srgbClr val="000000"/>
                </a:solidFill>
              </a:rPr>
              <a:t>opakování.</a:t>
            </a:r>
            <a:endParaRPr lang="cs-CZ" sz="1800" dirty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cs-CZ" sz="1800" dirty="0">
                <a:solidFill>
                  <a:srgbClr val="000000"/>
                </a:solidFill>
              </a:rPr>
              <a:t> Materiál rozvíjí a prověřuje znalosti o hnízdění </a:t>
            </a:r>
            <a:r>
              <a:rPr lang="cs-CZ" sz="1800" dirty="0" smtClean="0">
                <a:solidFill>
                  <a:srgbClr val="000000"/>
                </a:solidFill>
              </a:rPr>
              <a:t>ptactva.</a:t>
            </a:r>
            <a:endParaRPr lang="cs-CZ" sz="1800" dirty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cs-CZ" sz="1800" dirty="0">
                <a:solidFill>
                  <a:srgbClr val="000000"/>
                </a:solidFill>
              </a:rPr>
              <a:t> Je určen pro </a:t>
            </a:r>
            <a:r>
              <a:rPr lang="cs-CZ" sz="1800">
                <a:solidFill>
                  <a:srgbClr val="000000"/>
                </a:solidFill>
              </a:rPr>
              <a:t>předmět </a:t>
            </a:r>
            <a:r>
              <a:rPr lang="cs-CZ" sz="1800" dirty="0">
                <a:solidFill>
                  <a:srgbClr val="000000"/>
                </a:solidFill>
              </a:rPr>
              <a:t>p</a:t>
            </a:r>
            <a:r>
              <a:rPr lang="cs-CZ" sz="1800" smtClean="0">
                <a:solidFill>
                  <a:srgbClr val="000000"/>
                </a:solidFill>
              </a:rPr>
              <a:t>řírodověda </a:t>
            </a:r>
            <a:r>
              <a:rPr lang="cs-CZ" sz="1800" dirty="0" smtClean="0">
                <a:solidFill>
                  <a:srgbClr val="000000"/>
                </a:solidFill>
              </a:rPr>
              <a:t>ve 4. ročníku.</a:t>
            </a:r>
            <a:endParaRPr lang="cs-CZ" sz="1800" dirty="0"/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cs-CZ" sz="1800" dirty="0" smtClean="0"/>
              <a:t> Tento materiál vznikl jako doplňující materiál k učebnici: ŠTIKOVÁ, Věra. </a:t>
            </a:r>
          </a:p>
          <a:p>
            <a:pPr eaLnBrk="1" hangingPunct="1">
              <a:defRPr/>
            </a:pPr>
            <a:r>
              <a:rPr lang="cs-CZ" sz="1800" i="1" dirty="0"/>
              <a:t> </a:t>
            </a:r>
            <a:r>
              <a:rPr lang="cs-CZ" sz="1800" i="1" dirty="0" smtClean="0"/>
              <a:t>   Přírodověda 4: Učebnice pro 4. ročník základní školy</a:t>
            </a:r>
            <a:r>
              <a:rPr lang="cs-CZ" sz="1800" dirty="0" smtClean="0"/>
              <a:t>. 1. vydání. Brno:  </a:t>
            </a:r>
          </a:p>
          <a:p>
            <a:pPr eaLnBrk="1" hangingPunct="1">
              <a:defRPr/>
            </a:pPr>
            <a:r>
              <a:rPr lang="cs-CZ" sz="1800" dirty="0"/>
              <a:t> </a:t>
            </a:r>
            <a:r>
              <a:rPr lang="cs-CZ" sz="1800" dirty="0" smtClean="0"/>
              <a:t>   Nová škola, 2003. ISBN 80-7289-052-2.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2895600" y="228600"/>
            <a:ext cx="3232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>
                <a:solidFill>
                  <a:srgbClr val="000000"/>
                </a:solidFill>
              </a:rPr>
              <a:t>Slavík obecný</a:t>
            </a:r>
          </a:p>
        </p:txBody>
      </p:sp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4343400" cy="300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709" name="Text Box 5"/>
          <p:cNvSpPr txBox="1">
            <a:spLocks noChangeArrowheads="1"/>
          </p:cNvSpPr>
          <p:nvPr/>
        </p:nvSpPr>
        <p:spPr bwMode="auto">
          <a:xfrm>
            <a:off x="0" y="838200"/>
            <a:ext cx="5173663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Vyskytuje se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parky, městské zahrady,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   zarostlé okraje toků,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   křovinaté okraje lesů</a:t>
            </a:r>
          </a:p>
          <a:p>
            <a:pPr eaLnBrk="1" hangingPunct="1">
              <a:lnSpc>
                <a:spcPct val="150000"/>
              </a:lnSpc>
            </a:pPr>
            <a:endParaRPr lang="cs-CZ" sz="240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Hnízdo</a:t>
            </a:r>
            <a:r>
              <a:rPr lang="cs-CZ" sz="2400">
                <a:solidFill>
                  <a:srgbClr val="000000"/>
                </a:solidFill>
              </a:rPr>
              <a:t> - na zemi pod trsy trávy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               ve vlhkém prostředí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             - na keřích, nižších stromech</a:t>
            </a:r>
          </a:p>
        </p:txBody>
      </p:sp>
      <p:pic>
        <p:nvPicPr>
          <p:cNvPr id="23557" name="Picture 6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8610600" y="4419600"/>
            <a:ext cx="3540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24</a:t>
            </a:r>
          </a:p>
        </p:txBody>
      </p:sp>
      <p:sp>
        <p:nvSpPr>
          <p:cNvPr id="200712" name="Rectangle 8"/>
          <p:cNvSpPr>
            <a:spLocks noChangeArrowheads="1"/>
          </p:cNvSpPr>
          <p:nvPr/>
        </p:nvSpPr>
        <p:spPr bwMode="auto">
          <a:xfrm>
            <a:off x="304800" y="5975350"/>
            <a:ext cx="4954588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slavíka obecného:</a:t>
            </a:r>
          </a:p>
          <a:p>
            <a:endParaRPr lang="cs-CZ" sz="1200">
              <a:solidFill>
                <a:srgbClr val="000000"/>
              </a:solidFill>
            </a:endParaRPr>
          </a:p>
          <a:p>
            <a:r>
              <a:rPr lang="cs-CZ" sz="1200">
                <a:solidFill>
                  <a:srgbClr val="000000"/>
                </a:solidFill>
              </a:rPr>
              <a:t>http://www.rozhlas.cz/hlas/pevci-p/_zprava/slavik-obecny-video--14162</a:t>
            </a:r>
          </a:p>
        </p:txBody>
      </p:sp>
      <p:sp>
        <p:nvSpPr>
          <p:cNvPr id="200713" name="Rectangle 9"/>
          <p:cNvSpPr>
            <a:spLocks noChangeArrowheads="1"/>
          </p:cNvSpPr>
          <p:nvPr/>
        </p:nvSpPr>
        <p:spPr bwMode="auto">
          <a:xfrm>
            <a:off x="5791200" y="4953000"/>
            <a:ext cx="3352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2400" b="1" u="sng">
                <a:solidFill>
                  <a:srgbClr val="000000"/>
                </a:solidFill>
              </a:rPr>
              <a:t>Potrava</a:t>
            </a:r>
          </a:p>
          <a:p>
            <a:r>
              <a:rPr lang="cs-CZ" sz="2400">
                <a:solidFill>
                  <a:srgbClr val="000000"/>
                </a:solidFill>
              </a:rPr>
              <a:t>● živí se hmyzem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0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0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0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0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0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0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0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0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0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0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0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0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0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07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07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07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withGroup">
                            <p:stCondLst>
                              <p:cond delay="6100"/>
                            </p:stCondLst>
                            <p:childTnLst>
                              <p:par>
                                <p:cTn id="3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07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07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07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07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07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07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07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07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07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withGroup">
                            <p:stCondLst>
                              <p:cond delay="9500"/>
                            </p:stCondLst>
                            <p:childTnLst>
                              <p:par>
                                <p:cTn id="5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0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0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0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07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07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07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withGroup">
                            <p:stCondLst>
                              <p:cond delay="11700"/>
                            </p:stCondLst>
                            <p:childTnLst>
                              <p:par>
                                <p:cTn id="63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0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0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0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0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0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0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07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07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07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ext Box 2"/>
          <p:cNvSpPr txBox="1">
            <a:spLocks noChangeArrowheads="1"/>
          </p:cNvSpPr>
          <p:nvPr/>
        </p:nvSpPr>
        <p:spPr bwMode="auto">
          <a:xfrm>
            <a:off x="2895600" y="228600"/>
            <a:ext cx="3816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Dlask tlustozobý</a:t>
            </a:r>
          </a:p>
        </p:txBody>
      </p:sp>
      <p:pic>
        <p:nvPicPr>
          <p:cNvPr id="1986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8"/>
          <a:stretch>
            <a:fillRect/>
          </a:stretch>
        </p:blipFill>
        <p:spPr bwMode="auto">
          <a:xfrm>
            <a:off x="4724400" y="1066800"/>
            <a:ext cx="4114800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8661" name="Text Box 5"/>
          <p:cNvSpPr txBox="1">
            <a:spLocks noChangeArrowheads="1"/>
          </p:cNvSpPr>
          <p:nvPr/>
        </p:nvSpPr>
        <p:spPr bwMode="auto">
          <a:xfrm>
            <a:off x="0" y="838200"/>
            <a:ext cx="4175125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Vyskytuje se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sz="2400">
                <a:solidFill>
                  <a:srgbClr val="000000"/>
                </a:solidFill>
              </a:rPr>
              <a:t> lesy, parky, zahrady</a:t>
            </a:r>
          </a:p>
          <a:p>
            <a:pPr eaLnBrk="1" hangingPunct="1">
              <a:lnSpc>
                <a:spcPct val="150000"/>
              </a:lnSpc>
            </a:pPr>
            <a:endParaRPr lang="cs-CZ" sz="240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  <a:cs typeface="Arial" charset="0"/>
              </a:rPr>
              <a:t>H</a:t>
            </a:r>
            <a:r>
              <a:rPr lang="cs-CZ" sz="2400" b="1" u="sng">
                <a:solidFill>
                  <a:srgbClr val="000000"/>
                </a:solidFill>
              </a:rPr>
              <a:t>nízdo</a:t>
            </a:r>
            <a:r>
              <a:rPr lang="cs-CZ" sz="2400">
                <a:solidFill>
                  <a:srgbClr val="000000"/>
                </a:solidFill>
              </a:rPr>
              <a:t> - na stromech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             - ze suchých větviček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             - vystlané rostlinami</a:t>
            </a:r>
          </a:p>
        </p:txBody>
      </p:sp>
      <p:pic>
        <p:nvPicPr>
          <p:cNvPr id="24581" name="Picture 6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8820150" y="3581400"/>
            <a:ext cx="3540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25</a:t>
            </a:r>
          </a:p>
        </p:txBody>
      </p:sp>
      <p:sp>
        <p:nvSpPr>
          <p:cNvPr id="198664" name="Rectangle 8"/>
          <p:cNvSpPr>
            <a:spLocks noChangeArrowheads="1"/>
          </p:cNvSpPr>
          <p:nvPr/>
        </p:nvSpPr>
        <p:spPr bwMode="auto">
          <a:xfrm>
            <a:off x="228600" y="5945188"/>
            <a:ext cx="5124450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dlaska tlustozobého: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200">
                <a:solidFill>
                  <a:srgbClr val="000000"/>
                </a:solidFill>
              </a:rPr>
              <a:t>http://www.rozhlas.cz/hlas/pevci-a/_zprava/dlask-tlustozoby-video--21829</a:t>
            </a:r>
          </a:p>
        </p:txBody>
      </p:sp>
      <p:sp>
        <p:nvSpPr>
          <p:cNvPr id="198665" name="Rectangle 9"/>
          <p:cNvSpPr>
            <a:spLocks noChangeArrowheads="1"/>
          </p:cNvSpPr>
          <p:nvPr/>
        </p:nvSpPr>
        <p:spPr bwMode="auto">
          <a:xfrm>
            <a:off x="3810000" y="3733800"/>
            <a:ext cx="53340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 </a:t>
            </a:r>
            <a:r>
              <a:rPr lang="cs-CZ" sz="2400" b="1" u="sng">
                <a:solidFill>
                  <a:srgbClr val="000000"/>
                </a:solidFill>
              </a:rPr>
              <a:t>Potrava</a:t>
            </a:r>
          </a:p>
          <a:p>
            <a:pPr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● živí se semeny v tvrdých slupkách </a:t>
            </a:r>
          </a:p>
          <a:p>
            <a:pPr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   (pecky třešní, jablek…), </a:t>
            </a:r>
          </a:p>
          <a:p>
            <a:pPr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   rašícími pupeny, hmyzem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8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8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8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8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8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8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8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8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8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86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86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86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8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8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8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86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86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86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8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8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8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86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86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86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86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86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86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86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86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6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withGroup">
                            <p:stCondLst>
                              <p:cond delay="6800"/>
                            </p:stCondLst>
                            <p:childTnLst>
                              <p:par>
                                <p:cTn id="6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8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8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8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86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86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86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86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86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86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2"/>
          <p:cNvSpPr txBox="1">
            <a:spLocks noChangeArrowheads="1"/>
          </p:cNvSpPr>
          <p:nvPr/>
        </p:nvSpPr>
        <p:spPr bwMode="auto">
          <a:xfrm>
            <a:off x="2667000" y="228600"/>
            <a:ext cx="3511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Špaček obecný</a:t>
            </a:r>
          </a:p>
        </p:txBody>
      </p:sp>
      <p:pic>
        <p:nvPicPr>
          <p:cNvPr id="1996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4419600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9685" name="Text Box 5"/>
          <p:cNvSpPr txBox="1">
            <a:spLocks noChangeArrowheads="1"/>
          </p:cNvSpPr>
          <p:nvPr/>
        </p:nvSpPr>
        <p:spPr bwMode="auto">
          <a:xfrm>
            <a:off x="0" y="1066800"/>
            <a:ext cx="570865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2400" b="1" u="sng" dirty="0">
                <a:solidFill>
                  <a:srgbClr val="000000"/>
                </a:solidFill>
              </a:rPr>
              <a:t>Vyskytuje se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 dirty="0">
                <a:solidFill>
                  <a:srgbClr val="000000"/>
                </a:solidFill>
              </a:rPr>
              <a:t>okraje lesů, zahrady</a:t>
            </a:r>
          </a:p>
          <a:p>
            <a:pPr eaLnBrk="1" hangingPunct="1">
              <a:lnSpc>
                <a:spcPct val="150000"/>
              </a:lnSpc>
            </a:pPr>
            <a:endParaRPr lang="cs-CZ" sz="2400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 dirty="0">
                <a:solidFill>
                  <a:srgbClr val="000000"/>
                </a:solidFill>
                <a:cs typeface="Arial" charset="0"/>
              </a:rPr>
              <a:t>Potrava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 dirty="0">
                <a:solidFill>
                  <a:srgbClr val="000000"/>
                </a:solidFill>
              </a:rPr>
              <a:t>živí se hmyzem, příležitostně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</a:rPr>
              <a:t>   třešněmi, kukuřicí, bobulemi vinné révy</a:t>
            </a:r>
          </a:p>
        </p:txBody>
      </p:sp>
      <p:pic>
        <p:nvPicPr>
          <p:cNvPr id="199686" name="Picture 6" descr="Soubor:Starling eggs.jpe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148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8820150" y="3733800"/>
            <a:ext cx="3540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26</a:t>
            </a:r>
          </a:p>
        </p:txBody>
      </p:sp>
      <p:sp>
        <p:nvSpPr>
          <p:cNvPr id="25608" name="Text Box 10"/>
          <p:cNvSpPr txBox="1">
            <a:spLocks noChangeArrowheads="1"/>
          </p:cNvSpPr>
          <p:nvPr/>
        </p:nvSpPr>
        <p:spPr bwMode="auto">
          <a:xfrm>
            <a:off x="8610600" y="5638800"/>
            <a:ext cx="3540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27</a:t>
            </a:r>
          </a:p>
        </p:txBody>
      </p:sp>
      <p:sp>
        <p:nvSpPr>
          <p:cNvPr id="199691" name="Rectangle 11"/>
          <p:cNvSpPr>
            <a:spLocks noChangeArrowheads="1"/>
          </p:cNvSpPr>
          <p:nvPr/>
        </p:nvSpPr>
        <p:spPr bwMode="auto">
          <a:xfrm>
            <a:off x="0" y="5915025"/>
            <a:ext cx="5056188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špačka obecného: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200">
                <a:solidFill>
                  <a:srgbClr val="000000"/>
                </a:solidFill>
              </a:rPr>
              <a:t>http://www.rozhlas.cz/hlas/pevci-p/_zprava/spacek-obecny-video--31139</a:t>
            </a:r>
          </a:p>
        </p:txBody>
      </p:sp>
      <p:sp>
        <p:nvSpPr>
          <p:cNvPr id="199692" name="Rectangle 12"/>
          <p:cNvSpPr>
            <a:spLocks noChangeArrowheads="1"/>
          </p:cNvSpPr>
          <p:nvPr/>
        </p:nvSpPr>
        <p:spPr bwMode="auto">
          <a:xfrm>
            <a:off x="0" y="4724400"/>
            <a:ext cx="3733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Hnízdo</a:t>
            </a:r>
            <a:r>
              <a:rPr lang="cs-CZ" sz="2400">
                <a:solidFill>
                  <a:srgbClr val="000000"/>
                </a:solidFill>
              </a:rPr>
              <a:t> - dutiny stromů</a:t>
            </a:r>
          </a:p>
          <a:p>
            <a:pPr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             - budky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9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9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9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9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9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9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9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9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9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9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9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9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9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9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199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96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96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96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96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96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96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96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96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96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7400"/>
                            </p:stCondLst>
                            <p:childTnLst>
                              <p:par>
                                <p:cTn id="5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9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9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9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9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9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9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9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9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9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5029200" y="381000"/>
            <a:ext cx="3816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Poštolka obecná</a:t>
            </a:r>
          </a:p>
        </p:txBody>
      </p:sp>
      <p:pic>
        <p:nvPicPr>
          <p:cNvPr id="2068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14600"/>
            <a:ext cx="24320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0" y="2971800"/>
            <a:ext cx="5591175" cy="28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  <a:cs typeface="Arial" charset="0"/>
              </a:rPr>
              <a:t>Hnízdo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stará  hnízda jiných ptáků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sz="2400">
                <a:solidFill>
                  <a:srgbClr val="000000"/>
                </a:solidFill>
              </a:rPr>
              <a:t> dutiny stromů, skalních štěrbiny,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sz="2400">
                <a:solidFill>
                  <a:srgbClr val="000000"/>
                </a:solidFill>
              </a:rPr>
              <a:t> půdy, staré budovy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poslední dobou hnízdí i na balkonech </a:t>
            </a:r>
          </a:p>
        </p:txBody>
      </p:sp>
      <p:pic>
        <p:nvPicPr>
          <p:cNvPr id="206854" name="Picture 6" descr="Soubor:Pst7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 r="13669"/>
          <a:stretch>
            <a:fillRect/>
          </a:stretch>
        </p:blipFill>
        <p:spPr bwMode="auto">
          <a:xfrm>
            <a:off x="228600" y="609600"/>
            <a:ext cx="2438400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8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 Box 9"/>
          <p:cNvSpPr txBox="1">
            <a:spLocks noChangeArrowheads="1"/>
          </p:cNvSpPr>
          <p:nvPr/>
        </p:nvSpPr>
        <p:spPr bwMode="auto">
          <a:xfrm>
            <a:off x="8820150" y="5638800"/>
            <a:ext cx="3540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28</a:t>
            </a:r>
          </a:p>
        </p:txBody>
      </p:sp>
      <p:sp>
        <p:nvSpPr>
          <p:cNvPr id="26632" name="Text Box 10"/>
          <p:cNvSpPr txBox="1">
            <a:spLocks noChangeArrowheads="1"/>
          </p:cNvSpPr>
          <p:nvPr/>
        </p:nvSpPr>
        <p:spPr bwMode="auto">
          <a:xfrm>
            <a:off x="0" y="2590800"/>
            <a:ext cx="3540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29</a:t>
            </a:r>
          </a:p>
        </p:txBody>
      </p:sp>
      <p:sp>
        <p:nvSpPr>
          <p:cNvPr id="206859" name="Rectangle 11"/>
          <p:cNvSpPr>
            <a:spLocks noChangeArrowheads="1"/>
          </p:cNvSpPr>
          <p:nvPr/>
        </p:nvSpPr>
        <p:spPr bwMode="auto">
          <a:xfrm>
            <a:off x="0" y="5915025"/>
            <a:ext cx="54260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poštolky obecné: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400">
                <a:solidFill>
                  <a:srgbClr val="000000"/>
                </a:solidFill>
              </a:rPr>
              <a:t>Http://www.rozhlas.cz/hlas/dravci/_zprava/postolka-obecna--14336</a:t>
            </a:r>
          </a:p>
        </p:txBody>
      </p:sp>
      <p:sp>
        <p:nvSpPr>
          <p:cNvPr id="206860" name="Rectangle 12"/>
          <p:cNvSpPr>
            <a:spLocks noChangeArrowheads="1"/>
          </p:cNvSpPr>
          <p:nvPr/>
        </p:nvSpPr>
        <p:spPr bwMode="auto">
          <a:xfrm>
            <a:off x="2819400" y="990600"/>
            <a:ext cx="63246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2400" b="1" u="sng" dirty="0">
                <a:solidFill>
                  <a:srgbClr val="000000"/>
                </a:solidFill>
              </a:rPr>
              <a:t>Vyskytuje se </a:t>
            </a:r>
          </a:p>
          <a:p>
            <a:r>
              <a:rPr lang="cs-CZ" sz="2400" dirty="0">
                <a:solidFill>
                  <a:srgbClr val="000000"/>
                </a:solidFill>
              </a:rPr>
              <a:t>● více v blízkosti měst než ve volné přírodě</a:t>
            </a:r>
          </a:p>
          <a:p>
            <a:endParaRPr lang="cs-CZ" sz="2400" b="1" u="sng" dirty="0">
              <a:solidFill>
                <a:srgbClr val="000000"/>
              </a:solidFill>
            </a:endParaRPr>
          </a:p>
          <a:p>
            <a:r>
              <a:rPr lang="cs-CZ" sz="2400" b="1" u="sng" dirty="0">
                <a:solidFill>
                  <a:srgbClr val="000000"/>
                </a:solidFill>
              </a:rPr>
              <a:t>Potrava</a:t>
            </a:r>
          </a:p>
          <a:p>
            <a:r>
              <a:rPr lang="cs-CZ" sz="2400" dirty="0">
                <a:solidFill>
                  <a:srgbClr val="000000"/>
                </a:solidFill>
              </a:rPr>
              <a:t>● živí se hlavně drobnými </a:t>
            </a:r>
          </a:p>
          <a:p>
            <a:r>
              <a:rPr lang="cs-CZ" sz="2400" dirty="0">
                <a:solidFill>
                  <a:srgbClr val="000000"/>
                </a:solidFill>
              </a:rPr>
              <a:t>   hlodavci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6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6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6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6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6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6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6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6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68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68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68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68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68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68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68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68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68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68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68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68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06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6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6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6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6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6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6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68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68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68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withGroup">
                            <p:stCondLst>
                              <p:cond delay="7500"/>
                            </p:stCondLst>
                            <p:childTnLst>
                              <p:par>
                                <p:cTn id="6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6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6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6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6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6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6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6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6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6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ext Box 2"/>
          <p:cNvSpPr txBox="1">
            <a:spLocks noChangeArrowheads="1"/>
          </p:cNvSpPr>
          <p:nvPr/>
        </p:nvSpPr>
        <p:spPr bwMode="auto">
          <a:xfrm>
            <a:off x="2667000" y="304800"/>
            <a:ext cx="4552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Chocholouš obecný</a:t>
            </a:r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143000"/>
            <a:ext cx="4457700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0" y="762000"/>
            <a:ext cx="4613275" cy="502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2400" b="1" u="sng" dirty="0">
                <a:solidFill>
                  <a:srgbClr val="000000"/>
                </a:solidFill>
              </a:rPr>
              <a:t>Vyskytuje se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 dirty="0">
                <a:solidFill>
                  <a:srgbClr val="000000"/>
                </a:solidFill>
              </a:rPr>
              <a:t>neobdělávaná pole v blízkosti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</a:rPr>
              <a:t>   stavenišť, letišť, průmyslových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</a:rPr>
              <a:t>   a zemědělských objektů</a:t>
            </a:r>
          </a:p>
          <a:p>
            <a:pPr eaLnBrk="1" hangingPunct="1">
              <a:lnSpc>
                <a:spcPct val="150000"/>
              </a:lnSpc>
            </a:pPr>
            <a:endParaRPr lang="cs-CZ" sz="2400" b="1" u="sng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 dirty="0">
                <a:solidFill>
                  <a:srgbClr val="000000"/>
                </a:solidFill>
                <a:cs typeface="Arial" charset="0"/>
              </a:rPr>
              <a:t>H</a:t>
            </a:r>
            <a:r>
              <a:rPr lang="cs-CZ" sz="2400" b="1" u="sng" dirty="0">
                <a:solidFill>
                  <a:srgbClr val="000000"/>
                </a:solidFill>
              </a:rPr>
              <a:t>nízdo</a:t>
            </a:r>
            <a:r>
              <a:rPr lang="cs-CZ" sz="2400" dirty="0">
                <a:solidFill>
                  <a:srgbClr val="000000"/>
                </a:solidFill>
              </a:rPr>
              <a:t> - na zemi i na plochých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</a:rPr>
              <a:t>                 střechách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</a:rPr>
              <a:t>             - z trávy, kořínků, listí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</a:rPr>
              <a:t>             - měkce </a:t>
            </a:r>
            <a:r>
              <a:rPr lang="cs-CZ" sz="2400" dirty="0" smtClean="0">
                <a:solidFill>
                  <a:srgbClr val="000000"/>
                </a:solidFill>
              </a:rPr>
              <a:t>vystlané </a:t>
            </a:r>
            <a:endParaRPr lang="cs-CZ" sz="2400" dirty="0">
              <a:solidFill>
                <a:srgbClr val="000000"/>
              </a:solidFill>
            </a:endParaRPr>
          </a:p>
        </p:txBody>
      </p:sp>
      <p:pic>
        <p:nvPicPr>
          <p:cNvPr id="27653" name="Picture 6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8820150" y="4572000"/>
            <a:ext cx="3540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30</a:t>
            </a:r>
          </a:p>
        </p:txBody>
      </p:sp>
      <p:sp>
        <p:nvSpPr>
          <p:cNvPr id="208904" name="Rectangle 8"/>
          <p:cNvSpPr>
            <a:spLocks noChangeArrowheads="1"/>
          </p:cNvSpPr>
          <p:nvPr/>
        </p:nvSpPr>
        <p:spPr bwMode="auto">
          <a:xfrm>
            <a:off x="0" y="5915025"/>
            <a:ext cx="5418138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chocholouše obecného: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200">
                <a:solidFill>
                  <a:srgbClr val="000000"/>
                </a:solidFill>
              </a:rPr>
              <a:t>http://www.rozhlas.cz/hlas/pevci-ch/_zprava/chocholous-obecny-video--12267</a:t>
            </a:r>
          </a:p>
        </p:txBody>
      </p:sp>
      <p:sp>
        <p:nvSpPr>
          <p:cNvPr id="208905" name="Rectangle 9"/>
          <p:cNvSpPr>
            <a:spLocks noChangeArrowheads="1"/>
          </p:cNvSpPr>
          <p:nvPr/>
        </p:nvSpPr>
        <p:spPr bwMode="auto">
          <a:xfrm>
            <a:off x="5334000" y="4800600"/>
            <a:ext cx="3810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2400" b="1" u="sng">
                <a:solidFill>
                  <a:srgbClr val="000000"/>
                </a:solidFill>
              </a:rPr>
              <a:t>Potrava</a:t>
            </a:r>
          </a:p>
          <a:p>
            <a:r>
              <a:rPr lang="cs-CZ" sz="2400">
                <a:solidFill>
                  <a:srgbClr val="000000"/>
                </a:solidFill>
              </a:rPr>
              <a:t>● živí se hmyzem, červy, </a:t>
            </a:r>
          </a:p>
          <a:p>
            <a:r>
              <a:rPr lang="cs-CZ" sz="2400">
                <a:solidFill>
                  <a:srgbClr val="000000"/>
                </a:solidFill>
              </a:rPr>
              <a:t>   rostlinami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8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8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8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8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8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89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89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89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89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89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89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89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89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89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89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89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89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89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89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89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89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89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89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89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89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89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89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89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89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89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89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89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89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89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89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withGroup">
                            <p:stCondLst>
                              <p:cond delay="6800"/>
                            </p:stCondLst>
                            <p:childTnLst>
                              <p:par>
                                <p:cTn id="7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89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89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89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89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89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89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89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89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89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ext Box 2"/>
          <p:cNvSpPr txBox="1">
            <a:spLocks noChangeArrowheads="1"/>
          </p:cNvSpPr>
          <p:nvPr/>
        </p:nvSpPr>
        <p:spPr bwMode="auto">
          <a:xfrm>
            <a:off x="2514600" y="304800"/>
            <a:ext cx="4984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Mlynařík dlouhoocasý</a:t>
            </a:r>
          </a:p>
        </p:txBody>
      </p:sp>
      <p:pic>
        <p:nvPicPr>
          <p:cNvPr id="2099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4343400" cy="30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0" y="990600"/>
            <a:ext cx="4213225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Vyskytuje se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menší lesy, parky, houštiny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   kolem toků</a:t>
            </a:r>
          </a:p>
          <a:p>
            <a:pPr eaLnBrk="1" hangingPunct="1">
              <a:lnSpc>
                <a:spcPct val="150000"/>
              </a:lnSpc>
            </a:pPr>
            <a:endParaRPr lang="cs-CZ" sz="240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  <a:cs typeface="Arial" charset="0"/>
              </a:rPr>
              <a:t>Potrava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sz="2400">
                <a:solidFill>
                  <a:srgbClr val="000000"/>
                </a:solidFill>
              </a:rPr>
              <a:t> živí se hmyzem</a:t>
            </a:r>
          </a:p>
        </p:txBody>
      </p:sp>
      <p:pic>
        <p:nvPicPr>
          <p:cNvPr id="209926" name="Picture 6" descr="Soubor:Aegithalos caudatus 1 (Bohuš Číčel)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24200"/>
            <a:ext cx="1727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9"/>
          <p:cNvSpPr txBox="1">
            <a:spLocks noChangeArrowheads="1"/>
          </p:cNvSpPr>
          <p:nvPr/>
        </p:nvSpPr>
        <p:spPr bwMode="auto">
          <a:xfrm>
            <a:off x="2133600" y="5486400"/>
            <a:ext cx="3540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32</a:t>
            </a:r>
          </a:p>
        </p:txBody>
      </p:sp>
      <p:sp>
        <p:nvSpPr>
          <p:cNvPr id="209930" name="Rectangle 10"/>
          <p:cNvSpPr>
            <a:spLocks noChangeArrowheads="1"/>
          </p:cNvSpPr>
          <p:nvPr/>
        </p:nvSpPr>
        <p:spPr bwMode="auto">
          <a:xfrm>
            <a:off x="0" y="5915025"/>
            <a:ext cx="5165725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mlynaříka dlouhoocasého: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200">
                <a:solidFill>
                  <a:srgbClr val="000000"/>
                </a:solidFill>
              </a:rPr>
              <a:t>http://www.rozhlas.cz/hlas/pevci-ch/_zprava/mlynarik-dlouhoocasy--33738</a:t>
            </a:r>
          </a:p>
        </p:txBody>
      </p:sp>
      <p:sp>
        <p:nvSpPr>
          <p:cNvPr id="209931" name="Rectangle 11"/>
          <p:cNvSpPr>
            <a:spLocks noChangeArrowheads="1"/>
          </p:cNvSpPr>
          <p:nvPr/>
        </p:nvSpPr>
        <p:spPr bwMode="auto">
          <a:xfrm>
            <a:off x="4572000" y="4572000"/>
            <a:ext cx="4572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2400" b="1" u="sng">
                <a:solidFill>
                  <a:srgbClr val="000000"/>
                </a:solidFill>
              </a:rPr>
              <a:t>Hnízdo</a:t>
            </a:r>
            <a:r>
              <a:rPr lang="cs-CZ" sz="2400">
                <a:solidFill>
                  <a:srgbClr val="000000"/>
                </a:solidFill>
              </a:rPr>
              <a:t> - velké, kulaté </a:t>
            </a:r>
          </a:p>
          <a:p>
            <a:r>
              <a:rPr lang="cs-CZ" sz="2400">
                <a:solidFill>
                  <a:srgbClr val="000000"/>
                </a:solidFill>
              </a:rPr>
              <a:t>             - z mechu, lišejníku</a:t>
            </a:r>
          </a:p>
          <a:p>
            <a:r>
              <a:rPr lang="cs-CZ" sz="2400">
                <a:solidFill>
                  <a:srgbClr val="000000"/>
                </a:solidFill>
              </a:rPr>
              <a:t>             - vystlané peřím </a:t>
            </a:r>
            <a:endParaRPr lang="cs-CZ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2" name="Text Box 12"/>
          <p:cNvSpPr txBox="1">
            <a:spLocks noChangeArrowheads="1"/>
          </p:cNvSpPr>
          <p:nvPr/>
        </p:nvSpPr>
        <p:spPr bwMode="auto">
          <a:xfrm>
            <a:off x="8534400" y="4114800"/>
            <a:ext cx="3540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31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9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9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9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9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9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9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9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9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9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9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9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9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9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9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9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9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9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9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9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9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9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9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9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9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9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9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9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9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9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withGroup">
                            <p:stCondLst>
                              <p:cond delay="6400"/>
                            </p:stCondLst>
                            <p:childTnLst>
                              <p:par>
                                <p:cTn id="5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9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9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9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99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99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99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9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9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9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ext Box 2"/>
          <p:cNvSpPr txBox="1">
            <a:spLocks noChangeArrowheads="1"/>
          </p:cNvSpPr>
          <p:nvPr/>
        </p:nvSpPr>
        <p:spPr bwMode="auto">
          <a:xfrm>
            <a:off x="1143000" y="304800"/>
            <a:ext cx="3892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Krutihlav obecný</a:t>
            </a:r>
          </a:p>
        </p:txBody>
      </p:sp>
      <p:pic>
        <p:nvPicPr>
          <p:cNvPr id="210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990600"/>
            <a:ext cx="45720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0" y="1676400"/>
            <a:ext cx="411324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b="1" u="sng" dirty="0">
                <a:solidFill>
                  <a:srgbClr val="000000"/>
                </a:solidFill>
              </a:rPr>
              <a:t>Vyskytuje se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 dirty="0">
                <a:solidFill>
                  <a:srgbClr val="000000"/>
                </a:solidFill>
              </a:rPr>
              <a:t>okraje lesů, parky, zahrady</a:t>
            </a:r>
            <a:endParaRPr lang="cs-CZ" sz="2400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 dirty="0" smtClean="0">
                <a:solidFill>
                  <a:srgbClr val="000000"/>
                </a:solidFill>
                <a:cs typeface="Arial" charset="0"/>
              </a:rPr>
              <a:t>Potrava</a:t>
            </a:r>
            <a:endParaRPr lang="cs-CZ" sz="2400" b="1" u="sng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 dirty="0">
                <a:solidFill>
                  <a:srgbClr val="000000"/>
                </a:solidFill>
              </a:rPr>
              <a:t>živí se hmyzem, </a:t>
            </a:r>
            <a:endParaRPr lang="cs-CZ" sz="24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smtClean="0">
                <a:solidFill>
                  <a:srgbClr val="000000"/>
                </a:solidFill>
              </a:rPr>
              <a:t>  nejvíce </a:t>
            </a:r>
            <a:r>
              <a:rPr lang="cs-CZ" sz="2400" dirty="0">
                <a:solidFill>
                  <a:srgbClr val="000000"/>
                </a:solidFill>
              </a:rPr>
              <a:t>mravenci</a:t>
            </a:r>
          </a:p>
        </p:txBody>
      </p:sp>
      <p:pic>
        <p:nvPicPr>
          <p:cNvPr id="29701" name="Picture 6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8715375" y="4113213"/>
            <a:ext cx="354013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33</a:t>
            </a:r>
          </a:p>
        </p:txBody>
      </p:sp>
      <p:sp>
        <p:nvSpPr>
          <p:cNvPr id="210952" name="Rectangle 8"/>
          <p:cNvSpPr>
            <a:spLocks noChangeArrowheads="1"/>
          </p:cNvSpPr>
          <p:nvPr/>
        </p:nvSpPr>
        <p:spPr bwMode="auto">
          <a:xfrm>
            <a:off x="0" y="5915025"/>
            <a:ext cx="519906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krutihlava obecného: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200">
                <a:solidFill>
                  <a:srgbClr val="000000"/>
                </a:solidFill>
              </a:rPr>
              <a:t>http://www.rozhlas.cz/hlas/splhavci/_zprava/krutihlav-obecny-video--12268</a:t>
            </a:r>
          </a:p>
        </p:txBody>
      </p:sp>
      <p:sp>
        <p:nvSpPr>
          <p:cNvPr id="210953" name="Rectangle 9"/>
          <p:cNvSpPr>
            <a:spLocks noChangeArrowheads="1"/>
          </p:cNvSpPr>
          <p:nvPr/>
        </p:nvSpPr>
        <p:spPr bwMode="auto">
          <a:xfrm>
            <a:off x="0" y="4648200"/>
            <a:ext cx="9144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2400" b="1" u="sng">
                <a:solidFill>
                  <a:srgbClr val="000000"/>
                </a:solidFill>
              </a:rPr>
              <a:t>Hnízdo</a:t>
            </a:r>
            <a:r>
              <a:rPr lang="cs-CZ" sz="2400">
                <a:solidFill>
                  <a:srgbClr val="000000"/>
                </a:solidFill>
              </a:rPr>
              <a:t> - dutiny stromů</a:t>
            </a:r>
          </a:p>
          <a:p>
            <a:r>
              <a:rPr lang="cs-CZ" sz="2400">
                <a:solidFill>
                  <a:srgbClr val="000000"/>
                </a:solidFill>
              </a:rPr>
              <a:t>             - neumí si zobákem vytesat díru →obsazuje hnízda </a:t>
            </a:r>
          </a:p>
          <a:p>
            <a:r>
              <a:rPr lang="cs-CZ" sz="2400">
                <a:solidFill>
                  <a:srgbClr val="000000"/>
                </a:solidFill>
              </a:rPr>
              <a:t>               jiných drobných ptáků, které z jejich hnízda vyhodí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0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0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0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0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0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0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0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9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09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09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6400"/>
                            </p:stCondLst>
                            <p:childTnLst>
                              <p:par>
                                <p:cTn id="2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09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09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09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09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09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09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09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09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09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800"/>
                            </p:stCondLst>
                            <p:childTnLst>
                              <p:par>
                                <p:cTn id="4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09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09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09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09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09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09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09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09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09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withGroup">
                            <p:stCondLst>
                              <p:cond delay="14100"/>
                            </p:stCondLst>
                            <p:childTnLst>
                              <p:par>
                                <p:cTn id="58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0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0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0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09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09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09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09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09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09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2"/>
          <p:cNvSpPr txBox="1">
            <a:spLocks noChangeArrowheads="1"/>
          </p:cNvSpPr>
          <p:nvPr/>
        </p:nvSpPr>
        <p:spPr bwMode="auto">
          <a:xfrm>
            <a:off x="3200400" y="228600"/>
            <a:ext cx="3206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Rorýs obecný</a:t>
            </a:r>
          </a:p>
        </p:txBody>
      </p:sp>
      <p:pic>
        <p:nvPicPr>
          <p:cNvPr id="2037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828800"/>
            <a:ext cx="449580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3781" name="Text Box 5"/>
          <p:cNvSpPr txBox="1">
            <a:spLocks noChangeArrowheads="1"/>
          </p:cNvSpPr>
          <p:nvPr/>
        </p:nvSpPr>
        <p:spPr bwMode="auto">
          <a:xfrm>
            <a:off x="0" y="457200"/>
            <a:ext cx="7515225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2400" b="1" u="sng" dirty="0">
                <a:solidFill>
                  <a:srgbClr val="000000"/>
                </a:solidFill>
              </a:rPr>
              <a:t>Vyskytuje se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 dirty="0">
                <a:solidFill>
                  <a:srgbClr val="000000"/>
                </a:solidFill>
              </a:rPr>
              <a:t>města, lesy, skalní stěny, staré hrady, budovy, věže,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</a:rPr>
              <a:t>   pod střechami staveb</a:t>
            </a:r>
          </a:p>
          <a:p>
            <a:pPr eaLnBrk="1" hangingPunct="1">
              <a:lnSpc>
                <a:spcPct val="150000"/>
              </a:lnSpc>
            </a:pPr>
            <a:endParaRPr lang="cs-CZ" sz="2400" b="1" u="sng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 dirty="0">
                <a:solidFill>
                  <a:srgbClr val="000000"/>
                </a:solidFill>
                <a:cs typeface="Arial" charset="0"/>
              </a:rPr>
              <a:t>Hnízdo</a:t>
            </a:r>
            <a:r>
              <a:rPr lang="cs-CZ" sz="2400" dirty="0">
                <a:solidFill>
                  <a:srgbClr val="000000"/>
                </a:solidFill>
                <a:cs typeface="Arial" charset="0"/>
              </a:rPr>
              <a:t> - dříve skály,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  <a:cs typeface="Arial" charset="0"/>
              </a:rPr>
              <a:t>               dutiny stromů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  <a:cs typeface="Arial" charset="0"/>
              </a:rPr>
              <a:t>             - štěrbiny ve stavbách</a:t>
            </a:r>
            <a:endParaRPr lang="cs-CZ" sz="2400" b="1" u="sng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endParaRPr lang="cs-CZ" sz="2400" b="1" u="sng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 dirty="0">
                <a:solidFill>
                  <a:srgbClr val="000000"/>
                </a:solidFill>
                <a:cs typeface="Arial" charset="0"/>
              </a:rPr>
              <a:t>Potrava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 dirty="0">
                <a:solidFill>
                  <a:srgbClr val="000000"/>
                </a:solidFill>
              </a:rPr>
              <a:t>živí se drobným hmyzem</a:t>
            </a:r>
          </a:p>
        </p:txBody>
      </p:sp>
      <p:pic>
        <p:nvPicPr>
          <p:cNvPr id="30725" name="Picture 6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8458200" y="4876800"/>
            <a:ext cx="3540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34</a:t>
            </a:r>
          </a:p>
        </p:txBody>
      </p:sp>
      <p:sp>
        <p:nvSpPr>
          <p:cNvPr id="203784" name="Rectangle 8"/>
          <p:cNvSpPr>
            <a:spLocks noChangeArrowheads="1"/>
          </p:cNvSpPr>
          <p:nvPr/>
        </p:nvSpPr>
        <p:spPr bwMode="auto">
          <a:xfrm>
            <a:off x="228600" y="5945188"/>
            <a:ext cx="50149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rorýse obecného: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200">
                <a:solidFill>
                  <a:srgbClr val="000000"/>
                </a:solidFill>
              </a:rPr>
              <a:t>http://www.rozhlas.cz/hlas/svistouni/_zprava/rorys-obecny-video--36061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3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3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3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3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3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3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3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3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3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3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3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3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3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3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3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3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3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3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37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37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37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37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37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37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37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37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37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withGroup">
                            <p:stCondLst>
                              <p:cond delay="8600"/>
                            </p:stCondLst>
                            <p:childTnLst>
                              <p:par>
                                <p:cTn id="5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3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3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3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37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37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37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37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37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37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3200400" y="228600"/>
            <a:ext cx="3613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Lejsek bělokrký</a:t>
            </a:r>
          </a:p>
        </p:txBody>
      </p:sp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762500" cy="399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5486400" y="1143000"/>
            <a:ext cx="3467100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Vyskytuje se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lesy, parky, zahrady</a:t>
            </a:r>
          </a:p>
          <a:p>
            <a:pPr eaLnBrk="1" hangingPunct="1">
              <a:lnSpc>
                <a:spcPct val="150000"/>
              </a:lnSpc>
            </a:pPr>
            <a:endParaRPr lang="cs-CZ" sz="240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  <a:cs typeface="Arial" charset="0"/>
              </a:rPr>
              <a:t>H</a:t>
            </a:r>
            <a:r>
              <a:rPr lang="cs-CZ" sz="2400" b="1" u="sng">
                <a:solidFill>
                  <a:srgbClr val="000000"/>
                </a:solidFill>
              </a:rPr>
              <a:t>nízdo</a:t>
            </a:r>
            <a:r>
              <a:rPr lang="cs-CZ" sz="2400">
                <a:solidFill>
                  <a:srgbClr val="000000"/>
                </a:solidFill>
              </a:rPr>
              <a:t> - dutiny stromů,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               skalních stěn</a:t>
            </a:r>
          </a:p>
          <a:p>
            <a:pPr eaLnBrk="1" hangingPunct="1">
              <a:lnSpc>
                <a:spcPct val="150000"/>
              </a:lnSpc>
            </a:pPr>
            <a:endParaRPr lang="cs-CZ" sz="240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  <a:cs typeface="Arial" charset="0"/>
              </a:rPr>
              <a:t>Potrava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živí se hmyzem</a:t>
            </a:r>
          </a:p>
        </p:txBody>
      </p:sp>
      <p:pic>
        <p:nvPicPr>
          <p:cNvPr id="31749" name="Picture 6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228600" y="5486400"/>
            <a:ext cx="3540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35</a:t>
            </a:r>
          </a:p>
        </p:txBody>
      </p:sp>
      <p:sp>
        <p:nvSpPr>
          <p:cNvPr id="204808" name="Rectangle 8"/>
          <p:cNvSpPr>
            <a:spLocks noChangeArrowheads="1"/>
          </p:cNvSpPr>
          <p:nvPr/>
        </p:nvSpPr>
        <p:spPr bwMode="auto">
          <a:xfrm>
            <a:off x="0" y="5915025"/>
            <a:ext cx="5114925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lejska bělokrkého: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200">
                <a:solidFill>
                  <a:srgbClr val="000000"/>
                </a:solidFill>
              </a:rPr>
              <a:t>http://www.rozhlas.cz/hlas/pevci-ch/_zprava/lejsek-belokrky-video--71092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4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4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48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48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8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48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48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48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48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48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48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48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48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48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withGroup">
                            <p:stCondLst>
                              <p:cond delay="5900"/>
                            </p:stCondLst>
                            <p:childTnLst>
                              <p:par>
                                <p:cTn id="4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48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48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48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48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48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48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48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48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48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ext Box 2"/>
          <p:cNvSpPr txBox="1">
            <a:spLocks noChangeArrowheads="1"/>
          </p:cNvSpPr>
          <p:nvPr/>
        </p:nvSpPr>
        <p:spPr bwMode="auto">
          <a:xfrm>
            <a:off x="4419600" y="304800"/>
            <a:ext cx="340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Stehlík obecný</a:t>
            </a: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4140200" y="1066800"/>
            <a:ext cx="5029200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2400" b="1" u="sng" dirty="0">
                <a:solidFill>
                  <a:srgbClr val="000000"/>
                </a:solidFill>
              </a:rPr>
              <a:t>Vyskytuje se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 dirty="0">
                <a:solidFill>
                  <a:srgbClr val="000000"/>
                </a:solidFill>
              </a:rPr>
              <a:t>otevřená krajina se stromy,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</a:rPr>
              <a:t>   lidská sídliště</a:t>
            </a:r>
          </a:p>
          <a:p>
            <a:pPr eaLnBrk="1" hangingPunct="1">
              <a:lnSpc>
                <a:spcPct val="150000"/>
              </a:lnSpc>
            </a:pPr>
            <a:endParaRPr lang="cs-CZ" sz="2400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 dirty="0">
                <a:solidFill>
                  <a:srgbClr val="000000"/>
                </a:solidFill>
                <a:cs typeface="Arial" charset="0"/>
              </a:rPr>
              <a:t>Potrava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 dirty="0">
                <a:solidFill>
                  <a:srgbClr val="000000"/>
                </a:solidFill>
              </a:rPr>
              <a:t>živí se semeny bodláků, lopuchu,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</a:rPr>
              <a:t>   jinými druhy plevelů, hmyzem</a:t>
            </a:r>
          </a:p>
        </p:txBody>
      </p:sp>
      <p:pic>
        <p:nvPicPr>
          <p:cNvPr id="207878" name="Picture 6" descr="Soubor:Goldfinch nesting44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624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581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9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10"/>
          <p:cNvSpPr txBox="1">
            <a:spLocks noChangeArrowheads="1"/>
          </p:cNvSpPr>
          <p:nvPr/>
        </p:nvSpPr>
        <p:spPr bwMode="auto">
          <a:xfrm>
            <a:off x="228600" y="3886200"/>
            <a:ext cx="35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36</a:t>
            </a: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r>
              <a:rPr lang="cs-CZ" sz="1200">
                <a:solidFill>
                  <a:srgbClr val="000000"/>
                </a:solidFill>
              </a:rPr>
              <a:t>37</a:t>
            </a:r>
          </a:p>
        </p:txBody>
      </p:sp>
      <p:sp>
        <p:nvSpPr>
          <p:cNvPr id="207883" name="Rectangle 11"/>
          <p:cNvSpPr>
            <a:spLocks noChangeArrowheads="1"/>
          </p:cNvSpPr>
          <p:nvPr/>
        </p:nvSpPr>
        <p:spPr bwMode="auto">
          <a:xfrm>
            <a:off x="0" y="5915025"/>
            <a:ext cx="5005388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stehlíka obecného: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200">
                <a:solidFill>
                  <a:srgbClr val="000000"/>
                </a:solidFill>
              </a:rPr>
              <a:t>http://www.rozhlas.cz/hlas/pevci-p/_zprava/stehlik-obecny-video--20466</a:t>
            </a:r>
          </a:p>
        </p:txBody>
      </p:sp>
      <p:sp>
        <p:nvSpPr>
          <p:cNvPr id="207884" name="Rectangle 12"/>
          <p:cNvSpPr>
            <a:spLocks noChangeArrowheads="1"/>
          </p:cNvSpPr>
          <p:nvPr/>
        </p:nvSpPr>
        <p:spPr bwMode="auto">
          <a:xfrm>
            <a:off x="4168775" y="5257800"/>
            <a:ext cx="31464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Hnízdo</a:t>
            </a:r>
            <a:r>
              <a:rPr lang="cs-CZ" sz="2400">
                <a:solidFill>
                  <a:srgbClr val="000000"/>
                </a:solidFill>
              </a:rPr>
              <a:t> - na stromech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7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7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7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7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7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7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7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7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7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78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78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78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7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7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7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7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78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78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78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78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78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78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78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78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78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6800"/>
                            </p:stCondLst>
                            <p:childTnLst>
                              <p:par>
                                <p:cTn id="5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7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7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7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7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7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7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7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7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7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0" y="7938"/>
            <a:ext cx="1108075" cy="3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endParaRPr lang="cs-CZ" sz="3600" b="1" u="sng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cs-CZ" sz="240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cs-CZ" sz="2800" b="1" u="sng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800">
                <a:solidFill>
                  <a:srgbClr val="000000"/>
                </a:solidFill>
              </a:rPr>
              <a:t>	</a:t>
            </a:r>
          </a:p>
          <a:p>
            <a:pPr eaLnBrk="1" hangingPunct="1">
              <a:lnSpc>
                <a:spcPct val="150000"/>
              </a:lnSpc>
            </a:pPr>
            <a:r>
              <a:rPr lang="cs-CZ" sz="280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Zaoblený obdélník 1"/>
          <p:cNvSpPr/>
          <p:nvPr/>
        </p:nvSpPr>
        <p:spPr bwMode="auto">
          <a:xfrm>
            <a:off x="54591" y="520303"/>
            <a:ext cx="8991600" cy="1702594"/>
          </a:xfrm>
          <a:prstGeom prst="roundRect">
            <a:avLst/>
          </a:prstGeom>
          <a:solidFill>
            <a:schemeClr val="tx2">
              <a:lumMod val="90000"/>
            </a:schemeClr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cs-CZ" sz="2800" dirty="0">
                <a:solidFill>
                  <a:srgbClr val="000000"/>
                </a:solidFill>
              </a:rPr>
              <a:t>Období hnízdění probíhá zpravidla v jarních měsících.</a:t>
            </a:r>
          </a:p>
          <a:p>
            <a:pPr>
              <a:lnSpc>
                <a:spcPct val="150000"/>
              </a:lnSpc>
              <a:defRPr/>
            </a:pPr>
            <a:r>
              <a:rPr lang="cs-CZ" sz="2800" dirty="0">
                <a:solidFill>
                  <a:srgbClr val="000000"/>
                </a:solidFill>
              </a:rPr>
              <a:t>Většina ptáků hnízdí jednou ročně.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3" name="Zaoblený obdélník 2"/>
          <p:cNvSpPr/>
          <p:nvPr/>
        </p:nvSpPr>
        <p:spPr bwMode="auto">
          <a:xfrm>
            <a:off x="1472406" y="2743200"/>
            <a:ext cx="6647344" cy="2962513"/>
          </a:xfrm>
          <a:prstGeom prst="roundRect">
            <a:avLst/>
          </a:prstGeom>
          <a:solidFill>
            <a:schemeClr val="tx2">
              <a:lumMod val="90000"/>
            </a:schemeClr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cs-CZ" sz="2800" dirty="0">
                <a:solidFill>
                  <a:srgbClr val="000000"/>
                </a:solidFill>
              </a:rPr>
              <a:t>Někteří i:</a:t>
            </a:r>
          </a:p>
          <a:p>
            <a:pPr>
              <a:lnSpc>
                <a:spcPct val="150000"/>
              </a:lnSpc>
              <a:defRPr/>
            </a:pPr>
            <a:r>
              <a:rPr lang="cs-CZ" sz="2800" dirty="0">
                <a:solidFill>
                  <a:srgbClr val="000000"/>
                </a:solidFill>
              </a:rPr>
              <a:t>● dvakrát ročně (špačci)</a:t>
            </a:r>
          </a:p>
          <a:p>
            <a:pPr>
              <a:lnSpc>
                <a:spcPct val="150000"/>
              </a:lnSpc>
              <a:defRPr/>
            </a:pPr>
            <a:r>
              <a:rPr lang="cs-CZ" sz="2800" dirty="0">
                <a:solidFill>
                  <a:srgbClr val="000000"/>
                </a:solidFill>
              </a:rPr>
              <a:t>● třikrát ročně (vrabec domácí)</a:t>
            </a:r>
          </a:p>
          <a:p>
            <a:pPr>
              <a:lnSpc>
                <a:spcPct val="150000"/>
              </a:lnSpc>
              <a:defRPr/>
            </a:pPr>
            <a:r>
              <a:rPr lang="cs-CZ" sz="2800" dirty="0">
                <a:solidFill>
                  <a:srgbClr val="000000"/>
                </a:solidFill>
              </a:rPr>
              <a:t>●</a:t>
            </a:r>
            <a:r>
              <a:rPr lang="cs-CZ" sz="2800" dirty="0"/>
              <a:t> </a:t>
            </a:r>
            <a:r>
              <a:rPr lang="cs-CZ" sz="2800" dirty="0">
                <a:solidFill>
                  <a:srgbClr val="000000"/>
                </a:solidFill>
              </a:rPr>
              <a:t>čtyřikrát ročně (hrdlička zahradní)</a:t>
            </a:r>
          </a:p>
        </p:txBody>
      </p:sp>
      <p:pic>
        <p:nvPicPr>
          <p:cNvPr id="6154" name="Picture 4" descr="Soubor:European Starling 2006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4" r="15311" b="11160"/>
          <a:stretch>
            <a:fillRect/>
          </a:stretch>
        </p:blipFill>
        <p:spPr bwMode="auto">
          <a:xfrm>
            <a:off x="53975" y="4224338"/>
            <a:ext cx="15621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1" r="1878" b="9828"/>
          <a:stretch>
            <a:fillRect/>
          </a:stretch>
        </p:blipFill>
        <p:spPr bwMode="auto">
          <a:xfrm>
            <a:off x="6172200" y="2628900"/>
            <a:ext cx="2743200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6" name="TextovéPole 3"/>
          <p:cNvSpPr txBox="1">
            <a:spLocks noChangeArrowheads="1"/>
          </p:cNvSpPr>
          <p:nvPr/>
        </p:nvSpPr>
        <p:spPr bwMode="auto">
          <a:xfrm>
            <a:off x="8630267" y="4206876"/>
            <a:ext cx="3540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>
                <a:solidFill>
                  <a:schemeClr val="bg2"/>
                </a:solidFill>
              </a:rPr>
              <a:t>18</a:t>
            </a:r>
          </a:p>
        </p:txBody>
      </p:sp>
      <p:sp>
        <p:nvSpPr>
          <p:cNvPr id="6157" name="TextovéPole 4"/>
          <p:cNvSpPr txBox="1">
            <a:spLocks noChangeArrowheads="1"/>
          </p:cNvSpPr>
          <p:nvPr/>
        </p:nvSpPr>
        <p:spPr bwMode="auto">
          <a:xfrm>
            <a:off x="1338263" y="6407150"/>
            <a:ext cx="2682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chemeClr val="bg2"/>
                </a:solidFill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ext Box 2"/>
          <p:cNvSpPr txBox="1">
            <a:spLocks noChangeArrowheads="1"/>
          </p:cNvSpPr>
          <p:nvPr/>
        </p:nvSpPr>
        <p:spPr bwMode="auto">
          <a:xfrm>
            <a:off x="2133600" y="228600"/>
            <a:ext cx="594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Rehek domácí (kominíček)</a:t>
            </a:r>
          </a:p>
        </p:txBody>
      </p:sp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14400"/>
            <a:ext cx="3886200" cy="291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29" name="Text Box 5"/>
          <p:cNvSpPr txBox="1">
            <a:spLocks noChangeArrowheads="1"/>
          </p:cNvSpPr>
          <p:nvPr/>
        </p:nvSpPr>
        <p:spPr bwMode="auto">
          <a:xfrm>
            <a:off x="0" y="741363"/>
            <a:ext cx="5217326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2400" b="1" u="sng" dirty="0">
                <a:solidFill>
                  <a:srgbClr val="000000"/>
                </a:solidFill>
              </a:rPr>
              <a:t>Vyskytuje se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 dirty="0">
                <a:solidFill>
                  <a:srgbClr val="000000"/>
                </a:solidFill>
              </a:rPr>
              <a:t>původně - skalní stěny, svahy, sutě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 dirty="0">
                <a:solidFill>
                  <a:srgbClr val="000000"/>
                </a:solidFill>
              </a:rPr>
              <a:t>v současnosti - v blízkosti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 smtClean="0">
                <a:solidFill>
                  <a:srgbClr val="000000"/>
                </a:solidFill>
              </a:rPr>
              <a:t>   lidských </a:t>
            </a:r>
            <a:r>
              <a:rPr lang="cs-CZ" sz="2400" dirty="0">
                <a:solidFill>
                  <a:srgbClr val="000000"/>
                </a:solidFill>
              </a:rPr>
              <a:t>obydlí – seníky, </a:t>
            </a:r>
            <a:r>
              <a:rPr lang="cs-CZ" sz="2400" dirty="0" smtClean="0">
                <a:solidFill>
                  <a:srgbClr val="000000"/>
                </a:solidFill>
              </a:rPr>
              <a:t>městské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smtClean="0">
                <a:solidFill>
                  <a:srgbClr val="000000"/>
                </a:solidFill>
              </a:rPr>
              <a:t>  domy, zříceniny</a:t>
            </a:r>
            <a:r>
              <a:rPr lang="cs-CZ" sz="2400" dirty="0">
                <a:solidFill>
                  <a:srgbClr val="000000"/>
                </a:solidFill>
              </a:rPr>
              <a:t>, továrny,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smtClean="0">
                <a:solidFill>
                  <a:srgbClr val="000000"/>
                </a:solidFill>
              </a:rPr>
              <a:t>  středy </a:t>
            </a:r>
            <a:r>
              <a:rPr lang="cs-CZ" sz="2400" dirty="0">
                <a:solidFill>
                  <a:srgbClr val="000000"/>
                </a:solidFill>
              </a:rPr>
              <a:t>velkých měst, sídliště</a:t>
            </a:r>
          </a:p>
          <a:p>
            <a:pPr eaLnBrk="1" hangingPunct="1">
              <a:lnSpc>
                <a:spcPct val="150000"/>
              </a:lnSpc>
            </a:pPr>
            <a:endParaRPr lang="cs-CZ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 dirty="0">
                <a:solidFill>
                  <a:srgbClr val="000000"/>
                </a:solidFill>
              </a:rPr>
              <a:t>Potrava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 dirty="0">
                <a:solidFill>
                  <a:srgbClr val="000000"/>
                </a:solidFill>
              </a:rPr>
              <a:t>živí se hmyzem</a:t>
            </a:r>
          </a:p>
        </p:txBody>
      </p:sp>
      <p:pic>
        <p:nvPicPr>
          <p:cNvPr id="2058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8" name="Picture 8" descr="OPVK_hor_zakladni_logolink_RGB_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4953000" y="3352800"/>
            <a:ext cx="35401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38</a:t>
            </a: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r>
              <a:rPr lang="cs-CZ" sz="1200">
                <a:solidFill>
                  <a:srgbClr val="000000"/>
                </a:solidFill>
              </a:rPr>
              <a:t>39</a:t>
            </a:r>
          </a:p>
        </p:txBody>
      </p:sp>
      <p:sp>
        <p:nvSpPr>
          <p:cNvPr id="205835" name="Rectangle 11"/>
          <p:cNvSpPr>
            <a:spLocks noChangeArrowheads="1"/>
          </p:cNvSpPr>
          <p:nvPr/>
        </p:nvSpPr>
        <p:spPr bwMode="auto">
          <a:xfrm>
            <a:off x="0" y="5915025"/>
            <a:ext cx="4954588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kde je natočen hlas rehka domácího: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200">
                <a:solidFill>
                  <a:srgbClr val="000000"/>
                </a:solidFill>
              </a:rPr>
              <a:t>http://www.rozhlas.cz/hlas/pevci-p/_zprava/rehek-domaci-video--18659</a:t>
            </a:r>
          </a:p>
        </p:txBody>
      </p:sp>
      <p:sp>
        <p:nvSpPr>
          <p:cNvPr id="205836" name="Rectangle 12"/>
          <p:cNvSpPr>
            <a:spLocks noChangeArrowheads="1"/>
          </p:cNvSpPr>
          <p:nvPr/>
        </p:nvSpPr>
        <p:spPr bwMode="auto">
          <a:xfrm>
            <a:off x="5715000" y="3962400"/>
            <a:ext cx="34290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2400" b="1" u="sng">
                <a:solidFill>
                  <a:srgbClr val="000000"/>
                </a:solidFill>
              </a:rPr>
              <a:t>Hnízdo</a:t>
            </a:r>
            <a:r>
              <a:rPr lang="cs-CZ" sz="2400">
                <a:solidFill>
                  <a:srgbClr val="000000"/>
                </a:solidFill>
              </a:rPr>
              <a:t> - štěrbiny skal, </a:t>
            </a:r>
          </a:p>
          <a:p>
            <a:r>
              <a:rPr lang="cs-CZ" sz="2400">
                <a:solidFill>
                  <a:srgbClr val="000000"/>
                </a:solidFill>
              </a:rPr>
              <a:t>               staveb</a:t>
            </a:r>
          </a:p>
          <a:p>
            <a:r>
              <a:rPr lang="cs-CZ" sz="2400">
                <a:solidFill>
                  <a:srgbClr val="000000"/>
                </a:solidFill>
              </a:rPr>
              <a:t>             - z trávy</a:t>
            </a:r>
          </a:p>
          <a:p>
            <a:r>
              <a:rPr lang="cs-CZ" sz="2400">
                <a:solidFill>
                  <a:srgbClr val="000000"/>
                </a:solidFill>
              </a:rPr>
              <a:t>             - vystlané srstí,</a:t>
            </a:r>
          </a:p>
          <a:p>
            <a:r>
              <a:rPr lang="cs-CZ" sz="2400">
                <a:solidFill>
                  <a:srgbClr val="000000"/>
                </a:solidFill>
              </a:rPr>
              <a:t>               peřím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8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8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8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8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8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8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8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8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8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8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8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8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1000"/>
                                        <p:tgtEl>
                                          <p:spTgt spid="205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1000"/>
                                        <p:tgtEl>
                                          <p:spTgt spid="205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1000"/>
                                        <p:tgtEl>
                                          <p:spTgt spid="2058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1000"/>
                                        <p:tgtEl>
                                          <p:spTgt spid="2058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05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58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8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8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58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58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58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7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5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5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5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5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5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5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5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5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8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/>
          <a:stretch>
            <a:fillRect/>
          </a:stretch>
        </p:blipFill>
        <p:spPr bwMode="auto">
          <a:xfrm>
            <a:off x="685800" y="304800"/>
            <a:ext cx="27432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28194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1" name="Text Box 13"/>
          <p:cNvSpPr txBox="1">
            <a:spLocks noChangeArrowheads="1"/>
          </p:cNvSpPr>
          <p:nvPr/>
        </p:nvSpPr>
        <p:spPr bwMode="auto">
          <a:xfrm>
            <a:off x="4572000" y="228600"/>
            <a:ext cx="1403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u="sng">
                <a:solidFill>
                  <a:srgbClr val="000000"/>
                </a:solidFill>
              </a:rPr>
              <a:t>SPOJ</a:t>
            </a:r>
          </a:p>
        </p:txBody>
      </p:sp>
      <p:sp>
        <p:nvSpPr>
          <p:cNvPr id="157710" name="Text Box 14"/>
          <p:cNvSpPr txBox="1">
            <a:spLocks noChangeArrowheads="1"/>
          </p:cNvSpPr>
          <p:nvPr/>
        </p:nvSpPr>
        <p:spPr bwMode="auto">
          <a:xfrm>
            <a:off x="6324600" y="1219200"/>
            <a:ext cx="267811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cs-CZ" sz="2400">
                <a:solidFill>
                  <a:srgbClr val="000000"/>
                </a:solidFill>
              </a:rPr>
              <a:t>Kavka obecná</a:t>
            </a:r>
          </a:p>
          <a:p>
            <a:pPr eaLnBrk="1" hangingPunct="1">
              <a:lnSpc>
                <a:spcPct val="200000"/>
              </a:lnSpc>
            </a:pPr>
            <a:endParaRPr lang="cs-CZ" sz="2400">
              <a:solidFill>
                <a:srgbClr val="000000"/>
              </a:solidFill>
            </a:endParaRPr>
          </a:p>
          <a:p>
            <a:pPr eaLnBrk="1" hangingPunct="1">
              <a:lnSpc>
                <a:spcPct val="200000"/>
              </a:lnSpc>
            </a:pPr>
            <a:r>
              <a:rPr lang="cs-CZ" sz="2400">
                <a:solidFill>
                  <a:srgbClr val="000000"/>
                </a:solidFill>
              </a:rPr>
              <a:t>Sedmihlásek hajní</a:t>
            </a:r>
          </a:p>
          <a:p>
            <a:pPr eaLnBrk="1" hangingPunct="1">
              <a:lnSpc>
                <a:spcPct val="200000"/>
              </a:lnSpc>
            </a:pPr>
            <a:endParaRPr lang="cs-CZ" sz="2400">
              <a:solidFill>
                <a:srgbClr val="000000"/>
              </a:solidFill>
            </a:endParaRPr>
          </a:p>
          <a:p>
            <a:pPr eaLnBrk="1" hangingPunct="1">
              <a:lnSpc>
                <a:spcPct val="200000"/>
              </a:lnSpc>
            </a:pPr>
            <a:r>
              <a:rPr lang="cs-CZ" sz="2400">
                <a:solidFill>
                  <a:srgbClr val="000000"/>
                </a:solidFill>
              </a:rPr>
              <a:t>Sýkora koňadra</a:t>
            </a:r>
          </a:p>
        </p:txBody>
      </p:sp>
      <p:sp>
        <p:nvSpPr>
          <p:cNvPr id="34823" name="Text Box 15"/>
          <p:cNvSpPr txBox="1">
            <a:spLocks noChangeArrowheads="1"/>
          </p:cNvSpPr>
          <p:nvPr/>
        </p:nvSpPr>
        <p:spPr bwMode="auto">
          <a:xfrm>
            <a:off x="381000" y="1981200"/>
            <a:ext cx="354013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10</a:t>
            </a:r>
          </a:p>
          <a:p>
            <a:pPr eaLnBrk="1" hangingPunct="1"/>
            <a:endParaRPr lang="cs-CZ">
              <a:solidFill>
                <a:srgbClr val="000000"/>
              </a:solidFill>
            </a:endParaRPr>
          </a:p>
          <a:p>
            <a:pPr eaLnBrk="1" hangingPunct="1"/>
            <a:endParaRPr lang="cs-CZ">
              <a:solidFill>
                <a:srgbClr val="000000"/>
              </a:solidFill>
            </a:endParaRPr>
          </a:p>
          <a:p>
            <a:pPr eaLnBrk="1" hangingPunct="1"/>
            <a:endParaRPr lang="cs-CZ">
              <a:solidFill>
                <a:srgbClr val="000000"/>
              </a:solidFill>
            </a:endParaRPr>
          </a:p>
          <a:p>
            <a:pPr eaLnBrk="1" hangingPunct="1"/>
            <a:r>
              <a:rPr lang="cs-CZ" sz="1200">
                <a:solidFill>
                  <a:srgbClr val="000000"/>
                </a:solidFill>
              </a:rPr>
              <a:t>18</a:t>
            </a:r>
          </a:p>
          <a:p>
            <a:pPr eaLnBrk="1" hangingPunct="1"/>
            <a:endParaRPr lang="cs-CZ">
              <a:solidFill>
                <a:srgbClr val="000000"/>
              </a:solidFill>
            </a:endParaRPr>
          </a:p>
          <a:p>
            <a:pPr eaLnBrk="1" hangingPunct="1"/>
            <a:endParaRPr lang="cs-CZ">
              <a:solidFill>
                <a:srgbClr val="000000"/>
              </a:solidFill>
            </a:endParaRPr>
          </a:p>
          <a:p>
            <a:pPr eaLnBrk="1" hangingPunct="1"/>
            <a:endParaRPr lang="cs-CZ">
              <a:solidFill>
                <a:srgbClr val="000000"/>
              </a:solidFill>
            </a:endParaRPr>
          </a:p>
          <a:p>
            <a:pPr eaLnBrk="1" hangingPunct="1"/>
            <a:endParaRPr lang="cs-CZ">
              <a:solidFill>
                <a:srgbClr val="000000"/>
              </a:solidFill>
            </a:endParaRPr>
          </a:p>
          <a:p>
            <a:pPr eaLnBrk="1" hangingPunct="1"/>
            <a:endParaRPr lang="cs-CZ">
              <a:solidFill>
                <a:srgbClr val="000000"/>
              </a:solidFill>
            </a:endParaRPr>
          </a:p>
          <a:p>
            <a:pPr eaLnBrk="1" hangingPunct="1"/>
            <a:endParaRPr lang="cs-CZ">
              <a:solidFill>
                <a:srgbClr val="000000"/>
              </a:solidFill>
            </a:endParaRPr>
          </a:p>
          <a:p>
            <a:pPr eaLnBrk="1" hangingPunct="1"/>
            <a:endParaRPr lang="cs-CZ">
              <a:solidFill>
                <a:srgbClr val="000000"/>
              </a:solidFill>
            </a:endParaRPr>
          </a:p>
          <a:p>
            <a:pPr eaLnBrk="1" hangingPunct="1"/>
            <a:endParaRPr lang="cs-CZ">
              <a:solidFill>
                <a:srgbClr val="000000"/>
              </a:solidFill>
            </a:endParaRPr>
          </a:p>
          <a:p>
            <a:pPr eaLnBrk="1" hangingPunct="1"/>
            <a:endParaRPr lang="cs-CZ">
              <a:solidFill>
                <a:srgbClr val="000000"/>
              </a:solidFill>
            </a:endParaRPr>
          </a:p>
          <a:p>
            <a:pPr eaLnBrk="1" hangingPunct="1"/>
            <a:endParaRPr lang="cs-CZ">
              <a:solidFill>
                <a:srgbClr val="000000"/>
              </a:solidFill>
            </a:endParaRPr>
          </a:p>
          <a:p>
            <a:pPr eaLnBrk="1" hangingPunct="1"/>
            <a:endParaRPr lang="cs-CZ">
              <a:solidFill>
                <a:srgbClr val="000000"/>
              </a:solidFill>
            </a:endParaRPr>
          </a:p>
          <a:p>
            <a:pPr eaLnBrk="1" hangingPunct="1"/>
            <a:r>
              <a:rPr lang="cs-CZ" sz="1200">
                <a:solidFill>
                  <a:srgbClr val="000000"/>
                </a:solidFill>
              </a:rPr>
              <a:t>4</a:t>
            </a:r>
          </a:p>
        </p:txBody>
      </p:sp>
      <p:pic>
        <p:nvPicPr>
          <p:cNvPr id="34824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0"/>
            <a:ext cx="1671638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76 -0.01922 L -0.28142 -0.463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77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-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031 0.04005 L -0.26198 0.262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7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0.02709 L -0.25 0.349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7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9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3022600" cy="193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62200"/>
            <a:ext cx="3060700" cy="204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0"/>
            <a:ext cx="3035300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6" name="Text Box 14"/>
          <p:cNvSpPr txBox="1">
            <a:spLocks noChangeArrowheads="1"/>
          </p:cNvSpPr>
          <p:nvPr/>
        </p:nvSpPr>
        <p:spPr bwMode="auto">
          <a:xfrm>
            <a:off x="5105400" y="152400"/>
            <a:ext cx="1403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u="sng">
                <a:solidFill>
                  <a:srgbClr val="000000"/>
                </a:solidFill>
              </a:rPr>
              <a:t>SPOJ</a:t>
            </a:r>
          </a:p>
        </p:txBody>
      </p:sp>
      <p:sp>
        <p:nvSpPr>
          <p:cNvPr id="155663" name="Text Box 15"/>
          <p:cNvSpPr txBox="1">
            <a:spLocks noChangeArrowheads="1"/>
          </p:cNvSpPr>
          <p:nvPr/>
        </p:nvSpPr>
        <p:spPr bwMode="auto">
          <a:xfrm>
            <a:off x="6551613" y="1295400"/>
            <a:ext cx="259238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cs-CZ" sz="2400">
                <a:solidFill>
                  <a:srgbClr val="000000"/>
                </a:solidFill>
              </a:rPr>
              <a:t>Slavík obecný</a:t>
            </a:r>
          </a:p>
          <a:p>
            <a:pPr eaLnBrk="1" hangingPunct="1">
              <a:lnSpc>
                <a:spcPct val="200000"/>
              </a:lnSpc>
            </a:pPr>
            <a:endParaRPr lang="cs-CZ" sz="2400">
              <a:solidFill>
                <a:srgbClr val="000000"/>
              </a:solidFill>
            </a:endParaRPr>
          </a:p>
          <a:p>
            <a:pPr eaLnBrk="1" hangingPunct="1">
              <a:lnSpc>
                <a:spcPct val="200000"/>
              </a:lnSpc>
            </a:pPr>
            <a:r>
              <a:rPr lang="cs-CZ" sz="2400">
                <a:solidFill>
                  <a:srgbClr val="000000"/>
                </a:solidFill>
              </a:rPr>
              <a:t>Vrabec polní</a:t>
            </a:r>
          </a:p>
          <a:p>
            <a:pPr eaLnBrk="1" hangingPunct="1">
              <a:lnSpc>
                <a:spcPct val="200000"/>
              </a:lnSpc>
            </a:pPr>
            <a:endParaRPr lang="cs-CZ" sz="2400">
              <a:solidFill>
                <a:srgbClr val="000000"/>
              </a:solidFill>
            </a:endParaRPr>
          </a:p>
          <a:p>
            <a:pPr eaLnBrk="1" hangingPunct="1">
              <a:lnSpc>
                <a:spcPct val="200000"/>
              </a:lnSpc>
            </a:pPr>
            <a:r>
              <a:rPr lang="cs-CZ" sz="2400">
                <a:solidFill>
                  <a:srgbClr val="000000"/>
                </a:solidFill>
              </a:rPr>
              <a:t>Vlaštovka obecná</a:t>
            </a:r>
          </a:p>
        </p:txBody>
      </p:sp>
      <p:sp>
        <p:nvSpPr>
          <p:cNvPr id="35848" name="Text Box 16"/>
          <p:cNvSpPr txBox="1">
            <a:spLocks noChangeArrowheads="1"/>
          </p:cNvSpPr>
          <p:nvPr/>
        </p:nvSpPr>
        <p:spPr bwMode="auto">
          <a:xfrm>
            <a:off x="304800" y="1981200"/>
            <a:ext cx="354013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0000"/>
                </a:solidFill>
              </a:rPr>
              <a:t> </a:t>
            </a:r>
            <a:r>
              <a:rPr lang="cs-CZ" sz="1200">
                <a:solidFill>
                  <a:srgbClr val="000000"/>
                </a:solidFill>
              </a:rPr>
              <a:t>9</a:t>
            </a: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r>
              <a:rPr lang="cs-CZ" sz="1200">
                <a:solidFill>
                  <a:srgbClr val="000000"/>
                </a:solidFill>
              </a:rPr>
              <a:t>13</a:t>
            </a: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r>
              <a:rPr lang="cs-CZ" sz="1200">
                <a:solidFill>
                  <a:srgbClr val="000000"/>
                </a:solidFill>
              </a:rPr>
              <a:t>24</a:t>
            </a:r>
            <a:endParaRPr lang="cs-CZ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 0.01412 L -0.25833 -0.4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56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98 0.01597 L -0.22864 0.015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56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71 0.01783 L -0.23038 0.528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5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5029200" y="0"/>
            <a:ext cx="1403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u="sng">
                <a:solidFill>
                  <a:srgbClr val="000000"/>
                </a:solidFill>
              </a:rPr>
              <a:t>SPOJ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2873375" cy="215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4600"/>
            <a:ext cx="2895600" cy="192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48200"/>
            <a:ext cx="28956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1735" name="Text Box 7"/>
          <p:cNvSpPr txBox="1">
            <a:spLocks noChangeArrowheads="1"/>
          </p:cNvSpPr>
          <p:nvPr/>
        </p:nvSpPr>
        <p:spPr bwMode="auto">
          <a:xfrm>
            <a:off x="6873875" y="1447800"/>
            <a:ext cx="22701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cs-CZ" sz="2400">
                <a:solidFill>
                  <a:srgbClr val="000000"/>
                </a:solidFill>
              </a:rPr>
              <a:t>Kos černý</a:t>
            </a:r>
          </a:p>
          <a:p>
            <a:pPr eaLnBrk="1" hangingPunct="1">
              <a:lnSpc>
                <a:spcPct val="200000"/>
              </a:lnSpc>
            </a:pPr>
            <a:endParaRPr lang="cs-CZ" sz="2400">
              <a:solidFill>
                <a:srgbClr val="000000"/>
              </a:solidFill>
            </a:endParaRPr>
          </a:p>
          <a:p>
            <a:pPr eaLnBrk="1" hangingPunct="1">
              <a:lnSpc>
                <a:spcPct val="200000"/>
              </a:lnSpc>
            </a:pPr>
            <a:r>
              <a:rPr lang="cs-CZ" sz="2400">
                <a:solidFill>
                  <a:srgbClr val="000000"/>
                </a:solidFill>
              </a:rPr>
              <a:t>Rehek domácí</a:t>
            </a:r>
          </a:p>
          <a:p>
            <a:pPr eaLnBrk="1" hangingPunct="1">
              <a:lnSpc>
                <a:spcPct val="200000"/>
              </a:lnSpc>
            </a:pPr>
            <a:endParaRPr lang="cs-CZ" sz="2400">
              <a:solidFill>
                <a:srgbClr val="000000"/>
              </a:solidFill>
            </a:endParaRPr>
          </a:p>
          <a:p>
            <a:pPr eaLnBrk="1" hangingPunct="1">
              <a:lnSpc>
                <a:spcPct val="200000"/>
              </a:lnSpc>
            </a:pPr>
            <a:r>
              <a:rPr lang="cs-CZ" sz="2400">
                <a:solidFill>
                  <a:srgbClr val="000000"/>
                </a:solidFill>
              </a:rPr>
              <a:t>Špaček obecný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304800" y="2133600"/>
            <a:ext cx="354013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36</a:t>
            </a: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r>
              <a:rPr lang="cs-CZ" sz="1200">
                <a:solidFill>
                  <a:srgbClr val="000000"/>
                </a:solidFill>
              </a:rPr>
              <a:t>26</a:t>
            </a: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endParaRPr lang="cs-CZ" sz="1200">
              <a:solidFill>
                <a:srgbClr val="000000"/>
              </a:solidFill>
            </a:endParaRPr>
          </a:p>
          <a:p>
            <a:pPr eaLnBrk="1" hangingPunct="1"/>
            <a:r>
              <a:rPr lang="cs-CZ" sz="1200">
                <a:solidFill>
                  <a:srgbClr val="000000"/>
                </a:solidFill>
              </a:rPr>
              <a:t>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944 0.01597 L -0.30277 -0.30625 " pathEditMode="relative" ptsTypes="AA">
                                      <p:cBhvr>
                                        <p:cTn id="6" dur="2000" fill="hold"/>
                                        <p:tgtEl>
                                          <p:spTgt spid="2017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2 -0.0081 L -0.30087 -0.219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17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94 0.00672 L -0.28594 0.495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1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9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10"/>
          <p:cNvSpPr txBox="1">
            <a:spLocks noChangeArrowheads="1"/>
          </p:cNvSpPr>
          <p:nvPr/>
        </p:nvSpPr>
        <p:spPr bwMode="auto">
          <a:xfrm>
            <a:off x="0" y="0"/>
            <a:ext cx="2571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u="sng">
                <a:solidFill>
                  <a:srgbClr val="000000"/>
                </a:solidFill>
              </a:rPr>
              <a:t>KŘÍŽOVKA</a:t>
            </a:r>
          </a:p>
        </p:txBody>
      </p:sp>
      <p:sp>
        <p:nvSpPr>
          <p:cNvPr id="37892" name="Text Box 11"/>
          <p:cNvSpPr txBox="1">
            <a:spLocks noChangeArrowheads="1"/>
          </p:cNvSpPr>
          <p:nvPr/>
        </p:nvSpPr>
        <p:spPr bwMode="auto">
          <a:xfrm>
            <a:off x="0" y="990600"/>
            <a:ext cx="6337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Nejrychlejším ptákem při střemhlavém letu je:</a:t>
            </a:r>
          </a:p>
        </p:txBody>
      </p:sp>
      <p:graphicFrame>
        <p:nvGraphicFramePr>
          <p:cNvPr id="152951" name="Group 375"/>
          <p:cNvGraphicFramePr>
            <a:graphicFrameLocks noGrp="1"/>
          </p:cNvGraphicFramePr>
          <p:nvPr/>
        </p:nvGraphicFramePr>
        <p:xfrm>
          <a:off x="0" y="2209800"/>
          <a:ext cx="3810000" cy="2590800"/>
        </p:xfrm>
        <a:graphic>
          <a:graphicData uri="http://schemas.openxmlformats.org/drawingml/2006/table">
            <a:tbl>
              <a:tblPr/>
              <a:tblGrid>
                <a:gridCol w="288925"/>
                <a:gridCol w="254000"/>
                <a:gridCol w="254000"/>
                <a:gridCol w="276225"/>
                <a:gridCol w="268288"/>
                <a:gridCol w="276225"/>
                <a:gridCol w="282575"/>
                <a:gridCol w="290512"/>
                <a:gridCol w="276225"/>
                <a:gridCol w="276225"/>
                <a:gridCol w="254000"/>
                <a:gridCol w="276225"/>
                <a:gridCol w="268288"/>
                <a:gridCol w="268287"/>
              </a:tblGrid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1.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2.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3.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4.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5.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87" name="Text Box 376"/>
          <p:cNvSpPr txBox="1">
            <a:spLocks noChangeArrowheads="1"/>
          </p:cNvSpPr>
          <p:nvPr/>
        </p:nvSpPr>
        <p:spPr bwMode="auto">
          <a:xfrm>
            <a:off x="2819400" y="2209800"/>
            <a:ext cx="1101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pálená</a:t>
            </a:r>
          </a:p>
        </p:txBody>
      </p:sp>
      <p:sp>
        <p:nvSpPr>
          <p:cNvPr id="37988" name="Text Box 377"/>
          <p:cNvSpPr txBox="1">
            <a:spLocks noChangeArrowheads="1"/>
          </p:cNvSpPr>
          <p:nvPr/>
        </p:nvSpPr>
        <p:spPr bwMode="auto">
          <a:xfrm>
            <a:off x="1905000" y="2743200"/>
            <a:ext cx="623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roční období, ve kterém ptáci začínají hnízdit</a:t>
            </a:r>
          </a:p>
        </p:txBody>
      </p:sp>
      <p:sp>
        <p:nvSpPr>
          <p:cNvPr id="37989" name="Text Box 378"/>
          <p:cNvSpPr txBox="1">
            <a:spLocks noChangeArrowheads="1"/>
          </p:cNvSpPr>
          <p:nvPr/>
        </p:nvSpPr>
        <p:spPr bwMode="auto">
          <a:xfrm>
            <a:off x="2286000" y="3276600"/>
            <a:ext cx="3694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hnízdo lepí blátem na zeď</a:t>
            </a:r>
          </a:p>
        </p:txBody>
      </p:sp>
      <p:sp>
        <p:nvSpPr>
          <p:cNvPr id="37990" name="Text Box 379"/>
          <p:cNvSpPr txBox="1">
            <a:spLocks noChangeArrowheads="1"/>
          </p:cNvSpPr>
          <p:nvPr/>
        </p:nvSpPr>
        <p:spPr bwMode="auto">
          <a:xfrm>
            <a:off x="3890963" y="3810000"/>
            <a:ext cx="5235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lidový název pro ptáka: rehek domácí</a:t>
            </a:r>
          </a:p>
        </p:txBody>
      </p:sp>
      <p:sp>
        <p:nvSpPr>
          <p:cNvPr id="37991" name="Text Box 380"/>
          <p:cNvSpPr txBox="1">
            <a:spLocks noChangeArrowheads="1"/>
          </p:cNvSpPr>
          <p:nvPr/>
        </p:nvSpPr>
        <p:spPr bwMode="auto">
          <a:xfrm>
            <a:off x="2784475" y="4343400"/>
            <a:ext cx="6359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jeho nejoblíbenější pochoutkou jsou mravenci</a:t>
            </a:r>
          </a:p>
        </p:txBody>
      </p:sp>
      <p:sp>
        <p:nvSpPr>
          <p:cNvPr id="37992" name="Line 381"/>
          <p:cNvSpPr>
            <a:spLocks noChangeShapeType="1"/>
          </p:cNvSpPr>
          <p:nvPr/>
        </p:nvSpPr>
        <p:spPr bwMode="auto">
          <a:xfrm>
            <a:off x="1752600" y="1752600"/>
            <a:ext cx="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152959" name="Text Box 383"/>
          <p:cNvSpPr txBox="1">
            <a:spLocks noChangeArrowheads="1"/>
          </p:cNvSpPr>
          <p:nvPr/>
        </p:nvSpPr>
        <p:spPr bwMode="auto">
          <a:xfrm>
            <a:off x="1524000" y="2286000"/>
            <a:ext cx="1282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FF0000"/>
                </a:solidFill>
              </a:rPr>
              <a:t>S</a:t>
            </a:r>
            <a:r>
              <a:rPr lang="cs-CZ" sz="2400">
                <a:solidFill>
                  <a:srgbClr val="000000"/>
                </a:solidFill>
              </a:rPr>
              <a:t> O V A</a:t>
            </a:r>
          </a:p>
        </p:txBody>
      </p:sp>
      <p:sp>
        <p:nvSpPr>
          <p:cNvPr id="152960" name="Text Box 384"/>
          <p:cNvSpPr txBox="1">
            <a:spLocks noChangeArrowheads="1"/>
          </p:cNvSpPr>
          <p:nvPr/>
        </p:nvSpPr>
        <p:spPr bwMode="auto">
          <a:xfrm>
            <a:off x="762000" y="2743200"/>
            <a:ext cx="124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J A R </a:t>
            </a:r>
            <a:r>
              <a:rPr lang="cs-CZ" sz="24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52962" name="Text Box 386"/>
          <p:cNvSpPr txBox="1">
            <a:spLocks noChangeArrowheads="1"/>
          </p:cNvSpPr>
          <p:nvPr/>
        </p:nvSpPr>
        <p:spPr bwMode="auto">
          <a:xfrm>
            <a:off x="228600" y="3276600"/>
            <a:ext cx="202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J  I Ř  I Č</a:t>
            </a:r>
            <a:r>
              <a:rPr lang="cs-CZ" sz="2400">
                <a:solidFill>
                  <a:srgbClr val="FF0000"/>
                </a:solidFill>
              </a:rPr>
              <a:t> K </a:t>
            </a:r>
            <a:r>
              <a:rPr lang="cs-CZ" sz="24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52963" name="Text Box 387"/>
          <p:cNvSpPr txBox="1">
            <a:spLocks noChangeArrowheads="1"/>
          </p:cNvSpPr>
          <p:nvPr/>
        </p:nvSpPr>
        <p:spPr bwMode="auto">
          <a:xfrm>
            <a:off x="1219200" y="3810000"/>
            <a:ext cx="2651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 K </a:t>
            </a:r>
            <a:r>
              <a:rPr lang="cs-CZ" sz="2400">
                <a:solidFill>
                  <a:srgbClr val="FF0000"/>
                </a:solidFill>
              </a:rPr>
              <a:t>O</a:t>
            </a:r>
            <a:r>
              <a:rPr lang="cs-CZ" sz="2400">
                <a:solidFill>
                  <a:srgbClr val="000000"/>
                </a:solidFill>
              </a:rPr>
              <a:t>M I  N Í  ČE K</a:t>
            </a:r>
          </a:p>
        </p:txBody>
      </p:sp>
      <p:sp>
        <p:nvSpPr>
          <p:cNvPr id="152964" name="Text Box 388"/>
          <p:cNvSpPr txBox="1">
            <a:spLocks noChangeArrowheads="1"/>
          </p:cNvSpPr>
          <p:nvPr/>
        </p:nvSpPr>
        <p:spPr bwMode="auto">
          <a:xfrm>
            <a:off x="1295400" y="4267200"/>
            <a:ext cx="1520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Ž</a:t>
            </a:r>
            <a:r>
              <a:rPr lang="cs-CZ" sz="2400">
                <a:solidFill>
                  <a:srgbClr val="FF0000"/>
                </a:solidFill>
              </a:rPr>
              <a:t> L </a:t>
            </a:r>
            <a:r>
              <a:rPr lang="cs-CZ" sz="2400">
                <a:solidFill>
                  <a:srgbClr val="000000"/>
                </a:solidFill>
              </a:rPr>
              <a:t>U N 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2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2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29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29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2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2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2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2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2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2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6249" name="Group 185"/>
          <p:cNvGraphicFramePr>
            <a:graphicFrameLocks noGrp="1"/>
          </p:cNvGraphicFramePr>
          <p:nvPr/>
        </p:nvGraphicFramePr>
        <p:xfrm>
          <a:off x="304800" y="914400"/>
          <a:ext cx="3230566" cy="4664079"/>
        </p:xfrm>
        <a:graphic>
          <a:graphicData uri="http://schemas.openxmlformats.org/drawingml/2006/table">
            <a:tbl>
              <a:tblPr/>
              <a:tblGrid>
                <a:gridCol w="358740"/>
                <a:gridCol w="268262"/>
                <a:gridCol w="282547"/>
                <a:gridCol w="268261"/>
                <a:gridCol w="268262"/>
                <a:gridCol w="282547"/>
                <a:gridCol w="276198"/>
                <a:gridCol w="290483"/>
                <a:gridCol w="268262"/>
                <a:gridCol w="276198"/>
                <a:gridCol w="182544"/>
                <a:gridCol w="208262"/>
              </a:tblGrid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6. 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7.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8.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9.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10.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11.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12.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13.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</a:t>
                      </a: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14.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L="91431" marR="91431"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9041" name="Text Box 138"/>
          <p:cNvSpPr txBox="1">
            <a:spLocks noChangeArrowheads="1"/>
          </p:cNvSpPr>
          <p:nvPr/>
        </p:nvSpPr>
        <p:spPr bwMode="auto">
          <a:xfrm>
            <a:off x="2362200" y="914400"/>
            <a:ext cx="1557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tlustozobý</a:t>
            </a:r>
          </a:p>
        </p:txBody>
      </p:sp>
      <p:sp>
        <p:nvSpPr>
          <p:cNvPr id="39042" name="Text Box 139"/>
          <p:cNvSpPr txBox="1">
            <a:spLocks noChangeArrowheads="1"/>
          </p:cNvSpPr>
          <p:nvPr/>
        </p:nvSpPr>
        <p:spPr bwMode="auto">
          <a:xfrm>
            <a:off x="2667000" y="1447800"/>
            <a:ext cx="492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někteří ptáci vymazávají hnízdo…..</a:t>
            </a:r>
          </a:p>
        </p:txBody>
      </p:sp>
      <p:sp>
        <p:nvSpPr>
          <p:cNvPr id="39043" name="Text Box 140"/>
          <p:cNvSpPr txBox="1">
            <a:spLocks noChangeArrowheads="1"/>
          </p:cNvSpPr>
          <p:nvPr/>
        </p:nvSpPr>
        <p:spPr bwMode="auto">
          <a:xfrm>
            <a:off x="2895600" y="1981200"/>
            <a:ext cx="3944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hnízdo si mohou stavět z …</a:t>
            </a:r>
          </a:p>
        </p:txBody>
      </p:sp>
      <p:sp>
        <p:nvSpPr>
          <p:cNvPr id="39044" name="Text Box 141"/>
          <p:cNvSpPr txBox="1">
            <a:spLocks noChangeArrowheads="1"/>
          </p:cNvSpPr>
          <p:nvPr/>
        </p:nvSpPr>
        <p:spPr bwMode="auto">
          <a:xfrm>
            <a:off x="3512344" y="2514600"/>
            <a:ext cx="55242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dirty="0">
                <a:solidFill>
                  <a:srgbClr val="000000"/>
                </a:solidFill>
              </a:rPr>
              <a:t>po </a:t>
            </a:r>
            <a:r>
              <a:rPr lang="cs-CZ" sz="2400" dirty="0" smtClean="0">
                <a:solidFill>
                  <a:srgbClr val="000000"/>
                </a:solidFill>
              </a:rPr>
              <a:t>nalezení </a:t>
            </a:r>
            <a:r>
              <a:rPr lang="cs-CZ" sz="2400" dirty="0">
                <a:solidFill>
                  <a:srgbClr val="000000"/>
                </a:solidFill>
              </a:rPr>
              <a:t>partnera si ptáci postaví …</a:t>
            </a:r>
          </a:p>
        </p:txBody>
      </p:sp>
      <p:sp>
        <p:nvSpPr>
          <p:cNvPr id="39045" name="Text Box 142"/>
          <p:cNvSpPr txBox="1">
            <a:spLocks noChangeArrowheads="1"/>
          </p:cNvSpPr>
          <p:nvPr/>
        </p:nvSpPr>
        <p:spPr bwMode="auto">
          <a:xfrm>
            <a:off x="2895600" y="3048000"/>
            <a:ext cx="5761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dravec, který začal hnízdit i na balkónech</a:t>
            </a:r>
          </a:p>
        </p:txBody>
      </p:sp>
      <p:sp>
        <p:nvSpPr>
          <p:cNvPr id="39046" name="Text Box 143"/>
          <p:cNvSpPr txBox="1">
            <a:spLocks noChangeArrowheads="1"/>
          </p:cNvSpPr>
          <p:nvPr/>
        </p:nvSpPr>
        <p:spPr bwMode="auto">
          <a:xfrm>
            <a:off x="2590800" y="3581400"/>
            <a:ext cx="5099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v zajetí se může naučit i několik slov</a:t>
            </a:r>
          </a:p>
        </p:txBody>
      </p:sp>
      <p:pic>
        <p:nvPicPr>
          <p:cNvPr id="39047" name="Picture 1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3" t="28464" r="24138" b="4259"/>
          <a:stretch>
            <a:fillRect/>
          </a:stretch>
        </p:blipFill>
        <p:spPr bwMode="auto">
          <a:xfrm>
            <a:off x="7467600" y="4114800"/>
            <a:ext cx="12255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048" name="Line 145"/>
          <p:cNvSpPr>
            <a:spLocks noChangeShapeType="1"/>
          </p:cNvSpPr>
          <p:nvPr/>
        </p:nvSpPr>
        <p:spPr bwMode="auto">
          <a:xfrm>
            <a:off x="2971800" y="4343400"/>
            <a:ext cx="4343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39049" name="Text Box 146"/>
          <p:cNvSpPr txBox="1">
            <a:spLocks noChangeArrowheads="1"/>
          </p:cNvSpPr>
          <p:nvPr/>
        </p:nvSpPr>
        <p:spPr bwMode="auto">
          <a:xfrm>
            <a:off x="3200400" y="5715000"/>
            <a:ext cx="3708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může hnízdit i v budkách, </a:t>
            </a:r>
          </a:p>
          <a:p>
            <a:pPr eaLnBrk="1" hangingPunct="1"/>
            <a:r>
              <a:rPr lang="cs-CZ" sz="2400">
                <a:solidFill>
                  <a:srgbClr val="000000"/>
                </a:solidFill>
              </a:rPr>
              <a:t>živí se drobnými savci</a:t>
            </a:r>
          </a:p>
        </p:txBody>
      </p:sp>
      <p:sp>
        <p:nvSpPr>
          <p:cNvPr id="39050" name="Line 147"/>
          <p:cNvSpPr>
            <a:spLocks noChangeShapeType="1"/>
          </p:cNvSpPr>
          <p:nvPr/>
        </p:nvSpPr>
        <p:spPr bwMode="auto">
          <a:xfrm>
            <a:off x="2895600" y="5334000"/>
            <a:ext cx="3048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39051" name="Text Box 186"/>
          <p:cNvSpPr txBox="1">
            <a:spLocks noChangeArrowheads="1"/>
          </p:cNvSpPr>
          <p:nvPr/>
        </p:nvSpPr>
        <p:spPr bwMode="auto">
          <a:xfrm>
            <a:off x="3124200" y="4495800"/>
            <a:ext cx="41640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hnízdo si staví na zemi pod </a:t>
            </a:r>
          </a:p>
          <a:p>
            <a:pPr eaLnBrk="1" hangingPunct="1"/>
            <a:r>
              <a:rPr lang="cs-CZ" sz="2400">
                <a:solidFill>
                  <a:srgbClr val="000000"/>
                </a:solidFill>
              </a:rPr>
              <a:t>trsy trávy ve vlhkém prostředí</a:t>
            </a:r>
          </a:p>
        </p:txBody>
      </p:sp>
      <p:sp>
        <p:nvSpPr>
          <p:cNvPr id="39052" name="Line 187"/>
          <p:cNvSpPr>
            <a:spLocks noChangeShapeType="1"/>
          </p:cNvSpPr>
          <p:nvPr/>
        </p:nvSpPr>
        <p:spPr bwMode="auto">
          <a:xfrm>
            <a:off x="2667000" y="4800600"/>
            <a:ext cx="457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39053" name="Line 188"/>
          <p:cNvSpPr>
            <a:spLocks noChangeShapeType="1"/>
          </p:cNvSpPr>
          <p:nvPr/>
        </p:nvSpPr>
        <p:spPr bwMode="auto">
          <a:xfrm>
            <a:off x="1905000" y="457200"/>
            <a:ext cx="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39054" name="Text Box 189"/>
          <p:cNvSpPr txBox="1">
            <a:spLocks noChangeArrowheads="1"/>
          </p:cNvSpPr>
          <p:nvPr/>
        </p:nvSpPr>
        <p:spPr bwMode="auto">
          <a:xfrm>
            <a:off x="8686800" y="5486400"/>
            <a:ext cx="32543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0000"/>
                </a:solidFill>
              </a:rPr>
              <a:t>26</a:t>
            </a:r>
          </a:p>
        </p:txBody>
      </p:sp>
      <p:sp>
        <p:nvSpPr>
          <p:cNvPr id="216254" name="Text Box 190"/>
          <p:cNvSpPr txBox="1">
            <a:spLocks noChangeArrowheads="1"/>
          </p:cNvSpPr>
          <p:nvPr/>
        </p:nvSpPr>
        <p:spPr bwMode="auto">
          <a:xfrm>
            <a:off x="838200" y="990600"/>
            <a:ext cx="15732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D L A  </a:t>
            </a:r>
            <a:r>
              <a:rPr lang="cs-CZ" sz="2400">
                <a:solidFill>
                  <a:srgbClr val="FF0000"/>
                </a:solidFill>
              </a:rPr>
              <a:t>S</a:t>
            </a:r>
            <a:r>
              <a:rPr lang="cs-CZ" sz="2400">
                <a:solidFill>
                  <a:srgbClr val="000000"/>
                </a:solidFill>
              </a:rPr>
              <a:t> K</a:t>
            </a:r>
          </a:p>
        </p:txBody>
      </p:sp>
      <p:sp>
        <p:nvSpPr>
          <p:cNvPr id="216255" name="Text Box 191"/>
          <p:cNvSpPr txBox="1">
            <a:spLocks noChangeArrowheads="1"/>
          </p:cNvSpPr>
          <p:nvPr/>
        </p:nvSpPr>
        <p:spPr bwMode="auto">
          <a:xfrm>
            <a:off x="838200" y="1524000"/>
            <a:ext cx="1908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 B L Á</a:t>
            </a:r>
            <a:r>
              <a:rPr lang="cs-CZ" sz="2400">
                <a:solidFill>
                  <a:srgbClr val="FF0000"/>
                </a:solidFill>
              </a:rPr>
              <a:t> T </a:t>
            </a:r>
            <a:r>
              <a:rPr lang="cs-CZ" sz="2400">
                <a:solidFill>
                  <a:srgbClr val="000000"/>
                </a:solidFill>
              </a:rPr>
              <a:t>E M</a:t>
            </a:r>
          </a:p>
        </p:txBody>
      </p:sp>
      <p:sp>
        <p:nvSpPr>
          <p:cNvPr id="216256" name="Text Box 192"/>
          <p:cNvSpPr txBox="1">
            <a:spLocks noChangeArrowheads="1"/>
          </p:cNvSpPr>
          <p:nvPr/>
        </p:nvSpPr>
        <p:spPr bwMode="auto">
          <a:xfrm>
            <a:off x="1447800" y="1981200"/>
            <a:ext cx="1400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V </a:t>
            </a:r>
            <a:r>
              <a:rPr lang="cs-CZ" sz="2400">
                <a:solidFill>
                  <a:srgbClr val="FF0000"/>
                </a:solidFill>
              </a:rPr>
              <a:t>Ě</a:t>
            </a:r>
            <a:r>
              <a:rPr lang="cs-CZ" sz="2400">
                <a:solidFill>
                  <a:srgbClr val="000000"/>
                </a:solidFill>
              </a:rPr>
              <a:t> T V Í</a:t>
            </a:r>
          </a:p>
        </p:txBody>
      </p:sp>
      <p:sp>
        <p:nvSpPr>
          <p:cNvPr id="216257" name="Text Box 193"/>
          <p:cNvSpPr txBox="1">
            <a:spLocks noChangeArrowheads="1"/>
          </p:cNvSpPr>
          <p:nvPr/>
        </p:nvSpPr>
        <p:spPr bwMode="auto">
          <a:xfrm>
            <a:off x="1676400" y="2514600"/>
            <a:ext cx="1857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FF0000"/>
                </a:solidFill>
              </a:rPr>
              <a:t>H</a:t>
            </a:r>
            <a:r>
              <a:rPr lang="cs-CZ" sz="2400">
                <a:solidFill>
                  <a:srgbClr val="000000"/>
                </a:solidFill>
              </a:rPr>
              <a:t> N Í  Z D O</a:t>
            </a:r>
          </a:p>
        </p:txBody>
      </p:sp>
      <p:sp>
        <p:nvSpPr>
          <p:cNvPr id="216258" name="Text Box 194"/>
          <p:cNvSpPr txBox="1">
            <a:spLocks noChangeArrowheads="1"/>
          </p:cNvSpPr>
          <p:nvPr/>
        </p:nvSpPr>
        <p:spPr bwMode="auto">
          <a:xfrm>
            <a:off x="533400" y="3048000"/>
            <a:ext cx="2414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 PO Š T </a:t>
            </a:r>
            <a:r>
              <a:rPr lang="cs-CZ" sz="2400">
                <a:solidFill>
                  <a:srgbClr val="FF0000"/>
                </a:solidFill>
              </a:rPr>
              <a:t>O</a:t>
            </a:r>
            <a:r>
              <a:rPr lang="cs-CZ" sz="2400">
                <a:solidFill>
                  <a:srgbClr val="000000"/>
                </a:solidFill>
              </a:rPr>
              <a:t> L K A</a:t>
            </a:r>
          </a:p>
        </p:txBody>
      </p:sp>
      <p:sp>
        <p:nvSpPr>
          <p:cNvPr id="216259" name="Text Box 195"/>
          <p:cNvSpPr txBox="1">
            <a:spLocks noChangeArrowheads="1"/>
          </p:cNvSpPr>
          <p:nvPr/>
        </p:nvSpPr>
        <p:spPr bwMode="auto">
          <a:xfrm>
            <a:off x="1143000" y="3581400"/>
            <a:ext cx="1536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K A </a:t>
            </a:r>
            <a:r>
              <a:rPr lang="cs-CZ" sz="2400">
                <a:solidFill>
                  <a:srgbClr val="FF0000"/>
                </a:solidFill>
              </a:rPr>
              <a:t>V</a:t>
            </a:r>
            <a:r>
              <a:rPr lang="cs-CZ" sz="2400">
                <a:solidFill>
                  <a:srgbClr val="000000"/>
                </a:solidFill>
              </a:rPr>
              <a:t> K A</a:t>
            </a:r>
          </a:p>
        </p:txBody>
      </p:sp>
      <p:sp>
        <p:nvSpPr>
          <p:cNvPr id="216260" name="Text Box 196"/>
          <p:cNvSpPr txBox="1">
            <a:spLocks noChangeArrowheads="1"/>
          </p:cNvSpPr>
          <p:nvPr/>
        </p:nvSpPr>
        <p:spPr bwMode="auto">
          <a:xfrm>
            <a:off x="1143000" y="4114800"/>
            <a:ext cx="1757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Š P </a:t>
            </a:r>
            <a:r>
              <a:rPr lang="cs-CZ" sz="2400">
                <a:solidFill>
                  <a:srgbClr val="FF0000"/>
                </a:solidFill>
              </a:rPr>
              <a:t>A</a:t>
            </a:r>
            <a:r>
              <a:rPr lang="cs-CZ" sz="2400">
                <a:solidFill>
                  <a:srgbClr val="000000"/>
                </a:solidFill>
              </a:rPr>
              <a:t> ČE K</a:t>
            </a:r>
          </a:p>
        </p:txBody>
      </p:sp>
      <p:sp>
        <p:nvSpPr>
          <p:cNvPr id="216261" name="Text Box 197"/>
          <p:cNvSpPr txBox="1">
            <a:spLocks noChangeArrowheads="1"/>
          </p:cNvSpPr>
          <p:nvPr/>
        </p:nvSpPr>
        <p:spPr bwMode="auto">
          <a:xfrm>
            <a:off x="1371600" y="5105400"/>
            <a:ext cx="1554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S </a:t>
            </a:r>
            <a:r>
              <a:rPr lang="cs-CZ" sz="2400">
                <a:solidFill>
                  <a:srgbClr val="FF0000"/>
                </a:solidFill>
              </a:rPr>
              <a:t>Ý</a:t>
            </a:r>
            <a:r>
              <a:rPr lang="cs-CZ" sz="2400">
                <a:solidFill>
                  <a:srgbClr val="000000"/>
                </a:solidFill>
              </a:rPr>
              <a:t> Č E K</a:t>
            </a:r>
          </a:p>
        </p:txBody>
      </p:sp>
      <p:sp>
        <p:nvSpPr>
          <p:cNvPr id="216262" name="Text Box 198"/>
          <p:cNvSpPr txBox="1">
            <a:spLocks noChangeArrowheads="1"/>
          </p:cNvSpPr>
          <p:nvPr/>
        </p:nvSpPr>
        <p:spPr bwMode="auto">
          <a:xfrm>
            <a:off x="838200" y="4572000"/>
            <a:ext cx="1895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rgbClr val="000000"/>
                </a:solidFill>
              </a:rPr>
              <a:t>S L A  </a:t>
            </a:r>
            <a:r>
              <a:rPr lang="cs-CZ" sz="2400">
                <a:solidFill>
                  <a:srgbClr val="FF0000"/>
                </a:solidFill>
              </a:rPr>
              <a:t>V</a:t>
            </a:r>
            <a:r>
              <a:rPr lang="cs-CZ" sz="2400">
                <a:solidFill>
                  <a:srgbClr val="000000"/>
                </a:solidFill>
              </a:rPr>
              <a:t>  Í  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6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6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6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6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6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6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16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6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6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6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16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16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1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1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1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1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2057400" y="228600"/>
            <a:ext cx="4756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SOKOL STĚHOVAVÝ</a:t>
            </a:r>
          </a:p>
        </p:txBody>
      </p:sp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43000"/>
            <a:ext cx="4191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8820150" y="5334000"/>
            <a:ext cx="32543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0000"/>
                </a:solidFill>
              </a:rPr>
              <a:t>40</a:t>
            </a:r>
          </a:p>
        </p:txBody>
      </p:sp>
      <p:sp>
        <p:nvSpPr>
          <p:cNvPr id="39941" name="Rectangle 7"/>
          <p:cNvSpPr>
            <a:spLocks noChangeArrowheads="1"/>
          </p:cNvSpPr>
          <p:nvPr/>
        </p:nvSpPr>
        <p:spPr bwMode="auto">
          <a:xfrm>
            <a:off x="0" y="6127750"/>
            <a:ext cx="40735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Let a hlas sokola stěhovavého: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400">
                <a:solidFill>
                  <a:srgbClr val="000000"/>
                </a:solidFill>
              </a:rPr>
              <a:t>http://www.youtube.com/watch?v=XO4PWfFma5I</a:t>
            </a:r>
          </a:p>
        </p:txBody>
      </p:sp>
      <p:pic>
        <p:nvPicPr>
          <p:cNvPr id="39942" name="Picture 8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9"/>
          <p:cNvSpPr txBox="1">
            <a:spLocks noChangeArrowheads="1"/>
          </p:cNvSpPr>
          <p:nvPr/>
        </p:nvSpPr>
        <p:spPr bwMode="auto">
          <a:xfrm>
            <a:off x="0" y="869950"/>
            <a:ext cx="5273816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dirty="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 dirty="0">
                <a:solidFill>
                  <a:srgbClr val="000000"/>
                </a:solidFill>
              </a:rPr>
              <a:t>rozpětí křídel až 115cm</a:t>
            </a:r>
          </a:p>
          <a:p>
            <a:pPr eaLnBrk="1" hangingPunct="1"/>
            <a:r>
              <a:rPr lang="cs-CZ" sz="2400" dirty="0">
                <a:solidFill>
                  <a:srgbClr val="000000"/>
                </a:solidFill>
              </a:rPr>
              <a:t>● dosahuje rychlosti až 300 km/hod</a:t>
            </a:r>
          </a:p>
          <a:p>
            <a:pPr eaLnBrk="1" hangingPunct="1"/>
            <a:endParaRPr lang="cs-CZ" sz="2400" b="1" u="sng" dirty="0">
              <a:solidFill>
                <a:srgbClr val="000000"/>
              </a:solidFill>
            </a:endParaRPr>
          </a:p>
          <a:p>
            <a:pPr eaLnBrk="1" hangingPunct="1"/>
            <a:r>
              <a:rPr lang="cs-CZ" sz="2400" b="1" u="sng" dirty="0">
                <a:solidFill>
                  <a:srgbClr val="000000"/>
                </a:solidFill>
              </a:rPr>
              <a:t>Vyskytuje se</a:t>
            </a:r>
          </a:p>
          <a:p>
            <a:pPr eaLnBrk="1" hangingPunct="1"/>
            <a:r>
              <a:rPr lang="cs-CZ" sz="2400" dirty="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 dirty="0">
                <a:solidFill>
                  <a:srgbClr val="000000"/>
                </a:solidFill>
              </a:rPr>
              <a:t>skalnatá </a:t>
            </a:r>
            <a:r>
              <a:rPr lang="cs-CZ" sz="2400" dirty="0" smtClean="0">
                <a:solidFill>
                  <a:srgbClr val="000000"/>
                </a:solidFill>
              </a:rPr>
              <a:t>místa </a:t>
            </a:r>
            <a:r>
              <a:rPr lang="cs-CZ" sz="2400" dirty="0">
                <a:solidFill>
                  <a:srgbClr val="000000"/>
                </a:solidFill>
              </a:rPr>
              <a:t>v horách, nížině</a:t>
            </a:r>
          </a:p>
          <a:p>
            <a:pPr eaLnBrk="1" hangingPunct="1"/>
            <a:endParaRPr lang="cs-CZ" sz="2400" b="1" u="sng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cs-CZ" sz="2400" b="1" u="sng" dirty="0" smtClean="0">
                <a:solidFill>
                  <a:srgbClr val="000000"/>
                </a:solidFill>
              </a:rPr>
              <a:t>Hnízdo</a:t>
            </a:r>
            <a:endParaRPr lang="cs-CZ" sz="2400" b="1" u="sng" dirty="0">
              <a:solidFill>
                <a:srgbClr val="000000"/>
              </a:solidFill>
            </a:endParaRPr>
          </a:p>
          <a:p>
            <a:pPr eaLnBrk="1" hangingPunct="1"/>
            <a:r>
              <a:rPr lang="cs-CZ" sz="2400" dirty="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sz="2400" dirty="0">
                <a:solidFill>
                  <a:srgbClr val="000000"/>
                </a:solidFill>
              </a:rPr>
              <a:t> nestaví a neupravuje je</a:t>
            </a:r>
          </a:p>
          <a:p>
            <a:pPr eaLnBrk="1" hangingPunct="1"/>
            <a:r>
              <a:rPr lang="cs-CZ" sz="2400" dirty="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sz="2400" dirty="0">
                <a:solidFill>
                  <a:srgbClr val="000000"/>
                </a:solidFill>
              </a:rPr>
              <a:t> hnízdí na skalních stěnách</a:t>
            </a:r>
          </a:p>
          <a:p>
            <a:pPr eaLnBrk="1" hangingPunct="1"/>
            <a:r>
              <a:rPr lang="cs-CZ" sz="2400" dirty="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sz="2400" dirty="0">
                <a:solidFill>
                  <a:srgbClr val="000000"/>
                </a:solidFill>
              </a:rPr>
              <a:t> využívá stará hnízda jiných ptáků</a:t>
            </a:r>
          </a:p>
          <a:p>
            <a:pPr eaLnBrk="1" hangingPunct="1"/>
            <a:endParaRPr lang="cs-CZ" sz="2400" dirty="0">
              <a:solidFill>
                <a:srgbClr val="000000"/>
              </a:solidFill>
            </a:endParaRPr>
          </a:p>
          <a:p>
            <a:pPr eaLnBrk="1" hangingPunct="1"/>
            <a:r>
              <a:rPr lang="cs-CZ" sz="2400" b="1" u="sng" dirty="0">
                <a:solidFill>
                  <a:srgbClr val="000000"/>
                </a:solidFill>
              </a:rPr>
              <a:t>Potrava</a:t>
            </a:r>
          </a:p>
          <a:p>
            <a:pPr eaLnBrk="1" hangingPunct="1"/>
            <a:r>
              <a:rPr lang="cs-CZ" sz="2400" dirty="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sz="2400" dirty="0">
                <a:solidFill>
                  <a:srgbClr val="000000"/>
                </a:solidFill>
              </a:rPr>
              <a:t> loví ptáky výhradně za letu</a:t>
            </a:r>
          </a:p>
          <a:p>
            <a:pPr eaLnBrk="1" hangingPunct="1"/>
            <a:r>
              <a:rPr lang="cs-CZ" sz="2400" dirty="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sz="2400" dirty="0">
                <a:solidFill>
                  <a:srgbClr val="000000"/>
                </a:solidFill>
              </a:rPr>
              <a:t> netopýři, králíci, </a:t>
            </a:r>
            <a:r>
              <a:rPr lang="cs-CZ" sz="2400" dirty="0" smtClean="0">
                <a:solidFill>
                  <a:srgbClr val="000000"/>
                </a:solidFill>
              </a:rPr>
              <a:t>syslové </a:t>
            </a:r>
            <a:r>
              <a:rPr lang="cs-CZ" sz="2400" dirty="0">
                <a:solidFill>
                  <a:srgbClr val="000000"/>
                </a:solidFill>
              </a:rPr>
              <a:t>a </a:t>
            </a:r>
            <a:r>
              <a:rPr lang="cs-CZ" sz="2400" dirty="0" smtClean="0">
                <a:solidFill>
                  <a:srgbClr val="000000"/>
                </a:solidFill>
              </a:rPr>
              <a:t>veverky </a:t>
            </a:r>
            <a:endParaRPr lang="cs-CZ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477838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b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Použité zdroje:</a:t>
            </a:r>
          </a:p>
        </p:txBody>
      </p:sp>
      <p:pic>
        <p:nvPicPr>
          <p:cNvPr id="40963" name="Picture 7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9"/>
          <p:cNvSpPr txBox="1">
            <a:spLocks noChangeArrowheads="1"/>
          </p:cNvSpPr>
          <p:nvPr/>
        </p:nvSpPr>
        <p:spPr bwMode="auto">
          <a:xfrm>
            <a:off x="0" y="685800"/>
            <a:ext cx="91440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 dirty="0" smtClean="0">
                <a:solidFill>
                  <a:srgbClr val="000000"/>
                </a:solidFill>
              </a:rPr>
              <a:t>1) www.office.microsoft.com</a:t>
            </a:r>
          </a:p>
          <a:p>
            <a:pPr>
              <a:defRPr/>
            </a:pPr>
            <a:r>
              <a:rPr lang="cs-CZ" sz="1400" dirty="0" smtClean="0">
                <a:solidFill>
                  <a:srgbClr val="000000"/>
                </a:solidFill>
              </a:rPr>
              <a:t>2) </a:t>
            </a:r>
            <a:r>
              <a:rPr lang="cs-CZ" sz="1400" dirty="0" err="1" smtClean="0">
                <a:solidFill>
                  <a:srgbClr val="000000"/>
                </a:solidFill>
              </a:rPr>
              <a:t>Soubor:European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Starling</a:t>
            </a:r>
            <a:r>
              <a:rPr lang="cs-CZ" sz="1400" dirty="0">
                <a:solidFill>
                  <a:srgbClr val="000000"/>
                </a:solidFill>
              </a:rPr>
              <a:t> 2006.jpg.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  </a:t>
            </a:r>
            <a:endParaRPr lang="cs-CZ" sz="1400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cs-CZ" sz="1400" dirty="0" smtClean="0">
                <a:solidFill>
                  <a:srgbClr val="000000"/>
                </a:solidFill>
              </a:rPr>
              <a:t>   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23.8.2006 [cit. 2013-01-30]. Dostupné z: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   </a:t>
            </a:r>
            <a:r>
              <a:rPr lang="cs-CZ" sz="1400" dirty="0" smtClean="0">
                <a:solidFill>
                  <a:srgbClr val="000000"/>
                </a:solidFill>
              </a:rPr>
              <a:t> http</a:t>
            </a:r>
            <a:r>
              <a:rPr lang="cs-CZ" sz="1400" dirty="0">
                <a:solidFill>
                  <a:srgbClr val="000000"/>
                </a:solidFill>
              </a:rPr>
              <a:t>://cs.wikipedia.org/wiki/Soubor:European_Starling_2006.jpg</a:t>
            </a:r>
          </a:p>
          <a:p>
            <a:pPr eaLnBrk="1" hangingPunct="1">
              <a:defRPr/>
            </a:pPr>
            <a:r>
              <a:rPr lang="cs-CZ" sz="1400" dirty="0" smtClean="0">
                <a:solidFill>
                  <a:srgbClr val="000000"/>
                </a:solidFill>
              </a:rPr>
              <a:t>3) </a:t>
            </a:r>
            <a:r>
              <a:rPr lang="cs-CZ" sz="1400" dirty="0" err="1" smtClean="0">
                <a:solidFill>
                  <a:srgbClr val="000000"/>
                </a:solidFill>
              </a:rPr>
              <a:t>Soubor:Кольчатая</a:t>
            </a:r>
            <a:r>
              <a:rPr lang="cs-CZ" sz="1400" dirty="0" smtClean="0">
                <a:solidFill>
                  <a:srgbClr val="000000"/>
                </a:solidFill>
              </a:rPr>
              <a:t> горлица.JPG.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13.7.2008 [cit. 2012-11-23]. Dostupné z:  </a:t>
            </a: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http://cs.wikipedia.org/wiki/Soubor:%D0%9A%D0%BE%D0%BB%D1%8C%D1%87%</a:t>
            </a:r>
          </a:p>
          <a:p>
            <a:pPr eaLnBrk="1" hangingPunct="1">
              <a:defRPr/>
            </a:pPr>
            <a:r>
              <a:rPr lang="cs-CZ" sz="1400" dirty="0" smtClean="0">
                <a:solidFill>
                  <a:srgbClr val="000000"/>
                </a:solidFill>
              </a:rPr>
              <a:t>    D0%B0%D1%82%D0%B0%D1%8F_%D0%B3%D0%BE%D1%80%D0%BB%D0%B8%D1%86% </a:t>
            </a:r>
          </a:p>
          <a:p>
            <a:pPr eaLnBrk="1" hangingPunct="1">
              <a:defRPr/>
            </a:pPr>
            <a:r>
              <a:rPr lang="cs-CZ" sz="1400" dirty="0" smtClean="0">
                <a:solidFill>
                  <a:srgbClr val="000000"/>
                </a:solidFill>
              </a:rPr>
              <a:t>4) </a:t>
            </a:r>
            <a:r>
              <a:rPr lang="cs-CZ" sz="1400" dirty="0" err="1" smtClean="0">
                <a:solidFill>
                  <a:srgbClr val="000000"/>
                </a:solidFill>
              </a:rPr>
              <a:t>Soubor:Hippolais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icterina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vogelartinfo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chris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romeiks</a:t>
            </a:r>
            <a:r>
              <a:rPr lang="cs-CZ" sz="1400" dirty="0" smtClean="0">
                <a:solidFill>
                  <a:srgbClr val="000000"/>
                </a:solidFill>
              </a:rPr>
              <a:t> R7F2916.jpg.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</a:t>
            </a: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San Francisco (CA):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 [cit. 2012-11-28]. Dostupné z: http://cs.wikipedia.org/wiki/ </a:t>
            </a: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Soubor: Hippolais_icterina_vogelartinfo_chris_romeiks_R7F2916.jpg</a:t>
            </a:r>
            <a:r>
              <a:rPr lang="cs-CZ" sz="1400" dirty="0" smtClean="0"/>
              <a:t> </a:t>
            </a:r>
            <a:endParaRPr lang="cs-CZ" sz="1400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cs-CZ" sz="1400" dirty="0" smtClean="0">
                <a:solidFill>
                  <a:srgbClr val="000000"/>
                </a:solidFill>
              </a:rPr>
              <a:t>5) </a:t>
            </a:r>
            <a:r>
              <a:rPr lang="cs-CZ" sz="1400" dirty="0" err="1" smtClean="0">
                <a:solidFill>
                  <a:srgbClr val="000000"/>
                </a:solidFill>
              </a:rPr>
              <a:t>Soubor:Kos</a:t>
            </a:r>
            <a:r>
              <a:rPr lang="cs-CZ" sz="1400" dirty="0" smtClean="0">
                <a:solidFill>
                  <a:srgbClr val="000000"/>
                </a:solidFill>
              </a:rPr>
              <a:t> cerny.jpg.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</a:t>
            </a: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2001-, 23.12.2007 [cit. 2012-11-21]. Dostupné z: http://cs.wikipedia.org/wiki/Soubor:Kos_cerny.jpg </a:t>
            </a:r>
          </a:p>
          <a:p>
            <a:pPr eaLnBrk="1" hangingPunct="1">
              <a:defRPr/>
            </a:pPr>
            <a:r>
              <a:rPr lang="cs-CZ" sz="1400" dirty="0" smtClean="0">
                <a:solidFill>
                  <a:srgbClr val="000000"/>
                </a:solidFill>
              </a:rPr>
              <a:t>6) </a:t>
            </a:r>
            <a:r>
              <a:rPr lang="cs-CZ" sz="1400" dirty="0" err="1" smtClean="0">
                <a:solidFill>
                  <a:srgbClr val="000000"/>
                </a:solidFill>
              </a:rPr>
              <a:t>Soubor:Sg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fexx</a:t>
            </a:r>
            <a:r>
              <a:rPr lang="cs-CZ" sz="1400" dirty="0" smtClean="0">
                <a:solidFill>
                  <a:srgbClr val="000000"/>
                </a:solidFill>
              </a:rPr>
              <a:t> 19.JPG.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23.11.2004 [cit. 2012-11-21]. Dostupné z: </a:t>
            </a: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http://cs.wikipedia.org/wiki/Soubor:Sg_fexx_19.JPG </a:t>
            </a:r>
          </a:p>
          <a:p>
            <a:pPr eaLnBrk="1" hangingPunct="1">
              <a:defRPr/>
            </a:pPr>
            <a:r>
              <a:rPr lang="cs-CZ" sz="1400" dirty="0" smtClean="0">
                <a:solidFill>
                  <a:srgbClr val="000000"/>
                </a:solidFill>
              </a:rPr>
              <a:t>7) </a:t>
            </a:r>
            <a:r>
              <a:rPr lang="cs-CZ" sz="1400" dirty="0" err="1" smtClean="0">
                <a:solidFill>
                  <a:srgbClr val="000000"/>
                </a:solidFill>
              </a:rPr>
              <a:t>Soubor:Zwei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Jungschwalben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im</a:t>
            </a:r>
            <a:r>
              <a:rPr lang="cs-CZ" sz="1400" dirty="0" smtClean="0">
                <a:solidFill>
                  <a:srgbClr val="000000"/>
                </a:solidFill>
              </a:rPr>
              <a:t> Nest.jpg.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Francisco (CA): </a:t>
            </a: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19.8.2007 [cit. 2012-11-21]. Dostupné z: </a:t>
            </a: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http://cs.wikipedia.org/wiki/Soubor:Zwei_Jungschwalben_im_Nest.jpg </a:t>
            </a:r>
          </a:p>
          <a:p>
            <a:pPr eaLnBrk="1" hangingPunct="1">
              <a:defRPr/>
            </a:pPr>
            <a:r>
              <a:rPr lang="cs-CZ" sz="1400" dirty="0" smtClean="0">
                <a:solidFill>
                  <a:srgbClr val="000000"/>
                </a:solidFill>
              </a:rPr>
              <a:t>8) </a:t>
            </a:r>
            <a:r>
              <a:rPr lang="cs-CZ" sz="1400" dirty="0" err="1" smtClean="0">
                <a:solidFill>
                  <a:srgbClr val="000000"/>
                </a:solidFill>
              </a:rPr>
              <a:t>Soubor:Delichon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urbicum</a:t>
            </a:r>
            <a:r>
              <a:rPr lang="cs-CZ" sz="1400" dirty="0" smtClean="0">
                <a:solidFill>
                  <a:srgbClr val="000000"/>
                </a:solidFill>
              </a:rPr>
              <a:t> 10.jpg.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18.11.2008 [cit. 2012-11-21]. Dostupné z: </a:t>
            </a: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http://cs.wikipedia.org/wiki/Soubor:Delichon_urbicum_10.jpg </a:t>
            </a:r>
          </a:p>
          <a:p>
            <a:pPr eaLnBrk="1" hangingPunct="1">
              <a:defRPr/>
            </a:pPr>
            <a:r>
              <a:rPr lang="cs-CZ" sz="1400" dirty="0" smtClean="0">
                <a:solidFill>
                  <a:srgbClr val="000000"/>
                </a:solidFill>
              </a:rPr>
              <a:t>9) </a:t>
            </a:r>
            <a:r>
              <a:rPr lang="cs-CZ" sz="1400" dirty="0" err="1" smtClean="0">
                <a:solidFill>
                  <a:srgbClr val="000000"/>
                </a:solidFill>
              </a:rPr>
              <a:t>Soubor:Landsvale.jpg</a:t>
            </a:r>
            <a:r>
              <a:rPr lang="cs-CZ" sz="1400" dirty="0" smtClean="0">
                <a:solidFill>
                  <a:srgbClr val="000000"/>
                </a:solidFill>
              </a:rPr>
              <a:t>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9.5.2007 [cit. 2012-11-21]. Dostupné z: http://cs.wikipedia.org/wiki/Soubor:Landsvale.jpg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0" y="685800"/>
            <a:ext cx="91440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10) </a:t>
            </a:r>
            <a:r>
              <a:rPr lang="cs-CZ" sz="1400" dirty="0" err="1">
                <a:solidFill>
                  <a:srgbClr val="000000"/>
                </a:solidFill>
              </a:rPr>
              <a:t>Soubor:Parus</a:t>
            </a:r>
            <a:r>
              <a:rPr lang="cs-CZ" sz="1400" dirty="0">
                <a:solidFill>
                  <a:srgbClr val="000000"/>
                </a:solidFill>
              </a:rPr>
              <a:t> major m.jpg.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endParaRPr lang="cs-CZ" sz="1400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 [</a:t>
            </a:r>
            <a:r>
              <a:rPr lang="cs-CZ" sz="1400" dirty="0" smtClean="0">
                <a:solidFill>
                  <a:srgbClr val="000000"/>
                </a:solidFill>
              </a:rPr>
              <a:t>cit. 2012-11-22</a:t>
            </a:r>
            <a:r>
              <a:rPr lang="cs-CZ" sz="1400" dirty="0">
                <a:solidFill>
                  <a:srgbClr val="000000"/>
                </a:solidFill>
              </a:rPr>
              <a:t>]. Dostupné z: http://cs.wikipedia.org/wiki/Soubor:Parus_major_m.jpg </a:t>
            </a: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11) </a:t>
            </a:r>
            <a:r>
              <a:rPr lang="cs-CZ" sz="1400" dirty="0" err="1">
                <a:solidFill>
                  <a:srgbClr val="000000"/>
                </a:solidFill>
              </a:rPr>
              <a:t>Soubor:Kjøttmeisegg.jpg</a:t>
            </a:r>
            <a:r>
              <a:rPr lang="cs-CZ" sz="1400" dirty="0">
                <a:solidFill>
                  <a:srgbClr val="000000"/>
                </a:solidFill>
              </a:rPr>
              <a:t>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endParaRPr lang="cs-CZ" sz="1400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</a:t>
            </a:r>
            <a:r>
              <a:rPr lang="cs-CZ" sz="1400" dirty="0" smtClean="0">
                <a:solidFill>
                  <a:srgbClr val="000000"/>
                </a:solidFill>
              </a:rPr>
              <a:t>, 19.3.2009 </a:t>
            </a:r>
            <a:r>
              <a:rPr lang="cs-CZ" sz="1400" dirty="0">
                <a:solidFill>
                  <a:srgbClr val="000000"/>
                </a:solidFill>
              </a:rPr>
              <a:t>[cit. 2012-11-23]. Dostupné z: </a:t>
            </a:r>
            <a:endParaRPr lang="cs-CZ" sz="1400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http</a:t>
            </a:r>
            <a:r>
              <a:rPr lang="cs-CZ" sz="1400" dirty="0">
                <a:solidFill>
                  <a:srgbClr val="000000"/>
                </a:solidFill>
              </a:rPr>
              <a:t>://cs.wikipedia.org/wiki/Soubor:Kj%C3%B8ttmeisegg.jpg </a:t>
            </a: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12) </a:t>
            </a:r>
            <a:r>
              <a:rPr lang="cs-CZ" sz="1400" dirty="0" err="1">
                <a:solidFill>
                  <a:srgbClr val="000000"/>
                </a:solidFill>
              </a:rPr>
              <a:t>Soubor:Tyto</a:t>
            </a:r>
            <a:r>
              <a:rPr lang="cs-CZ" sz="1400" dirty="0">
                <a:solidFill>
                  <a:srgbClr val="000000"/>
                </a:solidFill>
              </a:rPr>
              <a:t> alba </a:t>
            </a:r>
            <a:r>
              <a:rPr lang="cs-CZ" sz="1400" dirty="0" err="1">
                <a:solidFill>
                  <a:srgbClr val="000000"/>
                </a:solidFill>
              </a:rPr>
              <a:t>close</a:t>
            </a:r>
            <a:r>
              <a:rPr lang="cs-CZ" sz="1400" dirty="0">
                <a:solidFill>
                  <a:srgbClr val="000000"/>
                </a:solidFill>
              </a:rPr>
              <a:t> up.jpg.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endParaRPr lang="cs-CZ" sz="1400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</a:t>
            </a:r>
            <a:r>
              <a:rPr lang="cs-CZ" sz="1400" dirty="0" smtClean="0">
                <a:solidFill>
                  <a:srgbClr val="000000"/>
                </a:solidFill>
              </a:rPr>
              <a:t>, 15.12.2011 </a:t>
            </a:r>
            <a:r>
              <a:rPr lang="cs-CZ" sz="1400" dirty="0">
                <a:solidFill>
                  <a:srgbClr val="000000"/>
                </a:solidFill>
              </a:rPr>
              <a:t>[cit. 2012-11-21]. Dostupné z: </a:t>
            </a:r>
            <a:endParaRPr lang="cs-CZ" sz="1400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http</a:t>
            </a:r>
            <a:r>
              <a:rPr lang="cs-CZ" sz="1400" dirty="0">
                <a:solidFill>
                  <a:srgbClr val="000000"/>
                </a:solidFill>
              </a:rPr>
              <a:t>://cs.wikipedia.org/wiki/Soubor:Tyto_alba_close_up.jpg </a:t>
            </a: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13) </a:t>
            </a:r>
            <a:r>
              <a:rPr lang="cs-CZ" sz="1400" dirty="0" err="1">
                <a:solidFill>
                  <a:srgbClr val="000000"/>
                </a:solidFill>
              </a:rPr>
              <a:t>Soubor:Tree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Sparrow</a:t>
            </a:r>
            <a:r>
              <a:rPr lang="cs-CZ" sz="1400" dirty="0">
                <a:solidFill>
                  <a:srgbClr val="000000"/>
                </a:solidFill>
              </a:rPr>
              <a:t> August 2007 </a:t>
            </a:r>
            <a:r>
              <a:rPr lang="cs-CZ" sz="1400" dirty="0" err="1">
                <a:solidFill>
                  <a:srgbClr val="000000"/>
                </a:solidFill>
              </a:rPr>
              <a:t>Osaka</a:t>
            </a:r>
            <a:r>
              <a:rPr lang="cs-CZ" sz="1400" dirty="0">
                <a:solidFill>
                  <a:srgbClr val="000000"/>
                </a:solidFill>
              </a:rPr>
              <a:t> Japan.jpg.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</a:t>
            </a:r>
            <a:endParaRPr lang="cs-CZ" sz="1400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Francisco </a:t>
            </a:r>
            <a:r>
              <a:rPr lang="cs-CZ" sz="1400" dirty="0">
                <a:solidFill>
                  <a:srgbClr val="000000"/>
                </a:solidFill>
              </a:rPr>
              <a:t>(CA</a:t>
            </a:r>
            <a:r>
              <a:rPr lang="cs-CZ" sz="1400" dirty="0" smtClean="0">
                <a:solidFill>
                  <a:srgbClr val="000000"/>
                </a:solidFill>
              </a:rPr>
              <a:t>):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1.10.2007 [cit. 2012-11-21]. Dostupné z: </a:t>
            </a:r>
            <a:endParaRPr lang="cs-CZ" sz="1400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http</a:t>
            </a:r>
            <a:r>
              <a:rPr lang="cs-CZ" sz="1400" dirty="0">
                <a:solidFill>
                  <a:srgbClr val="000000"/>
                </a:solidFill>
              </a:rPr>
              <a:t>://cs.wikipedia.org/wiki/ </a:t>
            </a:r>
            <a:r>
              <a:rPr lang="cs-CZ" sz="1400" dirty="0" smtClean="0">
                <a:solidFill>
                  <a:srgbClr val="000000"/>
                </a:solidFill>
              </a:rPr>
              <a:t>Soubor: Tree_Sparrow_August_2007_Osaka_Japan.jpg </a:t>
            </a:r>
            <a:endParaRPr lang="cs-CZ" sz="14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14) </a:t>
            </a:r>
            <a:r>
              <a:rPr lang="cs-CZ" sz="1400" dirty="0" err="1">
                <a:solidFill>
                  <a:srgbClr val="000000"/>
                </a:solidFill>
              </a:rPr>
              <a:t>Soubor:House</a:t>
            </a:r>
            <a:r>
              <a:rPr lang="cs-CZ" sz="1400" dirty="0">
                <a:solidFill>
                  <a:srgbClr val="000000"/>
                </a:solidFill>
              </a:rPr>
              <a:t> sparrowIII.jpg.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endParaRPr lang="cs-CZ" sz="1400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</a:t>
            </a:r>
            <a:r>
              <a:rPr lang="cs-CZ" sz="1400" dirty="0" smtClean="0">
                <a:solidFill>
                  <a:srgbClr val="000000"/>
                </a:solidFill>
              </a:rPr>
              <a:t>, 22.3.2007 </a:t>
            </a:r>
            <a:r>
              <a:rPr lang="cs-CZ" sz="1400" dirty="0">
                <a:solidFill>
                  <a:srgbClr val="000000"/>
                </a:solidFill>
              </a:rPr>
              <a:t>[cit. 2012-11-21]. Dostupné z: </a:t>
            </a:r>
            <a:endParaRPr lang="cs-CZ" sz="1400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http</a:t>
            </a:r>
            <a:r>
              <a:rPr lang="cs-CZ" sz="1400" dirty="0">
                <a:solidFill>
                  <a:srgbClr val="000000"/>
                </a:solidFill>
              </a:rPr>
              <a:t>://cs.wikipedia.org/wiki/Soubor:House_sparrowIII.jpg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15</a:t>
            </a:r>
            <a:r>
              <a:rPr lang="cs-CZ" sz="1400" dirty="0">
                <a:solidFill>
                  <a:srgbClr val="000000"/>
                </a:solidFill>
              </a:rPr>
              <a:t>) </a:t>
            </a:r>
            <a:r>
              <a:rPr lang="cs-CZ" sz="1400" dirty="0" err="1">
                <a:solidFill>
                  <a:srgbClr val="000000"/>
                </a:solidFill>
              </a:rPr>
              <a:t>Soubor:Carduelis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chloris</a:t>
            </a:r>
            <a:r>
              <a:rPr lang="cs-CZ" sz="1400" dirty="0">
                <a:solidFill>
                  <a:srgbClr val="000000"/>
                </a:solidFill>
              </a:rPr>
              <a:t> 3 (Marek </a:t>
            </a:r>
            <a:r>
              <a:rPr lang="cs-CZ" sz="1400" dirty="0" err="1">
                <a:solidFill>
                  <a:srgbClr val="000000"/>
                </a:solidFill>
              </a:rPr>
              <a:t>Szczepanek</a:t>
            </a:r>
            <a:r>
              <a:rPr lang="cs-CZ" sz="1400" dirty="0">
                <a:solidFill>
                  <a:srgbClr val="000000"/>
                </a:solidFill>
              </a:rPr>
              <a:t>).</a:t>
            </a:r>
            <a:r>
              <a:rPr lang="cs-CZ" sz="1400" dirty="0" err="1">
                <a:solidFill>
                  <a:srgbClr val="000000"/>
                </a:solidFill>
              </a:rPr>
              <a:t>jpg</a:t>
            </a:r>
            <a:r>
              <a:rPr lang="cs-CZ" sz="1400" dirty="0">
                <a:solidFill>
                  <a:srgbClr val="000000"/>
                </a:solidFill>
              </a:rPr>
              <a:t>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</a:t>
            </a:r>
            <a:endParaRPr lang="cs-CZ" sz="1400" dirty="0" smtClean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Francisco </a:t>
            </a:r>
            <a:r>
              <a:rPr lang="cs-CZ" sz="1400" dirty="0">
                <a:solidFill>
                  <a:srgbClr val="000000"/>
                </a:solidFill>
              </a:rPr>
              <a:t>(CA):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30.1.2005 [cit. 2012-11-21]. Dostupné z: http://cs.wikipedia.org/ </a:t>
            </a:r>
            <a:endParaRPr lang="cs-CZ" sz="1400" dirty="0" smtClean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wiki/Soubor: Carduelis_chloris_3</a:t>
            </a:r>
            <a:r>
              <a:rPr lang="cs-CZ" sz="1400" dirty="0">
                <a:solidFill>
                  <a:srgbClr val="000000"/>
                </a:solidFill>
              </a:rPr>
              <a:t>_%28Marek_Szczepanek%29.jpg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16) </a:t>
            </a:r>
            <a:r>
              <a:rPr lang="cs-CZ" sz="1400" dirty="0" err="1">
                <a:solidFill>
                  <a:srgbClr val="000000"/>
                </a:solidFill>
              </a:rPr>
              <a:t>Soubor:Carduelis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chloris</a:t>
            </a:r>
            <a:r>
              <a:rPr lang="cs-CZ" sz="1400" dirty="0">
                <a:solidFill>
                  <a:srgbClr val="000000"/>
                </a:solidFill>
              </a:rPr>
              <a:t> 2 (Marek Szczepanek).jpg Z Wikipedie, otevřené encyklopedie Skočit na: Navigace, </a:t>
            </a:r>
            <a:endParaRPr lang="cs-CZ" sz="1400" dirty="0" smtClean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Hledání</a:t>
            </a:r>
            <a:r>
              <a:rPr lang="cs-CZ" sz="1400" dirty="0">
                <a:solidFill>
                  <a:srgbClr val="000000"/>
                </a:solidFill>
              </a:rPr>
              <a:t>. </a:t>
            </a:r>
            <a:r>
              <a:rPr lang="cs-CZ" sz="1400" dirty="0" smtClean="0">
                <a:solidFill>
                  <a:srgbClr val="000000"/>
                </a:solidFill>
              </a:rPr>
              <a:t>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</a:t>
            </a:r>
            <a:endParaRPr lang="cs-CZ" sz="1400" dirty="0" smtClean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30.1.2005 </a:t>
            </a:r>
            <a:r>
              <a:rPr lang="cs-CZ" sz="1400" dirty="0">
                <a:solidFill>
                  <a:srgbClr val="000000"/>
                </a:solidFill>
              </a:rPr>
              <a:t>[cit. 2012-11-21]. </a:t>
            </a:r>
            <a:r>
              <a:rPr lang="cs-CZ" sz="1400" dirty="0" smtClean="0">
                <a:solidFill>
                  <a:srgbClr val="000000"/>
                </a:solidFill>
              </a:rPr>
              <a:t>Dostupné </a:t>
            </a:r>
            <a:r>
              <a:rPr lang="cs-CZ" sz="1400" dirty="0">
                <a:solidFill>
                  <a:srgbClr val="000000"/>
                </a:solidFill>
              </a:rPr>
              <a:t>z: </a:t>
            </a:r>
            <a:endParaRPr lang="cs-CZ" sz="1400" dirty="0" smtClean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http</a:t>
            </a:r>
            <a:r>
              <a:rPr lang="cs-CZ" sz="1400" dirty="0">
                <a:solidFill>
                  <a:srgbClr val="000000"/>
                </a:solidFill>
              </a:rPr>
              <a:t>://cs.wikipedia.org/wiki/Soubor:Carduelis_chloris_2_%28Marek_Szczepanek%29.jpg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17) </a:t>
            </a:r>
            <a:r>
              <a:rPr lang="cs-CZ" sz="1400" dirty="0" err="1">
                <a:solidFill>
                  <a:srgbClr val="000000"/>
                </a:solidFill>
              </a:rPr>
              <a:t>Soubor:Carduelischloriseggs.JPG</a:t>
            </a:r>
            <a:r>
              <a:rPr lang="cs-CZ" sz="1400" dirty="0">
                <a:solidFill>
                  <a:srgbClr val="000000"/>
                </a:solidFill>
              </a:rPr>
              <a:t>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  <a:endParaRPr lang="cs-CZ" sz="1400" dirty="0" smtClean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</a:t>
            </a:r>
            <a:r>
              <a:rPr lang="cs-CZ" sz="1400" dirty="0">
                <a:solidFill>
                  <a:srgbClr val="000000"/>
                </a:solidFill>
              </a:rPr>
              <a:t>, 17.5.2010 [cit. 2012-11-23]. Dostupné z: </a:t>
            </a:r>
            <a:endParaRPr lang="cs-CZ" sz="1400" dirty="0" smtClean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http</a:t>
            </a:r>
            <a:r>
              <a:rPr lang="cs-CZ" sz="1400" dirty="0">
                <a:solidFill>
                  <a:srgbClr val="000000"/>
                </a:solidFill>
              </a:rPr>
              <a:t>://cs.wikipedia.org/wiki/Soubor:Carduelischloriseggs.JPG </a:t>
            </a:r>
          </a:p>
        </p:txBody>
      </p:sp>
      <p:pic>
        <p:nvPicPr>
          <p:cNvPr id="41987" name="Picture 5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6"/>
          <p:cNvSpPr>
            <a:spLocks noChangeArrowheads="1"/>
          </p:cNvSpPr>
          <p:nvPr/>
        </p:nvSpPr>
        <p:spPr bwMode="auto">
          <a:xfrm>
            <a:off x="0" y="0"/>
            <a:ext cx="2714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800" b="1" u="sng">
                <a:solidFill>
                  <a:srgbClr val="000000"/>
                </a:solidFill>
              </a:rPr>
              <a:t>Použité zdroje: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0" y="0"/>
            <a:ext cx="2714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800" b="1" u="sng">
                <a:solidFill>
                  <a:srgbClr val="000000"/>
                </a:solidFill>
              </a:rPr>
              <a:t>Použité zdroje:</a:t>
            </a:r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0" y="685800"/>
            <a:ext cx="9144000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400" dirty="0" smtClean="0">
                <a:solidFill>
                  <a:srgbClr val="000000"/>
                </a:solidFill>
              </a:rPr>
              <a:t>18) </a:t>
            </a:r>
            <a:r>
              <a:rPr lang="cs-CZ" sz="1400" dirty="0" err="1" smtClean="0">
                <a:solidFill>
                  <a:srgbClr val="000000"/>
                </a:solidFill>
              </a:rPr>
              <a:t>Soubor:Corvus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monedula</a:t>
            </a:r>
            <a:r>
              <a:rPr lang="cs-CZ" sz="1400" dirty="0" smtClean="0">
                <a:solidFill>
                  <a:srgbClr val="000000"/>
                </a:solidFill>
              </a:rPr>
              <a:t> 1 (Marek </a:t>
            </a:r>
            <a:r>
              <a:rPr lang="cs-CZ" sz="1400" dirty="0" err="1" smtClean="0">
                <a:solidFill>
                  <a:srgbClr val="000000"/>
                </a:solidFill>
              </a:rPr>
              <a:t>Szczepanek</a:t>
            </a:r>
            <a:r>
              <a:rPr lang="cs-CZ" sz="1400" dirty="0" smtClean="0">
                <a:solidFill>
                  <a:srgbClr val="000000"/>
                </a:solidFill>
              </a:rPr>
              <a:t>).</a:t>
            </a:r>
            <a:r>
              <a:rPr lang="cs-CZ" sz="1400" dirty="0" err="1" smtClean="0">
                <a:solidFill>
                  <a:srgbClr val="000000"/>
                </a:solidFill>
              </a:rPr>
              <a:t>jpg</a:t>
            </a:r>
            <a:r>
              <a:rPr lang="cs-CZ" sz="1400" dirty="0" smtClean="0">
                <a:solidFill>
                  <a:srgbClr val="000000"/>
                </a:solidFill>
              </a:rPr>
              <a:t>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      Francisco (CA):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 [cit. 2012-11-21]. Dostupné z: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      http://cs.wikipedia.org/wiki/Soubor:Corvus_monedula_1_ % 28 Marek_Szczepanek%29.jpg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19) </a:t>
            </a:r>
            <a:r>
              <a:rPr lang="cs-CZ" sz="1400" dirty="0" err="1" smtClean="0">
                <a:solidFill>
                  <a:srgbClr val="000000"/>
                </a:solidFill>
              </a:rPr>
              <a:t>Soubor:Dohle</a:t>
            </a:r>
            <a:r>
              <a:rPr lang="cs-CZ" sz="1400" dirty="0" smtClean="0">
                <a:solidFill>
                  <a:srgbClr val="000000"/>
                </a:solidFill>
              </a:rPr>
              <a:t> fg01.jpg.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29.12.2008 [cit. 2012-11-23]. Dostupné z: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http://cs.wikipedia.org/wiki/Soubor:Dohle_fg01.jpg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20) </a:t>
            </a:r>
            <a:r>
              <a:rPr lang="cs-CZ" sz="1400" dirty="0" err="1" smtClean="0">
                <a:solidFill>
                  <a:srgbClr val="000000"/>
                </a:solidFill>
              </a:rPr>
              <a:t>Soubor:Picus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viridis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juv</a:t>
            </a:r>
            <a:r>
              <a:rPr lang="cs-CZ" sz="1400" dirty="0" smtClean="0">
                <a:solidFill>
                  <a:srgbClr val="000000"/>
                </a:solidFill>
              </a:rPr>
              <a:t>(</a:t>
            </a:r>
            <a:r>
              <a:rPr lang="cs-CZ" sz="1400" dirty="0" err="1" smtClean="0">
                <a:solidFill>
                  <a:srgbClr val="000000"/>
                </a:solidFill>
              </a:rPr>
              <a:t>ThKraft</a:t>
            </a:r>
            <a:r>
              <a:rPr lang="cs-CZ" sz="1400" dirty="0" smtClean="0">
                <a:solidFill>
                  <a:srgbClr val="000000"/>
                </a:solidFill>
              </a:rPr>
              <a:t>).</a:t>
            </a:r>
            <a:r>
              <a:rPr lang="cs-CZ" sz="1400" dirty="0" err="1" smtClean="0">
                <a:solidFill>
                  <a:srgbClr val="000000"/>
                </a:solidFill>
              </a:rPr>
              <a:t>jpg</a:t>
            </a:r>
            <a:r>
              <a:rPr lang="cs-CZ" sz="1400" dirty="0" smtClean="0">
                <a:solidFill>
                  <a:srgbClr val="000000"/>
                </a:solidFill>
              </a:rPr>
              <a:t>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Francisco (CA):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5.10.2011 [cit. 2012-11-21]. Dostupné z: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http://cs.wikipedia.org/wiki/Soubor:Picus_viridis_juv%28ThKraft%29.jpg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21) </a:t>
            </a:r>
            <a:r>
              <a:rPr lang="cs-CZ" sz="1400" dirty="0" err="1" smtClean="0">
                <a:solidFill>
                  <a:srgbClr val="000000"/>
                </a:solidFill>
              </a:rPr>
              <a:t>Soubor:Dendrocopos</a:t>
            </a:r>
            <a:r>
              <a:rPr lang="cs-CZ" sz="1400" dirty="0" smtClean="0">
                <a:solidFill>
                  <a:srgbClr val="000000"/>
                </a:solidFill>
              </a:rPr>
              <a:t> minor 291108.jpg.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Francisco (CA):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7.12.2008 [cit. 2012-11-21]. Dostupné z: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http://cs.wikipedia.org/wiki/Soubor:Dendrocopos_minor_291108.jpg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22) </a:t>
            </a:r>
            <a:r>
              <a:rPr lang="cs-CZ" sz="1400" dirty="0" err="1" smtClean="0">
                <a:solidFill>
                  <a:srgbClr val="000000"/>
                </a:solidFill>
              </a:rPr>
              <a:t>Soubor:Mochuelo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Común</a:t>
            </a:r>
            <a:r>
              <a:rPr lang="cs-CZ" sz="1400" dirty="0" smtClean="0">
                <a:solidFill>
                  <a:srgbClr val="000000"/>
                </a:solidFill>
              </a:rPr>
              <a:t> ( </a:t>
            </a:r>
            <a:r>
              <a:rPr lang="cs-CZ" sz="1400" dirty="0" err="1" smtClean="0">
                <a:solidFill>
                  <a:srgbClr val="000000"/>
                </a:solidFill>
              </a:rPr>
              <a:t>Athene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noctua</a:t>
            </a:r>
            <a:r>
              <a:rPr lang="cs-CZ" sz="1400" dirty="0" smtClean="0">
                <a:solidFill>
                  <a:srgbClr val="000000"/>
                </a:solidFill>
              </a:rPr>
              <a:t> )(1).</a:t>
            </a:r>
            <a:r>
              <a:rPr lang="cs-CZ" sz="1400" dirty="0" err="1" smtClean="0">
                <a:solidFill>
                  <a:srgbClr val="000000"/>
                </a:solidFill>
              </a:rPr>
              <a:t>jpg</a:t>
            </a:r>
            <a:r>
              <a:rPr lang="cs-CZ" sz="1400" dirty="0" smtClean="0">
                <a:solidFill>
                  <a:srgbClr val="000000"/>
                </a:solidFill>
              </a:rPr>
              <a:t>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Francisco (CA):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7.12.2008 [cit. 2012-11-21]. Dostupné z: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http://cs.wikipedia.org/wiki/Soubor:Mochuelo_Com%C3%BAn_%28_Athene_noctua_%29%281%29.jpg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23) </a:t>
            </a:r>
            <a:r>
              <a:rPr lang="cs-CZ" sz="1400" dirty="0" err="1" smtClean="0">
                <a:solidFill>
                  <a:srgbClr val="000000"/>
                </a:solidFill>
              </a:rPr>
              <a:t>Soubor:Sylvia</a:t>
            </a:r>
            <a:r>
              <a:rPr lang="cs-CZ" sz="1400" dirty="0" smtClean="0">
                <a:solidFill>
                  <a:srgbClr val="000000"/>
                </a:solidFill>
              </a:rPr>
              <a:t> nisoria.jpg.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22.6.2005 [cit. 2012-11-21]. Dostupné z: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http://cs.wikipedia.org/wiki/Soubor:Sylvia_nisoria.jpg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24) </a:t>
            </a:r>
            <a:r>
              <a:rPr lang="cs-CZ" sz="1400" dirty="0" err="1" smtClean="0">
                <a:solidFill>
                  <a:srgbClr val="000000"/>
                </a:solidFill>
              </a:rPr>
              <a:t>Soubor:Augustín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Povedano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Ruiseñor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Luscinia</a:t>
            </a:r>
            <a:r>
              <a:rPr lang="cs-CZ" sz="1400" dirty="0" smtClean="0">
                <a:solidFill>
                  <a:srgbClr val="000000"/>
                </a:solidFill>
              </a:rPr>
              <a:t> megarhynchos.jpg.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[online]. San Francisco CA):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29.9.2012 [cit. 2012-11-21]. Dostupné z: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      http://cs.wikipedia.org/wiki/Soubor:August%C3%ADn_Povedano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_Ruise%C3%B1or_Luscinia_megarhynchos.jpg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rak 1"/>
          <p:cNvSpPr/>
          <p:nvPr/>
        </p:nvSpPr>
        <p:spPr bwMode="auto">
          <a:xfrm>
            <a:off x="5792788" y="2155825"/>
            <a:ext cx="3262312" cy="1827213"/>
          </a:xfrm>
          <a:prstGeom prst="cloud">
            <a:avLst/>
          </a:prstGeom>
          <a:solidFill>
            <a:schemeClr val="tx1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cs-CZ" sz="2400" dirty="0">
              <a:solidFill>
                <a:schemeClr val="bg2"/>
              </a:solidFill>
            </a:endParaRPr>
          </a:p>
          <a:p>
            <a:pPr>
              <a:defRPr/>
            </a:pPr>
            <a:r>
              <a:rPr lang="cs-CZ" sz="2400" dirty="0">
                <a:solidFill>
                  <a:schemeClr val="bg2"/>
                </a:solidFill>
              </a:rPr>
              <a:t>    na  půdách</a:t>
            </a:r>
          </a:p>
          <a:p>
            <a:pPr>
              <a:defRPr/>
            </a:pPr>
            <a:endParaRPr lang="cs-CZ" sz="2400" dirty="0">
              <a:solidFill>
                <a:schemeClr val="bg2"/>
              </a:solidFill>
            </a:endParaRPr>
          </a:p>
        </p:txBody>
      </p:sp>
      <p:sp>
        <p:nvSpPr>
          <p:cNvPr id="9" name="Mrak 8"/>
          <p:cNvSpPr/>
          <p:nvPr/>
        </p:nvSpPr>
        <p:spPr bwMode="auto">
          <a:xfrm>
            <a:off x="147638" y="3278188"/>
            <a:ext cx="3221037" cy="1827212"/>
          </a:xfrm>
          <a:prstGeom prst="cloud">
            <a:avLst/>
          </a:prstGeom>
          <a:solidFill>
            <a:schemeClr val="tx1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cs-CZ" sz="2400" dirty="0">
              <a:solidFill>
                <a:schemeClr val="bg2"/>
              </a:solidFill>
            </a:endParaRPr>
          </a:p>
          <a:p>
            <a:pPr>
              <a:defRPr/>
            </a:pPr>
            <a:r>
              <a:rPr lang="cs-CZ" sz="2400" dirty="0">
                <a:solidFill>
                  <a:schemeClr val="bg2"/>
                </a:solidFill>
              </a:rPr>
              <a:t>na střechách</a:t>
            </a:r>
          </a:p>
          <a:p>
            <a:pPr>
              <a:defRPr/>
            </a:pPr>
            <a:endParaRPr lang="cs-CZ" sz="2400" dirty="0">
              <a:solidFill>
                <a:schemeClr val="bg2"/>
              </a:solidFill>
            </a:endParaRPr>
          </a:p>
        </p:txBody>
      </p:sp>
      <p:sp>
        <p:nvSpPr>
          <p:cNvPr id="10" name="Mrak 9"/>
          <p:cNvSpPr/>
          <p:nvPr/>
        </p:nvSpPr>
        <p:spPr bwMode="auto">
          <a:xfrm>
            <a:off x="5257800" y="146050"/>
            <a:ext cx="3200400" cy="1827213"/>
          </a:xfrm>
          <a:prstGeom prst="cloud">
            <a:avLst/>
          </a:prstGeom>
          <a:solidFill>
            <a:schemeClr val="tx1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cs-CZ" sz="2400" dirty="0">
              <a:solidFill>
                <a:schemeClr val="bg2"/>
              </a:solidFill>
            </a:endParaRPr>
          </a:p>
          <a:p>
            <a:pPr>
              <a:defRPr/>
            </a:pPr>
            <a:r>
              <a:rPr lang="cs-CZ" sz="2400" dirty="0">
                <a:solidFill>
                  <a:schemeClr val="bg2"/>
                </a:solidFill>
              </a:rPr>
              <a:t>na komínech</a:t>
            </a:r>
          </a:p>
          <a:p>
            <a:pPr>
              <a:defRPr/>
            </a:pPr>
            <a:endParaRPr lang="cs-CZ" sz="2400" dirty="0">
              <a:solidFill>
                <a:schemeClr val="bg2"/>
              </a:solidFill>
            </a:endParaRPr>
          </a:p>
        </p:txBody>
      </p:sp>
      <p:sp>
        <p:nvSpPr>
          <p:cNvPr id="11" name="Mrak 10"/>
          <p:cNvSpPr/>
          <p:nvPr/>
        </p:nvSpPr>
        <p:spPr bwMode="auto">
          <a:xfrm>
            <a:off x="6248400" y="4595813"/>
            <a:ext cx="2647950" cy="1265237"/>
          </a:xfrm>
          <a:prstGeom prst="cloud">
            <a:avLst/>
          </a:prstGeom>
          <a:solidFill>
            <a:schemeClr val="tx1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bg2"/>
                </a:solidFill>
              </a:rPr>
              <a:t> v dutinách </a:t>
            </a:r>
          </a:p>
          <a:p>
            <a:pPr>
              <a:defRPr/>
            </a:pPr>
            <a:r>
              <a:rPr lang="cs-CZ" sz="2400" dirty="0">
                <a:solidFill>
                  <a:schemeClr val="bg2"/>
                </a:solidFill>
              </a:rPr>
              <a:t>    stromů</a:t>
            </a:r>
          </a:p>
        </p:txBody>
      </p:sp>
      <p:sp>
        <p:nvSpPr>
          <p:cNvPr id="12" name="Mrak 11"/>
          <p:cNvSpPr/>
          <p:nvPr/>
        </p:nvSpPr>
        <p:spPr bwMode="auto">
          <a:xfrm>
            <a:off x="2927350" y="1703388"/>
            <a:ext cx="2647950" cy="1827212"/>
          </a:xfrm>
          <a:prstGeom prst="cloud">
            <a:avLst/>
          </a:prstGeom>
          <a:solidFill>
            <a:schemeClr val="tx1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cs-CZ" sz="2400" dirty="0">
              <a:solidFill>
                <a:schemeClr val="bg2"/>
              </a:solidFill>
            </a:endParaRPr>
          </a:p>
          <a:p>
            <a:pPr>
              <a:defRPr/>
            </a:pPr>
            <a:r>
              <a:rPr lang="cs-CZ" sz="2400" dirty="0">
                <a:solidFill>
                  <a:schemeClr val="bg2"/>
                </a:solidFill>
              </a:rPr>
              <a:t>    v křoví</a:t>
            </a:r>
          </a:p>
          <a:p>
            <a:pPr>
              <a:defRPr/>
            </a:pPr>
            <a:endParaRPr lang="cs-CZ" sz="2400" dirty="0">
              <a:solidFill>
                <a:schemeClr val="bg2"/>
              </a:solidFill>
            </a:endParaRPr>
          </a:p>
        </p:txBody>
      </p:sp>
      <p:sp>
        <p:nvSpPr>
          <p:cNvPr id="13" name="Mrak 12"/>
          <p:cNvSpPr/>
          <p:nvPr/>
        </p:nvSpPr>
        <p:spPr bwMode="auto">
          <a:xfrm>
            <a:off x="147638" y="1703388"/>
            <a:ext cx="2647950" cy="1265237"/>
          </a:xfrm>
          <a:prstGeom prst="cloud">
            <a:avLst/>
          </a:prstGeom>
          <a:solidFill>
            <a:schemeClr val="tx1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bg2"/>
                </a:solidFill>
              </a:rPr>
              <a:t> ve větvích</a:t>
            </a:r>
          </a:p>
          <a:p>
            <a:pPr>
              <a:defRPr/>
            </a:pPr>
            <a:r>
              <a:rPr lang="cs-CZ" sz="2400" dirty="0">
                <a:solidFill>
                  <a:schemeClr val="bg2"/>
                </a:solidFill>
              </a:rPr>
              <a:t>    stromů</a:t>
            </a:r>
          </a:p>
        </p:txBody>
      </p:sp>
      <p:sp>
        <p:nvSpPr>
          <p:cNvPr id="14" name="Mrak 13"/>
          <p:cNvSpPr/>
          <p:nvPr/>
        </p:nvSpPr>
        <p:spPr bwMode="auto">
          <a:xfrm>
            <a:off x="3638550" y="3870325"/>
            <a:ext cx="2647950" cy="1265238"/>
          </a:xfrm>
          <a:prstGeom prst="cloud">
            <a:avLst/>
          </a:prstGeom>
          <a:solidFill>
            <a:schemeClr val="tx1"/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bg2"/>
                </a:solidFill>
              </a:rPr>
              <a:t>     zdech        </a:t>
            </a:r>
          </a:p>
          <a:p>
            <a:pPr>
              <a:defRPr/>
            </a:pPr>
            <a:r>
              <a:rPr lang="cs-CZ" sz="2400" dirty="0">
                <a:solidFill>
                  <a:schemeClr val="bg2"/>
                </a:solidFill>
              </a:rPr>
              <a:t>     domů</a:t>
            </a:r>
          </a:p>
        </p:txBody>
      </p:sp>
      <p:sp>
        <p:nvSpPr>
          <p:cNvPr id="7178" name="Obdélník 2"/>
          <p:cNvSpPr>
            <a:spLocks noChangeArrowheads="1"/>
          </p:cNvSpPr>
          <p:nvPr/>
        </p:nvSpPr>
        <p:spPr bwMode="auto">
          <a:xfrm>
            <a:off x="95250" y="152400"/>
            <a:ext cx="38227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4400" b="1" u="sng" dirty="0">
                <a:solidFill>
                  <a:srgbClr val="000000"/>
                </a:solidFill>
              </a:rPr>
              <a:t>Hnízda staví:</a:t>
            </a:r>
            <a:r>
              <a:rPr lang="cs-CZ" sz="4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Obdélník 2"/>
          <p:cNvSpPr/>
          <p:nvPr/>
        </p:nvSpPr>
        <p:spPr bwMode="auto">
          <a:xfrm>
            <a:off x="60325" y="5264150"/>
            <a:ext cx="5335588" cy="15684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rgbClr val="000000"/>
                </a:solidFill>
              </a:rPr>
              <a:t>Nebo jen </a:t>
            </a:r>
          </a:p>
          <a:p>
            <a:pPr>
              <a:defRPr/>
            </a:pPr>
            <a:r>
              <a:rPr lang="cs-CZ" sz="2400" dirty="0">
                <a:solidFill>
                  <a:srgbClr val="000000"/>
                </a:solidFill>
              </a:rPr>
              <a:t>- opravují stará hnízda </a:t>
            </a:r>
          </a:p>
          <a:p>
            <a:pPr>
              <a:defRPr/>
            </a:pPr>
            <a:r>
              <a:rPr lang="cs-CZ" sz="2400" dirty="0">
                <a:solidFill>
                  <a:srgbClr val="000000"/>
                </a:solidFill>
              </a:rPr>
              <a:t>- zaberou hnízda jiným ptákům</a:t>
            </a:r>
          </a:p>
          <a:p>
            <a:pPr>
              <a:defRPr/>
            </a:pPr>
            <a:r>
              <a:rPr lang="cs-CZ" sz="2400" dirty="0">
                <a:solidFill>
                  <a:srgbClr val="000000"/>
                </a:solidFill>
              </a:rPr>
              <a:t>- snáší vejce do důlku v zemi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7178" grpId="0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-6824" y="605051"/>
            <a:ext cx="9395521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sz="1400" dirty="0" smtClean="0">
                <a:solidFill>
                  <a:srgbClr val="000000"/>
                </a:solidFill>
              </a:rPr>
              <a:t>25) </a:t>
            </a:r>
            <a:r>
              <a:rPr lang="cs-CZ" sz="1400" dirty="0" err="1" smtClean="0">
                <a:solidFill>
                  <a:srgbClr val="000000"/>
                </a:solidFill>
              </a:rPr>
              <a:t>Soubor:Coccothraustes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coccothraustes</a:t>
            </a:r>
            <a:r>
              <a:rPr lang="cs-CZ" sz="1400" dirty="0" smtClean="0">
                <a:solidFill>
                  <a:srgbClr val="000000"/>
                </a:solidFill>
              </a:rPr>
              <a:t> 1 (Marek </a:t>
            </a:r>
            <a:r>
              <a:rPr lang="cs-CZ" sz="1400" dirty="0" err="1" smtClean="0">
                <a:solidFill>
                  <a:srgbClr val="000000"/>
                </a:solidFill>
              </a:rPr>
              <a:t>Szczepanek</a:t>
            </a:r>
            <a:r>
              <a:rPr lang="cs-CZ" sz="1400" dirty="0" smtClean="0">
                <a:solidFill>
                  <a:srgbClr val="000000"/>
                </a:solidFill>
              </a:rPr>
              <a:t>).</a:t>
            </a:r>
            <a:r>
              <a:rPr lang="cs-CZ" sz="1400" dirty="0" err="1" smtClean="0">
                <a:solidFill>
                  <a:srgbClr val="000000"/>
                </a:solidFill>
              </a:rPr>
              <a:t>jpg</a:t>
            </a:r>
            <a:r>
              <a:rPr lang="cs-CZ" sz="1400" dirty="0" smtClean="0">
                <a:solidFill>
                  <a:srgbClr val="000000"/>
                </a:solidFill>
              </a:rPr>
              <a:t>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San Francisco (CA):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16.11.2010 [cit. 2012-11-21]. Dostupné z: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http://cs.wikipedia.org/wiki/Soubor:Coccothraustes_coccothraustes_1_%28Marek_Szczepanek%29.jpg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26) </a:t>
            </a:r>
            <a:r>
              <a:rPr lang="cs-CZ" sz="1400" dirty="0" err="1" smtClean="0">
                <a:solidFill>
                  <a:srgbClr val="000000"/>
                </a:solidFill>
              </a:rPr>
              <a:t>Soubor:Etourneau</a:t>
            </a:r>
            <a:r>
              <a:rPr lang="cs-CZ" sz="1400" dirty="0" smtClean="0">
                <a:solidFill>
                  <a:srgbClr val="000000"/>
                </a:solidFill>
              </a:rPr>
              <a:t> DSC01833.JPG.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Francisco (CA):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16.11.2010 [cit. 2012-11-21].Dostupné z: http://cs.wikipedia.org/wiki/Soubor: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Etourneau_DSC01833.JPG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27) </a:t>
            </a:r>
            <a:r>
              <a:rPr lang="cs-CZ" sz="1400" dirty="0" err="1" smtClean="0">
                <a:solidFill>
                  <a:srgbClr val="000000"/>
                </a:solidFill>
              </a:rPr>
              <a:t>Soubor:Starling</a:t>
            </a:r>
            <a:r>
              <a:rPr lang="cs-CZ" sz="1400" dirty="0" smtClean="0">
                <a:solidFill>
                  <a:srgbClr val="000000"/>
                </a:solidFill>
              </a:rPr>
              <a:t> eggs.jpeg.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Francisco (CA):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3.6.2006 [cit. 2012-11-23].Dostupné z: http://cs.wikipedia.org/wiki/Soubor</a:t>
            </a:r>
            <a:r>
              <a:rPr lang="cs-CZ" sz="1400" dirty="0">
                <a:solidFill>
                  <a:srgbClr val="000000"/>
                </a:solidFill>
              </a:rPr>
              <a:t>:</a:t>
            </a:r>
            <a:endParaRPr lang="cs-CZ" sz="1400" dirty="0" smtClean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Starling_eggs.jpeg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28) </a:t>
            </a:r>
            <a:r>
              <a:rPr lang="cs-CZ" sz="1400" dirty="0" err="1" smtClean="0">
                <a:solidFill>
                  <a:srgbClr val="000000"/>
                </a:solidFill>
              </a:rPr>
              <a:t>Soubor:Common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kestrel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falco</a:t>
            </a:r>
            <a:r>
              <a:rPr lang="cs-CZ" sz="1400" dirty="0" smtClean="0">
                <a:solidFill>
                  <a:srgbClr val="000000"/>
                </a:solidFill>
              </a:rPr>
              <a:t> tinnunculus.jpg.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Francisco (CA):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14.11.2010 [cit. 2012-11-21].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      Dostupné z:http://cs.wikipedia.org/wiki/Soubor:Common_kestrel_falco_tinnunculus.jpg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29) Soubor:Pst7.jpg.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2001-, 14.6.2012 [cit. 2012-11-23]. Dostupné z: http://cs.wikipedia.org/wiki/Soubor:Pst7.jpg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30) </a:t>
            </a:r>
            <a:r>
              <a:rPr lang="cs-CZ" sz="1400" dirty="0" err="1" smtClean="0">
                <a:solidFill>
                  <a:srgbClr val="000000"/>
                </a:solidFill>
              </a:rPr>
              <a:t>Soubor:Crested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Lark</a:t>
            </a:r>
            <a:r>
              <a:rPr lang="cs-CZ" sz="1400" dirty="0" smtClean="0">
                <a:solidFill>
                  <a:srgbClr val="000000"/>
                </a:solidFill>
              </a:rPr>
              <a:t> I-</a:t>
            </a:r>
            <a:r>
              <a:rPr lang="cs-CZ" sz="1400" dirty="0" err="1" smtClean="0">
                <a:solidFill>
                  <a:srgbClr val="000000"/>
                </a:solidFill>
              </a:rPr>
              <a:t>Haryana</a:t>
            </a:r>
            <a:r>
              <a:rPr lang="cs-CZ" sz="1400" dirty="0" smtClean="0">
                <a:solidFill>
                  <a:srgbClr val="000000"/>
                </a:solidFill>
              </a:rPr>
              <a:t> IMG 9946.jpg.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Francisco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(CA):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3.8.2012 [cit. 2012-11-21].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      Dostupné z: http://cs.wikipedia.org/wiki/Soubor:Crested_Lark_I-Haryana_IMG_9946.jpg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31) </a:t>
            </a:r>
            <a:r>
              <a:rPr lang="cs-CZ" sz="1400" dirty="0" err="1" smtClean="0">
                <a:solidFill>
                  <a:srgbClr val="000000"/>
                </a:solidFill>
              </a:rPr>
              <a:t>Soubor:Aegithalos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caudatus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vogelartinfo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chris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romeiks</a:t>
            </a:r>
            <a:r>
              <a:rPr lang="cs-CZ" sz="1400" dirty="0" smtClean="0">
                <a:solidFill>
                  <a:srgbClr val="000000"/>
                </a:solidFill>
              </a:rPr>
              <a:t> R7F2607.jpg.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[online]. San Francisco (CA):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26.6.2012 [cit. 2012-11-21]. Dostupné z: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      http://cs.wikipedia.org/wiki/Soubor:Aegithalos_caudatus_vogelartinfo_chris_romeiks_R7F2607.jpg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32) </a:t>
            </a:r>
            <a:r>
              <a:rPr lang="cs-CZ" sz="1400" dirty="0" err="1" smtClean="0">
                <a:solidFill>
                  <a:srgbClr val="000000"/>
                </a:solidFill>
              </a:rPr>
              <a:t>Soubor:Aegithalos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caudatus</a:t>
            </a:r>
            <a:r>
              <a:rPr lang="cs-CZ" sz="1400" dirty="0" smtClean="0">
                <a:solidFill>
                  <a:srgbClr val="000000"/>
                </a:solidFill>
              </a:rPr>
              <a:t> 1 (Bohuš </a:t>
            </a:r>
            <a:r>
              <a:rPr lang="cs-CZ" sz="1400" dirty="0" err="1" smtClean="0">
                <a:solidFill>
                  <a:srgbClr val="000000"/>
                </a:solidFill>
              </a:rPr>
              <a:t>Číčel</a:t>
            </a:r>
            <a:r>
              <a:rPr lang="cs-CZ" sz="1400" dirty="0" smtClean="0">
                <a:solidFill>
                  <a:srgbClr val="000000"/>
                </a:solidFill>
              </a:rPr>
              <a:t>).</a:t>
            </a:r>
            <a:r>
              <a:rPr lang="cs-CZ" sz="1400" dirty="0" err="1" smtClean="0">
                <a:solidFill>
                  <a:srgbClr val="000000"/>
                </a:solidFill>
              </a:rPr>
              <a:t>jpg</a:t>
            </a:r>
            <a:r>
              <a:rPr lang="cs-CZ" sz="1400" dirty="0" smtClean="0">
                <a:solidFill>
                  <a:srgbClr val="000000"/>
                </a:solidFill>
              </a:rPr>
              <a:t>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Francisco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(CA):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21.1.2011 [cit. 2012-11-23].Dostupné z: http: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//cs.wikipedia.org/wiki/Soubor:Aegithalos_caudatus_1_(Bohu%C5%A1_%C4%8C%C3%AD%C4%8Del).jpg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33) </a:t>
            </a:r>
            <a:r>
              <a:rPr lang="cs-CZ" sz="1400" dirty="0" err="1" smtClean="0">
                <a:solidFill>
                  <a:srgbClr val="000000"/>
                </a:solidFill>
              </a:rPr>
              <a:t>Soubor:Jinxtorquilla.jpg</a:t>
            </a:r>
            <a:r>
              <a:rPr lang="cs-CZ" sz="1400" dirty="0" smtClean="0">
                <a:solidFill>
                  <a:srgbClr val="000000"/>
                </a:solidFill>
              </a:rPr>
              <a:t>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Francisco (CA):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27.6.2006 [cit. 2012-11-21].Dostupné z: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http://cs.wikipedia.org/wiki/Soubor:Jinxtorquilla.jpg </a:t>
            </a:r>
          </a:p>
        </p:txBody>
      </p:sp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0" y="0"/>
            <a:ext cx="2714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800" b="1" u="sng">
                <a:solidFill>
                  <a:srgbClr val="000000"/>
                </a:solidFill>
              </a:rPr>
              <a:t>Použité zdroje:</a:t>
            </a:r>
          </a:p>
        </p:txBody>
      </p:sp>
      <p:pic>
        <p:nvPicPr>
          <p:cNvPr id="44036" name="Picture 6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0" y="609600"/>
            <a:ext cx="2279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000000"/>
                </a:solidFill>
              </a:rPr>
              <a:t> </a:t>
            </a:r>
            <a:endParaRPr lang="cs-CZ" sz="1200" dirty="0">
              <a:solidFill>
                <a:srgbClr val="000000"/>
              </a:solidFill>
            </a:endParaRPr>
          </a:p>
          <a:p>
            <a:pPr eaLnBrk="1" hangingPunct="1"/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0" y="0"/>
            <a:ext cx="2714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800" b="1" u="sng">
                <a:solidFill>
                  <a:srgbClr val="000000"/>
                </a:solidFill>
              </a:rPr>
              <a:t>Použité zdroje:</a:t>
            </a:r>
          </a:p>
        </p:txBody>
      </p:sp>
      <p:pic>
        <p:nvPicPr>
          <p:cNvPr id="44036" name="Picture 6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609600"/>
            <a:ext cx="8997976" cy="652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rgbClr val="000000"/>
                </a:solidFill>
              </a:rPr>
              <a:t>34) </a:t>
            </a:r>
            <a:r>
              <a:rPr lang="cs-CZ" sz="1400" dirty="0" err="1" smtClean="0">
                <a:solidFill>
                  <a:srgbClr val="000000"/>
                </a:solidFill>
              </a:rPr>
              <a:t>Soubor:Apus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apus</a:t>
            </a:r>
            <a:r>
              <a:rPr lang="cs-CZ" sz="1400" dirty="0" smtClean="0">
                <a:solidFill>
                  <a:srgbClr val="000000"/>
                </a:solidFill>
              </a:rPr>
              <a:t> -Barcelona, Spain-8 (1).</a:t>
            </a:r>
            <a:r>
              <a:rPr lang="cs-CZ" sz="1400" dirty="0" err="1" smtClean="0">
                <a:solidFill>
                  <a:srgbClr val="000000"/>
                </a:solidFill>
              </a:rPr>
              <a:t>jpg</a:t>
            </a:r>
            <a:r>
              <a:rPr lang="cs-CZ" sz="1400" dirty="0" smtClean="0">
                <a:solidFill>
                  <a:srgbClr val="000000"/>
                </a:solidFill>
              </a:rPr>
              <a:t>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Francisco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(CA):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22.6.2005 [cit. 2012-11-21].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      Dostupné z: http://cs.wikipedia.org/wiki/Soubor:Apus_apus_-Barcelona,_Spain-8_%281%29.jpg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35) </a:t>
            </a:r>
            <a:r>
              <a:rPr lang="cs-CZ" sz="1400" dirty="0" err="1" smtClean="0">
                <a:solidFill>
                  <a:srgbClr val="000000"/>
                </a:solidFill>
              </a:rPr>
              <a:t>Soubor:Halsbandschnaepper.jpg</a:t>
            </a:r>
            <a:r>
              <a:rPr lang="cs-CZ" sz="1400" dirty="0" smtClean="0">
                <a:solidFill>
                  <a:srgbClr val="000000"/>
                </a:solidFill>
              </a:rPr>
              <a:t>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Francisco (CA):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28.4.2010 [cit. 2012-11-21]. Dostupné z: http://cs.wikipedia.org/wiki/Soubor: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Halsbandschnaepper.jpg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36) </a:t>
            </a:r>
            <a:r>
              <a:rPr lang="cs-CZ" sz="1400" dirty="0" err="1" smtClean="0">
                <a:solidFill>
                  <a:srgbClr val="000000"/>
                </a:solidFill>
              </a:rPr>
              <a:t>Soubor:European</a:t>
            </a:r>
            <a:r>
              <a:rPr lang="cs-CZ" sz="1400" dirty="0" smtClean="0">
                <a:solidFill>
                  <a:srgbClr val="000000"/>
                </a:solidFill>
              </a:rPr>
              <a:t> Goldfinch.jpg.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Francisco (CA):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2001-,14.11.2010 [cit. 2012-11-21]. Dostupné z: http://cs.wikipedia.org/wiki/Soubor: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European_Goldfinch.jpg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37) </a:t>
            </a:r>
            <a:r>
              <a:rPr lang="cs-CZ" sz="1400" dirty="0" err="1" smtClean="0">
                <a:solidFill>
                  <a:srgbClr val="000000"/>
                </a:solidFill>
              </a:rPr>
              <a:t>Soubor:Goldfinch</a:t>
            </a:r>
            <a:r>
              <a:rPr lang="cs-CZ" sz="1400" dirty="0" smtClean="0">
                <a:solidFill>
                  <a:srgbClr val="000000"/>
                </a:solidFill>
              </a:rPr>
              <a:t> nesting444.jpg.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Francisco (CA):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27.10.2007 [cit. 2012-11-23]. Dostupné z: http://cs.wikipedia.org/wiki/Soubor: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Goldfinch_nesting444.jpg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38) Soubor:PhoenicurusOchrurosGuntherHasler01.jpg.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San Francisco (CA):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20.5.2006 [cit. 2012-11-21].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      Dostupné z:http://cs.wikipedia.org/wiki/Soubor:PhoenicurusOchrurosGuntherHasler01.jpg </a:t>
            </a:r>
          </a:p>
          <a:p>
            <a:pPr eaLnBrk="1" hangingPunct="1"/>
            <a:r>
              <a:rPr lang="cs-CZ" sz="1400" dirty="0" smtClean="0">
                <a:solidFill>
                  <a:srgbClr val="000000"/>
                </a:solidFill>
              </a:rPr>
              <a:t>39) </a:t>
            </a:r>
            <a:r>
              <a:rPr lang="cs-CZ" sz="1400" dirty="0" err="1" smtClean="0">
                <a:solidFill>
                  <a:srgbClr val="000000"/>
                </a:solidFill>
              </a:rPr>
              <a:t>Soubor:Nest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of</a:t>
            </a:r>
            <a:r>
              <a:rPr lang="cs-CZ" sz="1400" dirty="0" smtClean="0">
                <a:solidFill>
                  <a:srgbClr val="000000"/>
                </a:solidFill>
              </a:rPr>
              <a:t> Black Redstart1.jpg.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Francisco (CA): </a:t>
            </a:r>
          </a:p>
          <a:p>
            <a:pPr eaLnBrk="1" hangingPunct="1"/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26.4.2009 [cit. 2012-11-21].Dostupné z: http://cs.wikipedia.org/wiki/Soubor:</a:t>
            </a:r>
          </a:p>
          <a:p>
            <a:pPr eaLnBrk="1" hangingPunct="1"/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Nest_of_Black_Redstart1.jpg </a:t>
            </a:r>
          </a:p>
          <a:p>
            <a:pPr eaLnBrk="1" hangingPunct="1"/>
            <a:r>
              <a:rPr lang="cs-CZ" sz="1400" dirty="0" smtClean="0">
                <a:solidFill>
                  <a:srgbClr val="000000"/>
                </a:solidFill>
              </a:rPr>
              <a:t>40) </a:t>
            </a:r>
            <a:r>
              <a:rPr lang="cs-CZ" sz="1400" dirty="0" err="1" smtClean="0">
                <a:solidFill>
                  <a:srgbClr val="000000"/>
                </a:solidFill>
              </a:rPr>
              <a:t>Soubor:Accipiter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gentilis</a:t>
            </a:r>
            <a:r>
              <a:rPr lang="cs-CZ" sz="1400" dirty="0" smtClean="0">
                <a:solidFill>
                  <a:srgbClr val="000000"/>
                </a:solidFill>
              </a:rPr>
              <a:t> -</a:t>
            </a:r>
            <a:r>
              <a:rPr lang="cs-CZ" sz="1400" dirty="0" err="1" smtClean="0">
                <a:solidFill>
                  <a:srgbClr val="000000"/>
                </a:solidFill>
              </a:rPr>
              <a:t>injured</a:t>
            </a:r>
            <a:r>
              <a:rPr lang="cs-CZ" sz="1400" dirty="0" smtClean="0">
                <a:solidFill>
                  <a:srgbClr val="000000"/>
                </a:solidFill>
              </a:rPr>
              <a:t> Goshawk.jpg. In: </a:t>
            </a:r>
            <a:r>
              <a:rPr lang="cs-CZ" sz="1400" i="1" dirty="0" err="1" smtClean="0">
                <a:solidFill>
                  <a:srgbClr val="000000"/>
                </a:solidFill>
              </a:rPr>
              <a:t>Wikipedia</a:t>
            </a:r>
            <a:r>
              <a:rPr lang="cs-CZ" sz="1400" i="1" dirty="0" smtClean="0">
                <a:solidFill>
                  <a:srgbClr val="000000"/>
                </a:solidFill>
              </a:rPr>
              <a:t>: </a:t>
            </a:r>
            <a:r>
              <a:rPr lang="cs-CZ" sz="1400" i="1" dirty="0" err="1" smtClean="0">
                <a:solidFill>
                  <a:srgbClr val="000000"/>
                </a:solidFill>
              </a:rPr>
              <a:t>the</a:t>
            </a:r>
            <a:r>
              <a:rPr lang="cs-CZ" sz="1400" i="1" dirty="0" smtClean="0">
                <a:solidFill>
                  <a:srgbClr val="000000"/>
                </a:solidFill>
              </a:rPr>
              <a:t> free </a:t>
            </a:r>
            <a:r>
              <a:rPr lang="cs-CZ" sz="1400" i="1" dirty="0" err="1" smtClean="0">
                <a:solidFill>
                  <a:srgbClr val="000000"/>
                </a:solidFill>
              </a:rPr>
              <a:t>encyclopedia</a:t>
            </a:r>
            <a:r>
              <a:rPr lang="cs-CZ" sz="1400" dirty="0" smtClean="0">
                <a:solidFill>
                  <a:srgbClr val="000000"/>
                </a:solidFill>
              </a:rPr>
              <a:t> [online]. San Francisco </a:t>
            </a:r>
          </a:p>
          <a:p>
            <a:pPr eaLnBrk="1" hangingPunct="1"/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     (CA): </a:t>
            </a:r>
            <a:r>
              <a:rPr lang="cs-CZ" sz="1400" dirty="0" err="1" smtClean="0">
                <a:solidFill>
                  <a:srgbClr val="000000"/>
                </a:solidFill>
              </a:rPr>
              <a:t>Wikimedia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 smtClean="0">
                <a:solidFill>
                  <a:srgbClr val="000000"/>
                </a:solidFill>
              </a:rPr>
              <a:t>Foundation</a:t>
            </a:r>
            <a:r>
              <a:rPr lang="cs-CZ" sz="1400" dirty="0" smtClean="0">
                <a:solidFill>
                  <a:srgbClr val="000000"/>
                </a:solidFill>
              </a:rPr>
              <a:t>, 2001-, 29.3.2008 [cit. 2012-12-04].</a:t>
            </a:r>
          </a:p>
          <a:p>
            <a:pPr eaLnBrk="1" hangingPunct="1"/>
            <a:r>
              <a:rPr lang="cs-CZ" sz="1400" dirty="0" smtClean="0">
                <a:solidFill>
                  <a:srgbClr val="000000"/>
                </a:solidFill>
              </a:rPr>
              <a:t>      Dostupné z: http://cs.wikipedia.org/wiki/Soubor:Accipiter_gentilis_-injured_Goshawk.jpg </a:t>
            </a:r>
          </a:p>
          <a:p>
            <a:pPr eaLnBrk="1" hangingPunct="1"/>
            <a:endParaRPr lang="cs-CZ" sz="1400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cs-CZ" sz="1400" dirty="0" smtClean="0">
                <a:solidFill>
                  <a:srgbClr val="000000"/>
                </a:solidFill>
              </a:rPr>
              <a:t>41) </a:t>
            </a:r>
            <a:r>
              <a:rPr lang="cs-CZ" sz="1400" i="1" dirty="0" smtClean="0">
                <a:solidFill>
                  <a:srgbClr val="000000"/>
                </a:solidFill>
              </a:rPr>
              <a:t>Velká kniha živočichů</a:t>
            </a:r>
            <a:r>
              <a:rPr lang="cs-CZ" sz="1400" dirty="0" smtClean="0">
                <a:solidFill>
                  <a:srgbClr val="000000"/>
                </a:solidFill>
              </a:rPr>
              <a:t>. 3. vyd. Bratislava: </a:t>
            </a:r>
            <a:r>
              <a:rPr lang="cs-CZ" sz="1400" dirty="0" err="1" smtClean="0">
                <a:solidFill>
                  <a:srgbClr val="000000"/>
                </a:solidFill>
              </a:rPr>
              <a:t>Príroda</a:t>
            </a:r>
            <a:r>
              <a:rPr lang="cs-CZ" sz="1400" dirty="0" smtClean="0">
                <a:solidFill>
                  <a:srgbClr val="000000"/>
                </a:solidFill>
              </a:rPr>
              <a:t>, s.r.o., 2001, 344 s. ISBN 80-07-00863-2. </a:t>
            </a:r>
          </a:p>
          <a:p>
            <a:pPr eaLnBrk="1" hangingPunct="1"/>
            <a:r>
              <a:rPr lang="cs-CZ" sz="1400" dirty="0" smtClean="0">
                <a:solidFill>
                  <a:srgbClr val="000000"/>
                </a:solidFill>
              </a:rPr>
              <a:t>42) </a:t>
            </a:r>
            <a:r>
              <a:rPr lang="cs-CZ" sz="1400" i="1" dirty="0" smtClean="0">
                <a:solidFill>
                  <a:srgbClr val="000000"/>
                </a:solidFill>
              </a:rPr>
              <a:t>Průvodce naší přírodou</a:t>
            </a:r>
            <a:r>
              <a:rPr lang="cs-CZ" sz="1400" dirty="0" smtClean="0">
                <a:solidFill>
                  <a:srgbClr val="000000"/>
                </a:solidFill>
              </a:rPr>
              <a:t>. 1 vyd. Praha: </a:t>
            </a:r>
            <a:r>
              <a:rPr lang="cs-CZ" sz="1400" dirty="0" err="1" smtClean="0">
                <a:solidFill>
                  <a:srgbClr val="000000"/>
                </a:solidFill>
              </a:rPr>
              <a:t>Svojtka&amp;Co</a:t>
            </a:r>
            <a:r>
              <a:rPr lang="cs-CZ" sz="1400" dirty="0" smtClean="0">
                <a:solidFill>
                  <a:srgbClr val="000000"/>
                </a:solidFill>
              </a:rPr>
              <a:t>, 2002, 191 s. ISBN 80-7237-520-2. </a:t>
            </a:r>
          </a:p>
          <a:p>
            <a:pPr eaLnBrk="1" hangingPunct="1"/>
            <a:r>
              <a:rPr lang="cs-CZ" sz="1400" dirty="0" smtClean="0">
                <a:solidFill>
                  <a:srgbClr val="000000"/>
                </a:solidFill>
              </a:rPr>
              <a:t>43) DUNGEL, Jan a Karel HUDEC. </a:t>
            </a:r>
            <a:r>
              <a:rPr lang="cs-CZ" sz="1400" i="1" dirty="0" smtClean="0">
                <a:solidFill>
                  <a:srgbClr val="000000"/>
                </a:solidFill>
              </a:rPr>
              <a:t>Atlas ptáků České a Slovenské republiky</a:t>
            </a:r>
            <a:r>
              <a:rPr lang="cs-CZ" sz="1400" dirty="0" smtClean="0">
                <a:solidFill>
                  <a:srgbClr val="000000"/>
                </a:solidFill>
              </a:rPr>
              <a:t>. 1 vyd. Praha: Academia, 2001, </a:t>
            </a:r>
          </a:p>
          <a:p>
            <a:pPr eaLnBrk="1" hangingPunct="1"/>
            <a:r>
              <a:rPr lang="cs-CZ" sz="1400" dirty="0" smtClean="0">
                <a:solidFill>
                  <a:srgbClr val="000000"/>
                </a:solidFill>
              </a:rPr>
              <a:t>      249 s. ISBN 80-200-0927-2. </a:t>
            </a:r>
          </a:p>
          <a:p>
            <a:pPr eaLnBrk="1" hangingPunct="1"/>
            <a:r>
              <a:rPr lang="cs-CZ" sz="1400" dirty="0" smtClean="0">
                <a:solidFill>
                  <a:srgbClr val="000000"/>
                </a:solidFill>
              </a:rPr>
              <a:t>44) http://www.wikipedia.org</a:t>
            </a:r>
          </a:p>
          <a:p>
            <a:pPr eaLnBrk="1" hangingPunct="1"/>
            <a:r>
              <a:rPr lang="cs-CZ" sz="1400" dirty="0" smtClean="0">
                <a:solidFill>
                  <a:srgbClr val="000000"/>
                </a:solidFill>
              </a:rPr>
              <a:t>45) http://www.youtube.com</a:t>
            </a:r>
          </a:p>
          <a:p>
            <a:pPr eaLnBrk="1" hangingPunct="1"/>
            <a:endParaRPr lang="en-US" sz="1200" dirty="0" smtClean="0">
              <a:solidFill>
                <a:srgbClr val="000000"/>
              </a:solidFill>
            </a:endParaRP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532278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45033" y="5549900"/>
            <a:ext cx="4872037" cy="120015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Někdy hnízda vymazávají blátem, vystýlají peřím, srstí, vlnou.   </a:t>
            </a:r>
            <a:endParaRPr lang="cs-CZ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2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4167" b="16667"/>
          <a:stretch>
            <a:fillRect/>
          </a:stretch>
        </p:blipFill>
        <p:spPr bwMode="auto">
          <a:xfrm>
            <a:off x="6980238" y="17463"/>
            <a:ext cx="2133600" cy="148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8859838" y="31750"/>
            <a:ext cx="255587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" name="Mrak 1"/>
          <p:cNvSpPr/>
          <p:nvPr/>
        </p:nvSpPr>
        <p:spPr>
          <a:xfrm>
            <a:off x="5186363" y="4437063"/>
            <a:ext cx="3913187" cy="1439862"/>
          </a:xfrm>
          <a:prstGeom prst="cloud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dirty="0">
                <a:solidFill>
                  <a:schemeClr val="bg2"/>
                </a:solidFill>
              </a:rPr>
              <a:t>občas i z papíru, hadříků, nití</a:t>
            </a:r>
          </a:p>
        </p:txBody>
      </p:sp>
      <p:sp>
        <p:nvSpPr>
          <p:cNvPr id="11" name="Mrak 10"/>
          <p:cNvSpPr/>
          <p:nvPr/>
        </p:nvSpPr>
        <p:spPr>
          <a:xfrm>
            <a:off x="6759575" y="3003550"/>
            <a:ext cx="2311400" cy="1065213"/>
          </a:xfrm>
          <a:prstGeom prst="cloud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dirty="0">
                <a:solidFill>
                  <a:schemeClr val="bg2"/>
                </a:solidFill>
              </a:rPr>
              <a:t>květů</a:t>
            </a:r>
          </a:p>
        </p:txBody>
      </p:sp>
      <p:sp>
        <p:nvSpPr>
          <p:cNvPr id="12" name="Mrak 11"/>
          <p:cNvSpPr/>
          <p:nvPr/>
        </p:nvSpPr>
        <p:spPr>
          <a:xfrm>
            <a:off x="5486400" y="1762125"/>
            <a:ext cx="2311400" cy="1063625"/>
          </a:xfrm>
          <a:prstGeom prst="cloud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dirty="0">
                <a:solidFill>
                  <a:schemeClr val="bg2"/>
                </a:solidFill>
              </a:rPr>
              <a:t>peří</a:t>
            </a:r>
            <a:endParaRPr lang="cs-CZ" dirty="0">
              <a:solidFill>
                <a:schemeClr val="bg2"/>
              </a:solidFill>
            </a:endParaRPr>
          </a:p>
        </p:txBody>
      </p:sp>
      <p:sp>
        <p:nvSpPr>
          <p:cNvPr id="13" name="Mrak 12"/>
          <p:cNvSpPr/>
          <p:nvPr/>
        </p:nvSpPr>
        <p:spPr>
          <a:xfrm>
            <a:off x="2643188" y="1628775"/>
            <a:ext cx="2311400" cy="1063625"/>
          </a:xfrm>
          <a:prstGeom prst="cloud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dirty="0">
                <a:solidFill>
                  <a:schemeClr val="bg2"/>
                </a:solidFill>
              </a:rPr>
              <a:t>úlomků kůry</a:t>
            </a:r>
          </a:p>
        </p:txBody>
      </p:sp>
      <p:sp>
        <p:nvSpPr>
          <p:cNvPr id="14" name="Mrak 13"/>
          <p:cNvSpPr/>
          <p:nvPr/>
        </p:nvSpPr>
        <p:spPr>
          <a:xfrm>
            <a:off x="828675" y="2722563"/>
            <a:ext cx="2311400" cy="1065212"/>
          </a:xfrm>
          <a:prstGeom prst="cloud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dirty="0">
                <a:solidFill>
                  <a:schemeClr val="bg2"/>
                </a:solidFill>
              </a:rPr>
              <a:t>mechu</a:t>
            </a:r>
          </a:p>
        </p:txBody>
      </p:sp>
      <p:sp>
        <p:nvSpPr>
          <p:cNvPr id="15" name="Mrak 14"/>
          <p:cNvSpPr/>
          <p:nvPr/>
        </p:nvSpPr>
        <p:spPr>
          <a:xfrm>
            <a:off x="147638" y="1296988"/>
            <a:ext cx="2311400" cy="1063625"/>
          </a:xfrm>
          <a:prstGeom prst="cloud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dirty="0">
                <a:solidFill>
                  <a:schemeClr val="bg2"/>
                </a:solidFill>
              </a:rPr>
              <a:t>kořínků</a:t>
            </a:r>
          </a:p>
        </p:txBody>
      </p:sp>
      <p:sp>
        <p:nvSpPr>
          <p:cNvPr id="16" name="Mrak 15"/>
          <p:cNvSpPr/>
          <p:nvPr/>
        </p:nvSpPr>
        <p:spPr>
          <a:xfrm>
            <a:off x="179388" y="4213225"/>
            <a:ext cx="2311400" cy="1063625"/>
          </a:xfrm>
          <a:prstGeom prst="cloud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dirty="0">
                <a:solidFill>
                  <a:schemeClr val="bg2"/>
                </a:solidFill>
              </a:rPr>
              <a:t>slámy</a:t>
            </a:r>
          </a:p>
        </p:txBody>
      </p:sp>
      <p:sp>
        <p:nvSpPr>
          <p:cNvPr id="17" name="Mrak 16"/>
          <p:cNvSpPr/>
          <p:nvPr/>
        </p:nvSpPr>
        <p:spPr>
          <a:xfrm>
            <a:off x="4211638" y="363538"/>
            <a:ext cx="2311400" cy="1063625"/>
          </a:xfrm>
          <a:prstGeom prst="cloud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dirty="0">
                <a:solidFill>
                  <a:schemeClr val="bg2"/>
                </a:solidFill>
              </a:rPr>
              <a:t>listů</a:t>
            </a:r>
          </a:p>
        </p:txBody>
      </p:sp>
      <p:sp>
        <p:nvSpPr>
          <p:cNvPr id="18" name="Mrak 17"/>
          <p:cNvSpPr/>
          <p:nvPr/>
        </p:nvSpPr>
        <p:spPr>
          <a:xfrm>
            <a:off x="2755900" y="4151313"/>
            <a:ext cx="2311400" cy="1063625"/>
          </a:xfrm>
          <a:prstGeom prst="cloud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dirty="0">
                <a:solidFill>
                  <a:schemeClr val="bg2"/>
                </a:solidFill>
              </a:rPr>
              <a:t>větviček</a:t>
            </a:r>
          </a:p>
        </p:txBody>
      </p:sp>
      <p:sp>
        <p:nvSpPr>
          <p:cNvPr id="19" name="Mrak 18"/>
          <p:cNvSpPr/>
          <p:nvPr/>
        </p:nvSpPr>
        <p:spPr>
          <a:xfrm>
            <a:off x="3486150" y="2722563"/>
            <a:ext cx="2798763" cy="1312862"/>
          </a:xfrm>
          <a:prstGeom prst="cloud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dirty="0">
                <a:solidFill>
                  <a:schemeClr val="bg2"/>
                </a:solidFill>
              </a:rPr>
              <a:t>částí rostlin, trav</a:t>
            </a:r>
          </a:p>
        </p:txBody>
      </p:sp>
      <p:sp>
        <p:nvSpPr>
          <p:cNvPr id="6161" name="Obdélník 2"/>
          <p:cNvSpPr>
            <a:spLocks noChangeArrowheads="1"/>
          </p:cNvSpPr>
          <p:nvPr/>
        </p:nvSpPr>
        <p:spPr bwMode="auto">
          <a:xfrm>
            <a:off x="0" y="200025"/>
            <a:ext cx="42624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4400" b="1" u="sng" dirty="0">
                <a:solidFill>
                  <a:srgbClr val="000000"/>
                </a:solidFill>
              </a:rPr>
              <a:t>Hnízda staví z:</a:t>
            </a:r>
            <a:r>
              <a:rPr lang="cs-CZ" sz="4400" dirty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2286000" y="228600"/>
            <a:ext cx="399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>
                <a:solidFill>
                  <a:srgbClr val="000000"/>
                </a:solidFill>
              </a:rPr>
              <a:t>Hrdlička zahradní</a:t>
            </a:r>
          </a:p>
        </p:txBody>
      </p:sp>
      <p:pic>
        <p:nvPicPr>
          <p:cNvPr id="96262" name="Picture 6" descr="Soubor:Кольчатая горлица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93788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5257800" y="1066800"/>
            <a:ext cx="3886200" cy="429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400" b="1" u="sng">
                <a:solidFill>
                  <a:srgbClr val="000000"/>
                </a:solidFill>
              </a:rPr>
              <a:t>Vyskytuje se</a:t>
            </a:r>
            <a:r>
              <a:rPr lang="cs-CZ" sz="240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sz="2400">
                <a:solidFill>
                  <a:srgbClr val="000000"/>
                </a:solidFill>
              </a:rPr>
              <a:t> zahrady	</a:t>
            </a: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parky</a:t>
            </a:r>
            <a:endParaRPr lang="cs-CZ" sz="240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sídliště se stromy</a:t>
            </a:r>
          </a:p>
          <a:p>
            <a:pPr eaLnBrk="1" hangingPunct="1">
              <a:spcBef>
                <a:spcPct val="50000"/>
              </a:spcBef>
            </a:pPr>
            <a:endParaRPr lang="cs-CZ" sz="2400" b="1" u="sng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400" b="1" u="sng">
                <a:solidFill>
                  <a:srgbClr val="000000"/>
                </a:solidFill>
              </a:rPr>
              <a:t>Hnízdo</a:t>
            </a:r>
            <a:r>
              <a:rPr lang="cs-CZ" sz="2400">
                <a:solidFill>
                  <a:srgbClr val="000000"/>
                </a:solidFill>
              </a:rPr>
              <a:t> - na stromech</a:t>
            </a:r>
            <a:endParaRPr lang="cs-CZ" sz="240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cs-CZ" sz="2400" b="1" u="sng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400" b="1" u="sng">
                <a:solidFill>
                  <a:srgbClr val="000000"/>
                </a:solidFill>
                <a:cs typeface="Arial" charset="0"/>
              </a:rPr>
              <a:t>Potrava</a:t>
            </a:r>
          </a:p>
          <a:p>
            <a:pPr eaLnBrk="1" hangingPunct="1">
              <a:spcBef>
                <a:spcPct val="50000"/>
              </a:spcBef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>
                <a:solidFill>
                  <a:srgbClr val="000000"/>
                </a:solidFill>
              </a:rPr>
              <a:t>živí se semeny rostlin</a:t>
            </a:r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50800" y="5086350"/>
            <a:ext cx="635276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kde </a:t>
            </a:r>
            <a:r>
              <a:rPr lang="cs-CZ" sz="1400" dirty="0">
                <a:solidFill>
                  <a:srgbClr val="000000"/>
                </a:solidFill>
              </a:rPr>
              <a:t>je natočen hlas hrdličky zahradní: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</a:rPr>
              <a:t>http://www.rozhlas.cz/hlas/mekkozobi/_zprava/hrdlicka-zahradni-video--50842</a:t>
            </a:r>
          </a:p>
        </p:txBody>
      </p:sp>
      <p:sp>
        <p:nvSpPr>
          <p:cNvPr id="9224" name="TextovéPole 1"/>
          <p:cNvSpPr txBox="1">
            <a:spLocks noChangeArrowheads="1"/>
          </p:cNvSpPr>
          <p:nvPr/>
        </p:nvSpPr>
        <p:spPr bwMode="auto">
          <a:xfrm>
            <a:off x="228600" y="4808538"/>
            <a:ext cx="2698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chemeClr val="bg2"/>
                </a:solidFill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6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6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6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6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6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6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6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6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62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62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62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62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62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62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62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62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62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900"/>
                            </p:stCondLst>
                            <p:childTnLst>
                              <p:par>
                                <p:cTn id="4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6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6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6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6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6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6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6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6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6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2667000" y="228600"/>
            <a:ext cx="4171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Sedmihlásek hajní</a:t>
            </a:r>
          </a:p>
        </p:txBody>
      </p:sp>
      <p:sp>
        <p:nvSpPr>
          <p:cNvPr id="161799" name="Text Box 7"/>
          <p:cNvSpPr txBox="1">
            <a:spLocks noChangeArrowheads="1"/>
          </p:cNvSpPr>
          <p:nvPr/>
        </p:nvSpPr>
        <p:spPr bwMode="auto">
          <a:xfrm>
            <a:off x="4114800" y="838200"/>
            <a:ext cx="4810125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Vyskytuje se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městské parky	● zahrady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● listnaté háje 	</a:t>
            </a:r>
            <a:r>
              <a:rPr lang="cs-CZ" sz="2400">
                <a:solidFill>
                  <a:srgbClr val="000000"/>
                </a:solidFill>
              </a:rPr>
              <a:t>● </a:t>
            </a:r>
            <a:r>
              <a:rPr lang="cs-CZ" sz="2400">
                <a:solidFill>
                  <a:srgbClr val="000000"/>
                </a:solidFill>
                <a:cs typeface="Arial" charset="0"/>
              </a:rPr>
              <a:t>sady </a:t>
            </a:r>
          </a:p>
          <a:p>
            <a:pPr eaLnBrk="1" hangingPunct="1">
              <a:lnSpc>
                <a:spcPct val="150000"/>
              </a:lnSpc>
            </a:pPr>
            <a:endParaRPr lang="cs-CZ" sz="2400" b="1" u="sng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>
                <a:solidFill>
                  <a:srgbClr val="000000"/>
                </a:solidFill>
              </a:rPr>
              <a:t>Hnízdo</a:t>
            </a:r>
            <a:r>
              <a:rPr lang="cs-CZ" sz="2400">
                <a:solidFill>
                  <a:srgbClr val="000000"/>
                </a:solidFill>
              </a:rPr>
              <a:t> - ve větvích stromů, keřů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               - měkce vystlané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>
                <a:solidFill>
                  <a:srgbClr val="000000"/>
                </a:solidFill>
              </a:rPr>
              <a:t>	    - obalené břízovou kůrou</a:t>
            </a:r>
            <a:endParaRPr lang="cs-CZ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45" name="Text Box 12"/>
          <p:cNvSpPr txBox="1">
            <a:spLocks noChangeArrowheads="1"/>
          </p:cNvSpPr>
          <p:nvPr/>
        </p:nvSpPr>
        <p:spPr bwMode="auto">
          <a:xfrm>
            <a:off x="0" y="5334000"/>
            <a:ext cx="2698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4</a:t>
            </a:r>
          </a:p>
        </p:txBody>
      </p:sp>
      <p:pic>
        <p:nvPicPr>
          <p:cNvPr id="16180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3743325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1806" name="Rectangle 14"/>
          <p:cNvSpPr>
            <a:spLocks noChangeArrowheads="1"/>
          </p:cNvSpPr>
          <p:nvPr/>
        </p:nvSpPr>
        <p:spPr bwMode="auto">
          <a:xfrm>
            <a:off x="3530600" y="4953000"/>
            <a:ext cx="563086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	    Podívejte se na internetové stránky Českého rozhlasu, </a:t>
            </a:r>
          </a:p>
          <a:p>
            <a:r>
              <a:rPr lang="cs-CZ" sz="1400">
                <a:solidFill>
                  <a:srgbClr val="000000"/>
                </a:solidFill>
              </a:rPr>
              <a:t>                       kde je natočen hlas sedmihláska hajního: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400">
                <a:solidFill>
                  <a:srgbClr val="000000"/>
                </a:solidFill>
              </a:rPr>
              <a:t>http://www.rozhlas.cz/hlas/pevci-p/_zprava/sedmihlasek-hajni--26512</a:t>
            </a:r>
          </a:p>
        </p:txBody>
      </p:sp>
      <p:sp>
        <p:nvSpPr>
          <p:cNvPr id="161807" name="Rectangle 15"/>
          <p:cNvSpPr>
            <a:spLocks noChangeArrowheads="1"/>
          </p:cNvSpPr>
          <p:nvPr/>
        </p:nvSpPr>
        <p:spPr bwMode="auto">
          <a:xfrm>
            <a:off x="228600" y="5670550"/>
            <a:ext cx="4572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2400" b="1" u="sng">
                <a:solidFill>
                  <a:srgbClr val="000000"/>
                </a:solidFill>
              </a:rPr>
              <a:t>Potrava</a:t>
            </a:r>
          </a:p>
          <a:p>
            <a:r>
              <a:rPr lang="cs-CZ" sz="2400">
                <a:solidFill>
                  <a:srgbClr val="000000"/>
                </a:solidFill>
              </a:rPr>
              <a:t>● živí se hmyzem, bobulemi a plody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1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1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1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1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1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1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1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17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17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17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17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17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17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17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17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17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17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17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17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1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1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1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1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1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1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withGroup">
                            <p:stCondLst>
                              <p:cond delay="6700"/>
                            </p:stCondLst>
                            <p:childTnLst>
                              <p:par>
                                <p:cTn id="5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1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1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18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18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18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18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18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18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3505200" y="228600"/>
            <a:ext cx="239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>
                <a:solidFill>
                  <a:srgbClr val="000000"/>
                </a:solidFill>
              </a:rPr>
              <a:t>Kos černý</a:t>
            </a:r>
          </a:p>
        </p:txBody>
      </p:sp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5"/>
          <a:stretch>
            <a:fillRect/>
          </a:stretch>
        </p:blipFill>
        <p:spPr bwMode="auto">
          <a:xfrm>
            <a:off x="4343400" y="838200"/>
            <a:ext cx="4381500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4"/>
          <a:stretch>
            <a:fillRect/>
          </a:stretch>
        </p:blipFill>
        <p:spPr bwMode="auto">
          <a:xfrm>
            <a:off x="5715000" y="3733800"/>
            <a:ext cx="3048000" cy="227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0" y="381000"/>
            <a:ext cx="4313238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2400" b="1" u="sng" dirty="0">
                <a:solidFill>
                  <a:srgbClr val="000000"/>
                </a:solidFill>
                <a:cs typeface="Arial" charset="0"/>
              </a:rPr>
              <a:t>Vyskytuje se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sz="2400" dirty="0">
                <a:solidFill>
                  <a:srgbClr val="000000"/>
                </a:solidFill>
              </a:rPr>
              <a:t> okraje lesů		</a:t>
            </a:r>
            <a:r>
              <a:rPr lang="cs-CZ" sz="2400" dirty="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sz="2400" dirty="0">
                <a:solidFill>
                  <a:srgbClr val="000000"/>
                </a:solidFill>
              </a:rPr>
              <a:t>parky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</a:rPr>
              <a:t>●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000000"/>
                </a:solidFill>
              </a:rPr>
              <a:t>zahrady		●</a:t>
            </a:r>
            <a:r>
              <a:rPr lang="cs-CZ" sz="1800" dirty="0"/>
              <a:t>  </a:t>
            </a:r>
            <a:r>
              <a:rPr lang="cs-CZ" sz="2400" dirty="0">
                <a:solidFill>
                  <a:srgbClr val="000000"/>
                </a:solidFill>
              </a:rPr>
              <a:t>sídliště</a:t>
            </a:r>
            <a:endParaRPr lang="cs-CZ" sz="2400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endParaRPr lang="cs-CZ" sz="2400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b="1" u="sng" dirty="0">
                <a:solidFill>
                  <a:srgbClr val="000000"/>
                </a:solidFill>
                <a:cs typeface="Arial" charset="0"/>
              </a:rPr>
              <a:t>Hnízdo </a:t>
            </a:r>
            <a:r>
              <a:rPr lang="cs-CZ" sz="2400" dirty="0">
                <a:solidFill>
                  <a:srgbClr val="000000"/>
                </a:solidFill>
                <a:cs typeface="Arial" charset="0"/>
              </a:rPr>
              <a:t>- </a:t>
            </a:r>
            <a:r>
              <a:rPr lang="cs-CZ" sz="2400" dirty="0">
                <a:solidFill>
                  <a:srgbClr val="000000"/>
                </a:solidFill>
              </a:rPr>
              <a:t>na stromech, keřích,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</a:rPr>
              <a:t>               domech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</a:rPr>
              <a:t>             - zpevněné blátem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b="1" u="sng" dirty="0">
                <a:solidFill>
                  <a:srgbClr val="000000"/>
                </a:solidFill>
              </a:rPr>
              <a:t>Potrava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</a:rPr>
              <a:t>● </a:t>
            </a:r>
            <a:r>
              <a:rPr lang="cs-CZ" sz="2400" dirty="0">
                <a:solidFill>
                  <a:srgbClr val="000000"/>
                </a:solidFill>
                <a:cs typeface="Arial" charset="0"/>
              </a:rPr>
              <a:t>živí se </a:t>
            </a:r>
            <a:r>
              <a:rPr lang="cs-CZ" sz="2400" dirty="0">
                <a:solidFill>
                  <a:srgbClr val="000000"/>
                </a:solidFill>
              </a:rPr>
              <a:t>hmyzem, červy, 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</a:rPr>
              <a:t>   lesními a zahradními plody</a:t>
            </a:r>
          </a:p>
        </p:txBody>
      </p:sp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8686800" y="3352800"/>
            <a:ext cx="31273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0000"/>
                </a:solidFill>
              </a:rPr>
              <a:t> </a:t>
            </a:r>
            <a:r>
              <a:rPr lang="cs-CZ" sz="1200">
                <a:solidFill>
                  <a:srgbClr val="000000"/>
                </a:solidFill>
              </a:rPr>
              <a:t>5</a:t>
            </a:r>
          </a:p>
          <a:p>
            <a:pPr eaLnBrk="1" hangingPunct="1"/>
            <a:r>
              <a:rPr lang="cs-CZ" sz="120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cs-CZ" sz="1200">
                <a:solidFill>
                  <a:srgbClr val="000000"/>
                </a:solidFill>
              </a:rPr>
              <a:t> 6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97290" name="Rectangle 10"/>
          <p:cNvSpPr>
            <a:spLocks noChangeArrowheads="1"/>
          </p:cNvSpPr>
          <p:nvPr/>
        </p:nvSpPr>
        <p:spPr bwMode="auto">
          <a:xfrm>
            <a:off x="457200" y="5915025"/>
            <a:ext cx="465492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</a:t>
            </a:r>
            <a:r>
              <a:rPr lang="cs-CZ" sz="1400" dirty="0" smtClean="0">
                <a:solidFill>
                  <a:srgbClr val="000000"/>
                </a:solidFill>
              </a:rPr>
              <a:t>stránky, kde </a:t>
            </a:r>
            <a:r>
              <a:rPr lang="cs-CZ" sz="1400" dirty="0">
                <a:solidFill>
                  <a:srgbClr val="000000"/>
                </a:solidFill>
              </a:rPr>
              <a:t>je natočen </a:t>
            </a:r>
            <a:r>
              <a:rPr lang="cs-CZ" sz="1400" dirty="0" smtClean="0">
                <a:solidFill>
                  <a:srgbClr val="000000"/>
                </a:solidFill>
              </a:rPr>
              <a:t>kos černý:</a:t>
            </a:r>
            <a:endParaRPr lang="cs-CZ" sz="1400" dirty="0">
              <a:solidFill>
                <a:srgbClr val="000000"/>
              </a:solidFill>
            </a:endParaRP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</a:rPr>
              <a:t>http://www.youtube.com/watch?v=HnNJD7XRmj8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7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7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7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7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7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7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7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72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72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72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72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72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72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72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72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72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400"/>
                            </p:stCondLst>
                            <p:childTnLst>
                              <p:par>
                                <p:cTn id="4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72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72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72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72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72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72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72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72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72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withGroup">
                            <p:stCondLst>
                              <p:cond delay="9600"/>
                            </p:stCondLst>
                            <p:childTnLst>
                              <p:par>
                                <p:cTn id="6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7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7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7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7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7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7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7" name="Text Box 9"/>
          <p:cNvSpPr txBox="1">
            <a:spLocks noChangeArrowheads="1"/>
          </p:cNvSpPr>
          <p:nvPr/>
        </p:nvSpPr>
        <p:spPr bwMode="auto">
          <a:xfrm>
            <a:off x="4419600" y="304800"/>
            <a:ext cx="335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Jiřička obecná</a:t>
            </a:r>
          </a:p>
        </p:txBody>
      </p:sp>
      <p:pic>
        <p:nvPicPr>
          <p:cNvPr id="15053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37338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53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57600"/>
            <a:ext cx="210343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0540" name="Text Box 12"/>
          <p:cNvSpPr txBox="1">
            <a:spLocks noChangeArrowheads="1"/>
          </p:cNvSpPr>
          <p:nvPr/>
        </p:nvSpPr>
        <p:spPr bwMode="auto">
          <a:xfrm>
            <a:off x="4114800" y="990600"/>
            <a:ext cx="50292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2400" b="1" u="sng" dirty="0">
                <a:solidFill>
                  <a:srgbClr val="000000"/>
                </a:solidFill>
              </a:rPr>
              <a:t>Vyskytuje se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</a:rPr>
              <a:t>● otevřené krajiny – pastviny, louky,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</a:rPr>
              <a:t>   hospodářská půda</a:t>
            </a:r>
            <a:endParaRPr lang="cs-CZ" sz="2400" b="1" u="sng" dirty="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cs-CZ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</a:rPr>
              <a:t>		      </a:t>
            </a:r>
            <a:r>
              <a:rPr lang="cs-CZ" sz="2400" b="1" u="sng" dirty="0">
                <a:solidFill>
                  <a:srgbClr val="000000"/>
                </a:solidFill>
              </a:rPr>
              <a:t>Potrava</a:t>
            </a:r>
          </a:p>
          <a:p>
            <a:pPr eaLnBrk="1" hangingPunct="1">
              <a:lnSpc>
                <a:spcPct val="150000"/>
              </a:lnSpc>
            </a:pPr>
            <a:r>
              <a:rPr lang="cs-CZ" sz="2400" dirty="0">
                <a:solidFill>
                  <a:srgbClr val="000000"/>
                </a:solidFill>
              </a:rPr>
              <a:t>		      ●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000000"/>
                </a:solidFill>
              </a:rPr>
              <a:t>živí se hmyzem</a:t>
            </a:r>
          </a:p>
        </p:txBody>
      </p:sp>
      <p:sp>
        <p:nvSpPr>
          <p:cNvPr id="12295" name="Text Box 13"/>
          <p:cNvSpPr txBox="1">
            <a:spLocks noChangeArrowheads="1"/>
          </p:cNvSpPr>
          <p:nvPr/>
        </p:nvSpPr>
        <p:spPr bwMode="auto">
          <a:xfrm>
            <a:off x="6477000" y="5638800"/>
            <a:ext cx="2698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50542" name="Rectangle 14"/>
          <p:cNvSpPr>
            <a:spLocks noChangeArrowheads="1"/>
          </p:cNvSpPr>
          <p:nvPr/>
        </p:nvSpPr>
        <p:spPr bwMode="auto">
          <a:xfrm>
            <a:off x="0" y="5943600"/>
            <a:ext cx="40846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Krmení mláďat:</a:t>
            </a:r>
          </a:p>
          <a:p>
            <a:endParaRPr lang="cs-CZ" sz="1400">
              <a:solidFill>
                <a:srgbClr val="000000"/>
              </a:solidFill>
            </a:endParaRPr>
          </a:p>
          <a:p>
            <a:r>
              <a:rPr lang="cs-CZ" sz="1400">
                <a:solidFill>
                  <a:srgbClr val="000000"/>
                </a:solidFill>
              </a:rPr>
              <a:t>http://www.youtube.com/watch?v=HnNJD7XRmj8</a:t>
            </a:r>
          </a:p>
        </p:txBody>
      </p:sp>
      <p:sp>
        <p:nvSpPr>
          <p:cNvPr id="150543" name="Rectangle 15"/>
          <p:cNvSpPr>
            <a:spLocks noChangeArrowheads="1"/>
          </p:cNvSpPr>
          <p:nvPr/>
        </p:nvSpPr>
        <p:spPr bwMode="auto">
          <a:xfrm>
            <a:off x="0" y="3581400"/>
            <a:ext cx="45720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2400" b="1" u="sng">
                <a:solidFill>
                  <a:srgbClr val="000000"/>
                </a:solidFill>
              </a:rPr>
              <a:t>Hnízdo</a:t>
            </a:r>
            <a:r>
              <a:rPr lang="cs-CZ" sz="2400">
                <a:solidFill>
                  <a:srgbClr val="000000"/>
                </a:solidFill>
              </a:rPr>
              <a:t> - z bláta </a:t>
            </a:r>
          </a:p>
          <a:p>
            <a:r>
              <a:rPr lang="cs-CZ" sz="2400">
                <a:solidFill>
                  <a:srgbClr val="000000"/>
                </a:solidFill>
              </a:rPr>
              <a:t>             - přilepené na stěnách</a:t>
            </a:r>
          </a:p>
          <a:p>
            <a:r>
              <a:rPr lang="cs-CZ" sz="2400">
                <a:solidFill>
                  <a:srgbClr val="000000"/>
                </a:solidFill>
              </a:rPr>
              <a:t>               domů, pod střechami</a:t>
            </a:r>
          </a:p>
          <a:p>
            <a:r>
              <a:rPr lang="cs-CZ" sz="2400">
                <a:solidFill>
                  <a:srgbClr val="000000"/>
                </a:solidFill>
              </a:rPr>
              <a:t>             - vystlané peřím</a:t>
            </a:r>
          </a:p>
          <a:p>
            <a:r>
              <a:rPr lang="cs-CZ" sz="2400">
                <a:solidFill>
                  <a:srgbClr val="000000"/>
                </a:solidFill>
              </a:rPr>
              <a:t>             - uzavřené s malým </a:t>
            </a:r>
          </a:p>
          <a:p>
            <a:r>
              <a:rPr lang="cs-CZ" sz="2400">
                <a:solidFill>
                  <a:srgbClr val="000000"/>
                </a:solidFill>
              </a:rPr>
              <a:t>               otvorem</a:t>
            </a:r>
          </a:p>
        </p:txBody>
      </p:sp>
      <p:sp>
        <p:nvSpPr>
          <p:cNvPr id="12298" name="Text Box 16"/>
          <p:cNvSpPr txBox="1">
            <a:spLocks noChangeArrowheads="1"/>
          </p:cNvSpPr>
          <p:nvPr/>
        </p:nvSpPr>
        <p:spPr bwMode="auto">
          <a:xfrm>
            <a:off x="0" y="3200400"/>
            <a:ext cx="2698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</a:rPr>
              <a:t>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0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0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0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0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05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05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05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05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05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05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05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05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05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05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05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05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05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05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05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withGroup">
                            <p:stCondLst>
                              <p:cond delay="5800"/>
                            </p:stCondLst>
                            <p:childTnLst>
                              <p:par>
                                <p:cTn id="4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1000"/>
                                        <p:tgtEl>
                                          <p:spTgt spid="150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withGroup">
                            <p:stCondLst>
                              <p:cond delay="6800"/>
                            </p:stCondLst>
                            <p:childTnLst>
                              <p:par>
                                <p:cTn id="53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0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0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0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0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0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0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40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6">
      <a:dk1>
        <a:srgbClr val="171A1B"/>
      </a:dk1>
      <a:lt1>
        <a:srgbClr val="F39900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8CAAA"/>
      </a:accent3>
      <a:accent4>
        <a:srgbClr val="121415"/>
      </a:accent4>
      <a:accent5>
        <a:srgbClr val="FFFFFF"/>
      </a:accent5>
      <a:accent6>
        <a:srgbClr val="E7E7E7"/>
      </a:accent6>
      <a:hlink>
        <a:srgbClr val="FFFFFF"/>
      </a:hlink>
      <a:folHlink>
        <a:srgbClr val="FFFFFF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5A58"/>
        </a:dk1>
        <a:lt1>
          <a:srgbClr val="FFFFFF"/>
        </a:lt1>
        <a:dk2>
          <a:srgbClr val="F3990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F8CAAA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4">
        <a:dk1>
          <a:srgbClr val="FFFFFF"/>
        </a:dk1>
        <a:lt1>
          <a:srgbClr val="FFFFFF"/>
        </a:lt1>
        <a:dk2>
          <a:srgbClr val="F39900"/>
        </a:dk2>
        <a:lt2>
          <a:srgbClr val="171A1B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DADADA"/>
        </a:accent4>
        <a:accent5>
          <a:srgbClr val="FFFFFF"/>
        </a:accent5>
        <a:accent6>
          <a:srgbClr val="E7E7E7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5">
        <a:dk1>
          <a:srgbClr val="171A1B"/>
        </a:dk1>
        <a:lt1>
          <a:srgbClr val="F39900"/>
        </a:lt1>
        <a:dk2>
          <a:srgbClr val="171A1B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121415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16">
        <a:dk1>
          <a:srgbClr val="171A1B"/>
        </a:dk1>
        <a:lt1>
          <a:srgbClr val="F39900"/>
        </a:lt1>
        <a:dk2>
          <a:srgbClr val="FFFFFF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121415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ceán">
  <a:themeElements>
    <a:clrScheme name="Špendlík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ceá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ceá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á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á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á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á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á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á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á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1679</TotalTime>
  <Words>3736</Words>
  <Application>Microsoft Office PowerPoint</Application>
  <PresentationFormat>Předvádění na obrazovce (4:3)</PresentationFormat>
  <Paragraphs>742</Paragraphs>
  <Slides>41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41</vt:i4>
      </vt:variant>
    </vt:vector>
  </HeadingPairs>
  <TitlesOfParts>
    <vt:vector size="43" baseType="lpstr">
      <vt:lpstr>Výchozí návrh</vt:lpstr>
      <vt:lpstr>Oceán</vt:lpstr>
      <vt:lpstr>Prezentace aplikace PowerPoint</vt:lpstr>
      <vt:lpstr>Anotace: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Použité zdroje: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 Vaňková</dc:creator>
  <cp:lastModifiedBy>ucitel</cp:lastModifiedBy>
  <cp:revision>119</cp:revision>
  <cp:lastPrinted>1601-01-01T00:00:00Z</cp:lastPrinted>
  <dcterms:created xsi:type="dcterms:W3CDTF">1601-01-01T00:00:00Z</dcterms:created>
  <dcterms:modified xsi:type="dcterms:W3CDTF">2013-08-22T13:15:00Z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