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84" r:id="rId2"/>
    <p:sldId id="285" r:id="rId3"/>
    <p:sldId id="293" r:id="rId4"/>
    <p:sldId id="296" r:id="rId5"/>
    <p:sldId id="260" r:id="rId6"/>
    <p:sldId id="283" r:id="rId7"/>
    <p:sldId id="265" r:id="rId8"/>
    <p:sldId id="266" r:id="rId9"/>
    <p:sldId id="267" r:id="rId10"/>
    <p:sldId id="271" r:id="rId11"/>
    <p:sldId id="268" r:id="rId12"/>
    <p:sldId id="269" r:id="rId13"/>
    <p:sldId id="270" r:id="rId14"/>
    <p:sldId id="259" r:id="rId15"/>
    <p:sldId id="295" r:id="rId16"/>
    <p:sldId id="272" r:id="rId17"/>
    <p:sldId id="273" r:id="rId18"/>
    <p:sldId id="275" r:id="rId19"/>
    <p:sldId id="276" r:id="rId20"/>
    <p:sldId id="277" r:id="rId21"/>
    <p:sldId id="274" r:id="rId22"/>
    <p:sldId id="264" r:id="rId23"/>
    <p:sldId id="258" r:id="rId24"/>
    <p:sldId id="262" r:id="rId25"/>
    <p:sldId id="263" r:id="rId26"/>
    <p:sldId id="278" r:id="rId27"/>
    <p:sldId id="279" r:id="rId28"/>
    <p:sldId id="280" r:id="rId29"/>
    <p:sldId id="281" r:id="rId30"/>
    <p:sldId id="282" r:id="rId31"/>
    <p:sldId id="298" r:id="rId32"/>
    <p:sldId id="288" r:id="rId33"/>
    <p:sldId id="287" r:id="rId34"/>
    <p:sldId id="261" r:id="rId35"/>
    <p:sldId id="297" r:id="rId36"/>
    <p:sldId id="289" r:id="rId37"/>
    <p:sldId id="290" r:id="rId38"/>
    <p:sldId id="291" r:id="rId39"/>
    <p:sldId id="299" r:id="rId40"/>
    <p:sldId id="292" r:id="rId4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4E4B-263B-4EFE-9C60-18E5811CA9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70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FDD03-CC29-4C5B-8C92-9C20F4B7B6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12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C723-0BCC-4664-AAD5-1DB162F998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5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17366-E509-494A-BC0D-610D4459D4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09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C50D8-6ECC-4460-9073-0077A09B3D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88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284F1-3306-4395-B3CE-CD0CB35830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02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F8542-C06A-41AA-8071-2E6D720DAD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76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C8DAC-BAB0-4987-844B-B5D796A938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7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2E1DC-0751-43F6-B224-092AB52124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73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54D9B-86D9-48FF-AB38-ADF9CF55B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02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C9C18-3A00-41D7-B17D-7D101B9BD1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13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B63279E-3989-4E6F-A09A-E657C76F7E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//upload.wikimedia.org/wikipedia/commons/8/8b/Elster_wikipedia2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jpeg"/><Relationship Id="rId5" Type="http://schemas.openxmlformats.org/officeDocument/2006/relationships/hyperlink" Target="//upload.wikimedia.org/wikipedia/commons/f/f6/3_oeufs_dans_un_nid.JPG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0/0b/Acc_Sonnenallee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f/Kuckuck_(Cuculus_canorus)_by_Tim_Peukert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5/53/Erithacus_rubecula_(Marek_Szczepanek).jpg" TargetMode="Externa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jpeg"/><Relationship Id="rId5" Type="http://schemas.openxmlformats.org/officeDocument/2006/relationships/hyperlink" Target="//upload.wikimedia.org/wikipedia/commons/c/ca/Erithacus_rubecula-eggs.jpg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d/Garrulus_glandarius_1_Luc_Viatour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0/Glaucidium_passerinum_am3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1/%C5%9Eivanxap%C3%AEnok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5.png"/><Relationship Id="rId5" Type="http://schemas.openxmlformats.org/officeDocument/2006/relationships/image" Target="../media/image3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2/Purple_Heron_(Ardea_purpurea)_in_Kolkata_W_IMG_3352.jpg" TargetMode="Externa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hyperlink" Target="//upload.wikimedia.org/wikipedia/commons/1/15/Purple_Heron_(Ardea_purpurea)_in_Hodal_W_IMG_6600.jp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f/Acrocephalus_scirpaceus_(Bertinetto)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1.png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8/8c/Common_Tern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e/Podiceps_cristatus_1_(Lukasz_Lukasik)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0/Glaucidium_passerinum_am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1/%C5%9Eivanxap%C3%AEnok.jp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4050" y="2997201"/>
            <a:ext cx="7772400" cy="158392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3600" b="1" dirty="0" smtClean="0">
                <a:solidFill>
                  <a:schemeClr val="tx1"/>
                </a:solidFill>
                <a:effectLst/>
              </a:rPr>
              <a:t>Hnízdění </a:t>
            </a:r>
            <a:r>
              <a:rPr lang="cs-CZ" sz="3600" b="1" dirty="0">
                <a:solidFill>
                  <a:schemeClr val="tx1"/>
                </a:solidFill>
                <a:effectLst/>
              </a:rPr>
              <a:t>ptáků ve volné </a:t>
            </a:r>
            <a:r>
              <a:rPr lang="cs-CZ" sz="3600" b="1" dirty="0" smtClean="0">
                <a:solidFill>
                  <a:schemeClr val="tx1"/>
                </a:solidFill>
                <a:effectLst/>
              </a:rPr>
              <a:t>přírodě </a:t>
            </a:r>
          </a:p>
        </p:txBody>
      </p:sp>
      <p:pic>
        <p:nvPicPr>
          <p:cNvPr id="3075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sz="180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0638" y="4944269"/>
            <a:ext cx="9144000" cy="14773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800" b="1" dirty="0" smtClean="0">
                <a:solidFill>
                  <a:srgbClr val="000000"/>
                </a:solidFill>
              </a:rPr>
              <a:t>Pří_072_ Rozmanitost </a:t>
            </a:r>
            <a:r>
              <a:rPr lang="cs-CZ" sz="1800" b="1" dirty="0" err="1" smtClean="0">
                <a:solidFill>
                  <a:srgbClr val="000000"/>
                </a:solidFill>
              </a:rPr>
              <a:t>přírody_Hnízdění</a:t>
            </a:r>
            <a:r>
              <a:rPr lang="cs-CZ" sz="1800" b="1" dirty="0" smtClean="0">
                <a:solidFill>
                  <a:srgbClr val="000000"/>
                </a:solidFill>
              </a:rPr>
              <a:t> ptáků ve volné přírodě</a:t>
            </a:r>
          </a:p>
          <a:p>
            <a:pPr algn="ctr" eaLnBrk="1" hangingPunct="1"/>
            <a:endParaRPr lang="cs-CZ" sz="18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cs-CZ" sz="1800" b="1" dirty="0" smtClean="0">
                <a:solidFill>
                  <a:srgbClr val="000000"/>
                </a:solidFill>
              </a:rPr>
              <a:t>Autor: Mgr. Petra Vaňková</a:t>
            </a:r>
            <a:endParaRPr lang="cs-CZ" sz="1800" b="1" dirty="0">
              <a:solidFill>
                <a:srgbClr val="000000"/>
              </a:solidFill>
            </a:endParaRPr>
          </a:p>
          <a:p>
            <a:pPr algn="ctr" eaLnBrk="1" hangingPunct="1"/>
            <a:endParaRPr lang="cs-CZ" sz="1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cs-CZ" sz="1800" dirty="0">
                <a:solidFill>
                  <a:srgbClr val="000000"/>
                </a:solidFill>
              </a:rPr>
              <a:t>Škola: Základní škola Slušovice, okres Zlín, příspěvková organizace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800">
                <a:solidFill>
                  <a:srgbClr val="000000"/>
                </a:solidFill>
              </a:rPr>
              <a:t>Registrační číslo projektu: CZ.1.07/1.1.38/02.0025</a:t>
            </a:r>
          </a:p>
          <a:p>
            <a:pPr algn="ctr" eaLnBrk="1" hangingPunct="1"/>
            <a:r>
              <a:rPr lang="cs-CZ" sz="1800">
                <a:solidFill>
                  <a:srgbClr val="000000"/>
                </a:solidFill>
              </a:rPr>
              <a:t>Název projektu: Modernizace výuky na ZŠ Slušovice, Fryšták, Kašava a Velehrad</a:t>
            </a:r>
          </a:p>
          <a:p>
            <a:pPr algn="ctr" eaLnBrk="1" hangingPunct="1"/>
            <a:r>
              <a:rPr lang="cs-CZ" sz="1200">
                <a:solidFill>
                  <a:srgbClr val="000000"/>
                </a:solidFill>
              </a:rPr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916238" y="188913"/>
            <a:ext cx="330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Straka obecná</a:t>
            </a:r>
          </a:p>
        </p:txBody>
      </p:sp>
      <p:pic>
        <p:nvPicPr>
          <p:cNvPr id="17414" name="Picture 6" descr="Soubor:Elster wikipedia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15" y="836613"/>
            <a:ext cx="45720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44488" y="5464175"/>
            <a:ext cx="1635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800"/>
          </a:p>
        </p:txBody>
      </p:sp>
      <p:pic>
        <p:nvPicPr>
          <p:cNvPr id="12293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880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8818270" y="584042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10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-1587" y="1172026"/>
            <a:ext cx="9144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krajina s poli a lesy, </a:t>
            </a:r>
          </a:p>
          <a:p>
            <a:r>
              <a:rPr lang="cs-CZ" dirty="0">
                <a:solidFill>
                  <a:srgbClr val="000000"/>
                </a:solidFill>
              </a:rPr>
              <a:t>   břehovými porosty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koruně tenkých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   stromů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v křoví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živí se převážně hmyzem, měkkýši, drobnými obratlovci, většími</a:t>
            </a:r>
          </a:p>
          <a:p>
            <a:r>
              <a:rPr lang="cs-CZ" dirty="0">
                <a:solidFill>
                  <a:srgbClr val="000000"/>
                </a:solidFill>
              </a:rPr>
              <a:t>   mršinami, semeny, plody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vybírá z hnízd vejce a mláďata </a:t>
            </a:r>
          </a:p>
          <a:p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5915025"/>
            <a:ext cx="53165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straky obecné: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http://www.rozhlas.cz/hlas/pevci-p/_zprava/straka-obecna--24287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6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987675" y="333375"/>
            <a:ext cx="325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Ťuhýk obecný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/>
          <a:stretch/>
        </p:blipFill>
        <p:spPr bwMode="auto">
          <a:xfrm>
            <a:off x="4671041" y="1125538"/>
            <a:ext cx="4472959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50825" y="531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3317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8818270" y="44370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11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1628775"/>
            <a:ext cx="5435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sušší travnaté plochy </a:t>
            </a:r>
          </a:p>
          <a:p>
            <a:r>
              <a:rPr lang="cs-CZ" dirty="0">
                <a:solidFill>
                  <a:srgbClr val="000000"/>
                </a:solidFill>
              </a:rPr>
              <a:t>   s křovinami</a:t>
            </a:r>
          </a:p>
          <a:p>
            <a:r>
              <a:rPr lang="cs-CZ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cs-CZ" dirty="0">
                <a:latin typeface="Tahoma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lesní okraje a paseky</a:t>
            </a:r>
          </a:p>
          <a:p>
            <a:r>
              <a:rPr lang="cs-CZ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cs-CZ" dirty="0">
                <a:latin typeface="Tahoma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pole s křovinatými mezemi  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keřích, nejlépe trnitých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živí se hmyzem a malými obratlovci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5719265"/>
            <a:ext cx="527875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ťuhýka obecného: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http://www.rozhlas.cz/hlas/pevci-p/_</a:t>
            </a:r>
            <a:r>
              <a:rPr lang="cs-CZ" sz="1400" dirty="0" smtClean="0">
                <a:solidFill>
                  <a:srgbClr val="000000"/>
                </a:solidFill>
              </a:rPr>
              <a:t>zprava/tuhyk-obecny-video--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12139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9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987675" y="260350"/>
            <a:ext cx="335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Strnad obecný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341438"/>
            <a:ext cx="5033963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323850" y="51244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4341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8243888" y="47244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12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1341438"/>
            <a:ext cx="50038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lesní okraje</a:t>
            </a:r>
          </a:p>
          <a:p>
            <a:r>
              <a:rPr lang="cs-CZ">
                <a:solidFill>
                  <a:srgbClr val="000000"/>
                </a:solidFill>
              </a:rPr>
              <a:t>● paseky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zemědělská krajina </a:t>
            </a:r>
          </a:p>
          <a:p>
            <a:r>
              <a:rPr lang="cs-CZ">
                <a:solidFill>
                  <a:srgbClr val="000000"/>
                </a:solidFill>
              </a:rPr>
              <a:t>   s lesíky, křovinami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 sz="1800">
                <a:latin typeface="Tahoma" pitchFamily="34" charset="0"/>
              </a:rPr>
              <a:t> </a:t>
            </a:r>
            <a:r>
              <a:rPr lang="cs-CZ">
                <a:solidFill>
                  <a:srgbClr val="000000"/>
                </a:solidFill>
              </a:rPr>
              <a:t>v zimě na polích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z trávy</a:t>
            </a:r>
          </a:p>
          <a:p>
            <a:r>
              <a:rPr lang="cs-CZ">
                <a:solidFill>
                  <a:srgbClr val="000000"/>
                </a:solidFill>
              </a:rPr>
              <a:t>             - na zemi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živí se semeny, méně hmyzem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5915025"/>
            <a:ext cx="53165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strnada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http://www.rozhlas.cz/hlas/pevci-p/_zprava/strnad-obecny--14627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6300"/>
                            </p:stCondLst>
                            <p:childTnLst>
                              <p:par>
                                <p:cTn id="6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318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Konipas luční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052513"/>
            <a:ext cx="51847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50825" y="5483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5365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8459788" y="4941888"/>
            <a:ext cx="354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000000"/>
                </a:solidFill>
              </a:rPr>
              <a:t>13</a:t>
            </a:r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2060575"/>
            <a:ext cx="38512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vlhčí </a:t>
            </a:r>
            <a:r>
              <a:rPr lang="cs-CZ" dirty="0" smtClean="0">
                <a:solidFill>
                  <a:srgbClr val="000000"/>
                </a:solidFill>
              </a:rPr>
              <a:t>louky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okraje rybníků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pole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trávě na zemi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živí se hmyzem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6127750"/>
            <a:ext cx="524483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</a:t>
            </a:r>
            <a:r>
              <a:rPr lang="cs-CZ" sz="1400" dirty="0" smtClean="0">
                <a:solidFill>
                  <a:srgbClr val="000000"/>
                </a:solidFill>
              </a:rPr>
              <a:t>na internetové stránky, kde je nahrán konipas luční:</a:t>
            </a:r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http://www.youtube.com/watch?v=ioJf9WYPFHc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5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323850" y="604043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20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3038475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39750" y="981075"/>
            <a:ext cx="264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Datel černý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908175" y="0"/>
            <a:ext cx="485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2) LESNÍ PROSTŘEDÍ</a:t>
            </a:r>
          </a:p>
        </p:txBody>
      </p:sp>
      <p:pic>
        <p:nvPicPr>
          <p:cNvPr id="16390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2138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468313" y="645318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14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563938" y="1268413"/>
            <a:ext cx="558006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– dutiny stromů (hlavně buky)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živí se hmyzem, který je ve dřevě, </a:t>
            </a:r>
          </a:p>
          <a:p>
            <a:r>
              <a:rPr lang="cs-CZ" dirty="0">
                <a:solidFill>
                  <a:srgbClr val="000000"/>
                </a:solidFill>
              </a:rPr>
              <a:t>   pod kůrou stromů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3521075" y="5013325"/>
            <a:ext cx="56229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datla černého: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http://www.rozhlas.cz/hlas/splhavci/_zprava/datel-cerny-video--13887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572000" y="333375"/>
            <a:ext cx="315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Drozd zpěvný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859338" y="1341438"/>
            <a:ext cx="406082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městské parky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zahrady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lesy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b="1" u="sng" dirty="0">
                <a:solidFill>
                  <a:srgbClr val="000000"/>
                </a:solidFill>
              </a:rPr>
              <a:t>nízdo</a:t>
            </a:r>
            <a:r>
              <a:rPr lang="cs-CZ" dirty="0">
                <a:solidFill>
                  <a:srgbClr val="000000"/>
                </a:solidFill>
              </a:rPr>
              <a:t> - na jehličnatých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            stromech, keřích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          - vymazané hlínou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Potrava</a:t>
            </a:r>
            <a:endParaRPr lang="cs-CZ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živí se hmyzem, drobnými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bezobratlovci i plody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96081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 descr="Soubor:3 oeufs dans un ni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16338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36449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15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4213" y="55165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16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5915025"/>
            <a:ext cx="5257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drozda zpěvného: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http://www.rozhlas.cz/hlas/pevci-a/_zprava/drozd-zpevny--18914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61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708400" y="182563"/>
            <a:ext cx="297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Jestřáb lesní</a:t>
            </a:r>
          </a:p>
        </p:txBody>
      </p:sp>
      <p:pic>
        <p:nvPicPr>
          <p:cNvPr id="18440" name="Picture 8" descr="File:Acc Sonnenall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446338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979613" y="1739900"/>
            <a:ext cx="163512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200"/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27538"/>
            <a:ext cx="3240088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Rectangle 11"/>
          <p:cNvSpPr>
            <a:spLocks noChangeArrowheads="1"/>
          </p:cNvSpPr>
          <p:nvPr/>
        </p:nvSpPr>
        <p:spPr bwMode="auto">
          <a:xfrm>
            <a:off x="395288" y="5772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8439" name="Picture 12" descr="OPVK_hor_zakladni_logolink_RGB_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880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0" y="39338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17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0" y="6583363"/>
            <a:ext cx="354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000000"/>
                </a:solidFill>
              </a:rPr>
              <a:t>18</a:t>
            </a:r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563938" y="1052513"/>
            <a:ext cx="558006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lesy, </a:t>
            </a:r>
            <a:r>
              <a:rPr lang="cs-CZ" dirty="0" err="1">
                <a:solidFill>
                  <a:srgbClr val="000000"/>
                </a:solidFill>
              </a:rPr>
              <a:t>zemědělsko</a:t>
            </a:r>
            <a:r>
              <a:rPr lang="cs-CZ" dirty="0">
                <a:solidFill>
                  <a:srgbClr val="000000"/>
                </a:solidFill>
              </a:rPr>
              <a:t> – lesní  krajina 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 </a:t>
            </a:r>
            <a:r>
              <a:rPr lang="cs-CZ" dirty="0">
                <a:solidFill>
                  <a:srgbClr val="000000"/>
                </a:solidFill>
              </a:rPr>
              <a:t>– vysoko v korunách stromů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živí se většinou menšími ptáky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na kořist číhá ze své pozorovatelny a</a:t>
            </a:r>
          </a:p>
          <a:p>
            <a:r>
              <a:rPr lang="cs-CZ" dirty="0">
                <a:solidFill>
                  <a:srgbClr val="000000"/>
                </a:solidFill>
              </a:rPr>
              <a:t>   pak neuvěřitelně rychle zaútočí</a:t>
            </a: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4043363" y="4508500"/>
            <a:ext cx="50895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jestřába lesního: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 smtClean="0">
                <a:solidFill>
                  <a:srgbClr val="000000"/>
                </a:solidFill>
              </a:rPr>
              <a:t>http</a:t>
            </a:r>
            <a:r>
              <a:rPr lang="cs-CZ" sz="1400" dirty="0">
                <a:solidFill>
                  <a:srgbClr val="000000"/>
                </a:solidFill>
              </a:rPr>
              <a:t>://www.rozhlas.cz/hlas/dravci/_zprava/jestrab-lesni--12265</a:t>
            </a:r>
          </a:p>
        </p:txBody>
      </p:sp>
      <p:sp>
        <p:nvSpPr>
          <p:cNvPr id="18444" name="Rectangle 17"/>
          <p:cNvSpPr>
            <a:spLocks noChangeArrowheads="1"/>
          </p:cNvSpPr>
          <p:nvPr/>
        </p:nvSpPr>
        <p:spPr bwMode="auto">
          <a:xfrm>
            <a:off x="3995738" y="5373688"/>
            <a:ext cx="39626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 smtClean="0">
                <a:solidFill>
                  <a:srgbClr val="000000"/>
                </a:solidFill>
              </a:rPr>
              <a:t>Jestřáb </a:t>
            </a:r>
            <a:r>
              <a:rPr lang="cs-CZ" sz="1400" dirty="0">
                <a:solidFill>
                  <a:srgbClr val="000000"/>
                </a:solidFill>
              </a:rPr>
              <a:t>lesní</a:t>
            </a:r>
            <a:r>
              <a:rPr lang="cs-CZ" sz="1400" dirty="0" smtClean="0">
                <a:solidFill>
                  <a:srgbClr val="000000"/>
                </a:solidFill>
              </a:rPr>
              <a:t>:</a:t>
            </a:r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http://www.youtube.com/watch?v=skxX-dTzUx8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916238" y="260350"/>
            <a:ext cx="379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Kukačka obecná</a:t>
            </a:r>
          </a:p>
        </p:txBody>
      </p:sp>
      <p:pic>
        <p:nvPicPr>
          <p:cNvPr id="19462" name="Picture 6" descr="Soubor:Kuckuck (Cuculus canorus) by Tim Peuker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438626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1125538"/>
            <a:ext cx="6858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lesy, okraje vod s rákosinami  </a:t>
            </a:r>
          </a:p>
          <a:p>
            <a:r>
              <a:rPr lang="cs-CZ" dirty="0">
                <a:solidFill>
                  <a:srgbClr val="000000"/>
                </a:solidFill>
              </a:rPr>
              <a:t>● klade vejce do hnízd </a:t>
            </a:r>
          </a:p>
          <a:p>
            <a:r>
              <a:rPr lang="cs-CZ" dirty="0">
                <a:solidFill>
                  <a:srgbClr val="000000"/>
                </a:solidFill>
              </a:rPr>
              <a:t>   jiných ptáků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Hnízdění</a:t>
            </a:r>
          </a:p>
          <a:p>
            <a:r>
              <a:rPr lang="cs-CZ" dirty="0">
                <a:solidFill>
                  <a:srgbClr val="000000"/>
                </a:solidFill>
              </a:rPr>
              <a:t>-  vejce snáší na zem a pak je </a:t>
            </a:r>
          </a:p>
          <a:p>
            <a:r>
              <a:rPr lang="cs-CZ" dirty="0">
                <a:solidFill>
                  <a:srgbClr val="000000"/>
                </a:solidFill>
              </a:rPr>
              <a:t>   odnáší do hnízd jiných ptáků</a:t>
            </a:r>
          </a:p>
          <a:p>
            <a:r>
              <a:rPr lang="cs-CZ" dirty="0">
                <a:solidFill>
                  <a:srgbClr val="000000"/>
                </a:solidFill>
              </a:rPr>
              <a:t>- 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mláďata kukaček mají tendenci vytlačit z</a:t>
            </a:r>
          </a:p>
          <a:p>
            <a:r>
              <a:rPr lang="cs-CZ" dirty="0">
                <a:solidFill>
                  <a:srgbClr val="000000"/>
                </a:solidFill>
              </a:rPr>
              <a:t>   hnízda „nevlastní sourozence“, aby </a:t>
            </a:r>
            <a:r>
              <a:rPr lang="cs-CZ" dirty="0" smtClean="0">
                <a:solidFill>
                  <a:srgbClr val="000000"/>
                </a:solidFill>
              </a:rPr>
              <a:t>měly </a:t>
            </a:r>
            <a:r>
              <a:rPr lang="cs-CZ" dirty="0">
                <a:solidFill>
                  <a:srgbClr val="000000"/>
                </a:solidFill>
              </a:rPr>
              <a:t>více</a:t>
            </a:r>
          </a:p>
          <a:p>
            <a:r>
              <a:rPr lang="cs-CZ" dirty="0">
                <a:solidFill>
                  <a:srgbClr val="000000"/>
                </a:solidFill>
              </a:rPr>
              <a:t>   potravy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živí se hmyzem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nejraději má chlupaté housenky</a:t>
            </a:r>
            <a:r>
              <a:rPr lang="cs-CZ" dirty="0"/>
              <a:t>  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8675688" y="40767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19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589338" y="5084763"/>
            <a:ext cx="55546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kukačky obecné: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http://www.rozhlas.cz/hlas/kukacky/_zprava/kukacka-obecna--14966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800"/>
                            </p:stCondLst>
                            <p:childTnLst>
                              <p:par>
                                <p:cTn id="8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843213" y="333375"/>
            <a:ext cx="396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3600" b="1">
                <a:solidFill>
                  <a:srgbClr val="000000"/>
                </a:solidFill>
              </a:rPr>
              <a:t>Červenka obecná</a:t>
            </a:r>
          </a:p>
        </p:txBody>
      </p:sp>
      <p:pic>
        <p:nvPicPr>
          <p:cNvPr id="21510" name="Picture 6" descr="Soubor:Erithacus rubecula (Marek Szczepanek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889375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Soubor:Erithacus rubecula-egg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57563"/>
            <a:ext cx="19446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468313" y="5410200"/>
            <a:ext cx="1635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800"/>
          </a:p>
        </p:txBody>
      </p:sp>
      <p:pic>
        <p:nvPicPr>
          <p:cNvPr id="20486" name="Picture 11" descr="OPVK_hor_zakladni_logolink_RGB_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479800"/>
            <a:ext cx="68770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hmyz a jeho larvy</a:t>
            </a:r>
          </a:p>
          <a:p>
            <a:r>
              <a:rPr lang="cs-CZ" dirty="0">
                <a:solidFill>
                  <a:srgbClr val="000000"/>
                </a:solidFill>
              </a:rPr>
              <a:t>● na podzim také rostlinná strava –</a:t>
            </a:r>
          </a:p>
          <a:p>
            <a:r>
              <a:rPr lang="cs-CZ" dirty="0">
                <a:solidFill>
                  <a:srgbClr val="000000"/>
                </a:solidFill>
              </a:rPr>
              <a:t>   nejčastěji plody bezu nebo </a:t>
            </a:r>
            <a:r>
              <a:rPr lang="cs-CZ" dirty="0" smtClean="0">
                <a:solidFill>
                  <a:srgbClr val="000000"/>
                </a:solidFill>
              </a:rPr>
              <a:t>tisu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často je sama potravou např. sokolů, orlů,</a:t>
            </a:r>
          </a:p>
          <a:p>
            <a:r>
              <a:rPr lang="cs-CZ" dirty="0">
                <a:solidFill>
                  <a:srgbClr val="000000"/>
                </a:solidFill>
              </a:rPr>
              <a:t>   káňat, </a:t>
            </a:r>
            <a:r>
              <a:rPr lang="cs-CZ" dirty="0" smtClean="0">
                <a:solidFill>
                  <a:srgbClr val="000000"/>
                </a:solidFill>
              </a:rPr>
              <a:t>kun, </a:t>
            </a:r>
            <a:r>
              <a:rPr lang="cs-CZ" dirty="0">
                <a:solidFill>
                  <a:srgbClr val="000000"/>
                </a:solidFill>
              </a:rPr>
              <a:t>lasic</a:t>
            </a:r>
          </a:p>
        </p:txBody>
      </p:sp>
      <p:sp>
        <p:nvSpPr>
          <p:cNvPr id="20488" name="Text Box 13"/>
          <p:cNvSpPr txBox="1">
            <a:spLocks noChangeArrowheads="1"/>
          </p:cNvSpPr>
          <p:nvPr/>
        </p:nvSpPr>
        <p:spPr bwMode="auto">
          <a:xfrm>
            <a:off x="3708400" y="350043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20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0489" name="Rectangle 14"/>
          <p:cNvSpPr>
            <a:spLocks noChangeArrowheads="1"/>
          </p:cNvSpPr>
          <p:nvPr/>
        </p:nvSpPr>
        <p:spPr bwMode="auto">
          <a:xfrm>
            <a:off x="349250" y="6905625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●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4386263" y="1125538"/>
            <a:ext cx="475773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 lesy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parky s hustými keři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zemních </a:t>
            </a:r>
            <a:r>
              <a:rPr lang="cs-CZ" dirty="0" err="1">
                <a:solidFill>
                  <a:srgbClr val="000000"/>
                </a:solidFill>
              </a:rPr>
              <a:t>polodutinách</a:t>
            </a:r>
            <a:r>
              <a:rPr lang="cs-CZ" dirty="0"/>
              <a:t>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	    - výjimečně v dutinách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              stromů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8820150" y="558958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21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5915025"/>
            <a:ext cx="55530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červenky obecné: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http://www.rozhlas.cz/hlas/pevci-a/_zprava/cervenka-obecna--16065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7600"/>
                            </p:stCondLst>
                            <p:childTnLst>
                              <p:par>
                                <p:cTn id="7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32138" y="260350"/>
            <a:ext cx="313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Sojka obecná</a:t>
            </a:r>
          </a:p>
        </p:txBody>
      </p:sp>
      <p:pic>
        <p:nvPicPr>
          <p:cNvPr id="22534" name="Picture 6" descr="Soubor:Garrulus glandarius 1 Luc Viatou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399573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908050"/>
            <a:ext cx="518477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lesy, parky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sz="1800" dirty="0">
                <a:latin typeface="Tahoma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začíná se objevovat i v městských </a:t>
            </a:r>
          </a:p>
          <a:p>
            <a:r>
              <a:rPr lang="cs-CZ" dirty="0">
                <a:solidFill>
                  <a:srgbClr val="000000"/>
                </a:solidFill>
              </a:rPr>
              <a:t>   parcích a zahradách 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koruně stromů </a:t>
            </a:r>
          </a:p>
          <a:p>
            <a:r>
              <a:rPr lang="cs-CZ" dirty="0">
                <a:solidFill>
                  <a:srgbClr val="000000"/>
                </a:solidFill>
              </a:rPr>
              <a:t>	  - vystlané mechem, trávou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smíšená – hmyz, bukvice, žaludy, </a:t>
            </a:r>
          </a:p>
          <a:p>
            <a:r>
              <a:rPr lang="cs-CZ" dirty="0">
                <a:solidFill>
                  <a:srgbClr val="000000"/>
                </a:solidFill>
              </a:rPr>
              <a:t>   </a:t>
            </a:r>
            <a:r>
              <a:rPr lang="cs-CZ" dirty="0" smtClean="0">
                <a:solidFill>
                  <a:srgbClr val="000000"/>
                </a:solidFill>
              </a:rPr>
              <a:t>lískové </a:t>
            </a:r>
            <a:r>
              <a:rPr lang="cs-CZ" dirty="0">
                <a:solidFill>
                  <a:srgbClr val="000000"/>
                </a:solidFill>
              </a:rPr>
              <a:t>ořechy, </a:t>
            </a:r>
            <a:r>
              <a:rPr lang="cs-CZ" dirty="0" smtClean="0">
                <a:solidFill>
                  <a:srgbClr val="000000"/>
                </a:solidFill>
              </a:rPr>
              <a:t>obilí, bobule,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   </a:t>
            </a:r>
            <a:r>
              <a:rPr lang="cs-CZ" dirty="0" smtClean="0">
                <a:solidFill>
                  <a:srgbClr val="000000"/>
                </a:solidFill>
              </a:rPr>
              <a:t>semena, mláďata </a:t>
            </a:r>
            <a:r>
              <a:rPr lang="cs-CZ" dirty="0">
                <a:solidFill>
                  <a:srgbClr val="000000"/>
                </a:solidFill>
              </a:rPr>
              <a:t>pěvců, hlemýždi, </a:t>
            </a:r>
          </a:p>
          <a:p>
            <a:r>
              <a:rPr lang="cs-CZ" dirty="0">
                <a:solidFill>
                  <a:srgbClr val="000000"/>
                </a:solidFill>
              </a:rPr>
              <a:t>   plazi, odpadky</a:t>
            </a:r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292725" y="404813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5364163" y="4221163"/>
            <a:ext cx="37798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sama je často potravou</a:t>
            </a:r>
          </a:p>
          <a:p>
            <a:r>
              <a:rPr lang="cs-CZ">
                <a:solidFill>
                  <a:srgbClr val="000000"/>
                </a:solidFill>
              </a:rPr>
              <a:t>   jestřábů lesních, </a:t>
            </a:r>
          </a:p>
          <a:p>
            <a:r>
              <a:rPr lang="cs-CZ">
                <a:solidFill>
                  <a:srgbClr val="000000"/>
                </a:solidFill>
              </a:rPr>
              <a:t>   puštíků obecných,</a:t>
            </a:r>
          </a:p>
          <a:p>
            <a:r>
              <a:rPr lang="cs-CZ">
                <a:solidFill>
                  <a:srgbClr val="000000"/>
                </a:solidFill>
              </a:rPr>
              <a:t>   sokolů stěhovavých</a:t>
            </a:r>
            <a:r>
              <a:rPr lang="cs-CZ"/>
              <a:t> 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5915025"/>
            <a:ext cx="52482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sojky obecné: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http://www.rozhlas.cz/hlas/pevci-p/_zprava/sojka-obecna--21607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676456" y="3758843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2"/>
                </a:solidFill>
              </a:rPr>
              <a:t>22</a:t>
            </a:r>
            <a:endParaRPr lang="cs-CZ" sz="1000" dirty="0">
              <a:solidFill>
                <a:schemeClr val="bg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9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b="1" dirty="0" smtClean="0">
                <a:solidFill>
                  <a:schemeClr val="tx1"/>
                </a:solidFill>
                <a:effectLst/>
              </a:rPr>
              <a:t>Anotace:</a:t>
            </a:r>
          </a:p>
        </p:txBody>
      </p:sp>
      <p:pic>
        <p:nvPicPr>
          <p:cNvPr id="4099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sz="180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3083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cs-CZ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Digitální učební materiál je určen pro vyvozování nového učiva, jeho  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smtClean="0">
                <a:solidFill>
                  <a:srgbClr val="000000"/>
                </a:solidFill>
              </a:rPr>
              <a:t>   procvičování a opakování. 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Materiál rozvíjí a prověřuje znalosti o hnízdění ptactva.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Je určen pro </a:t>
            </a:r>
            <a:r>
              <a:rPr lang="cs-CZ" sz="1800" smtClean="0">
                <a:solidFill>
                  <a:srgbClr val="000000"/>
                </a:solidFill>
              </a:rPr>
              <a:t>předmět </a:t>
            </a:r>
            <a:r>
              <a:rPr lang="cs-CZ" sz="1800" smtClean="0">
                <a:solidFill>
                  <a:srgbClr val="000000"/>
                </a:solidFill>
              </a:rPr>
              <a:t>přírodověda </a:t>
            </a:r>
            <a:r>
              <a:rPr lang="cs-CZ" sz="1800" dirty="0" smtClean="0">
                <a:solidFill>
                  <a:srgbClr val="000000"/>
                </a:solidFill>
              </a:rPr>
              <a:t>ve 4. ročníku.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Tento materiál vznikl jako doplňující materiál k učebnici: </a:t>
            </a:r>
            <a:r>
              <a:rPr lang="cs-CZ" sz="1800" dirty="0" smtClean="0">
                <a:solidFill>
                  <a:schemeClr val="bg2"/>
                </a:solidFill>
              </a:rPr>
              <a:t>ŠTIKOVÁ, Věra. </a:t>
            </a:r>
          </a:p>
          <a:p>
            <a:pPr eaLnBrk="1" hangingPunct="1">
              <a:defRPr/>
            </a:pPr>
            <a:r>
              <a:rPr lang="cs-CZ" sz="1800" i="1" dirty="0">
                <a:solidFill>
                  <a:schemeClr val="bg2"/>
                </a:solidFill>
              </a:rPr>
              <a:t> </a:t>
            </a:r>
            <a:r>
              <a:rPr lang="cs-CZ" sz="1800" i="1" dirty="0" smtClean="0">
                <a:solidFill>
                  <a:schemeClr val="bg2"/>
                </a:solidFill>
              </a:rPr>
              <a:t>  Přírodověda 4: Učebnice pro 4. ročník základní školy</a:t>
            </a:r>
            <a:r>
              <a:rPr lang="cs-CZ" sz="1800" dirty="0" smtClean="0">
                <a:solidFill>
                  <a:schemeClr val="bg2"/>
                </a:solidFill>
              </a:rPr>
              <a:t>. 1. vydání. Brno: 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bg2"/>
                </a:solidFill>
              </a:rPr>
              <a:t> </a:t>
            </a:r>
            <a:r>
              <a:rPr lang="cs-CZ" sz="1800" dirty="0" smtClean="0">
                <a:solidFill>
                  <a:schemeClr val="bg2"/>
                </a:solidFill>
              </a:rPr>
              <a:t>  Nová škola, 2003. ISBN 80-7289-052-2.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627313" y="260350"/>
            <a:ext cx="391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Kulíšek nejmenší</a:t>
            </a:r>
          </a:p>
        </p:txBody>
      </p:sp>
      <p:pic>
        <p:nvPicPr>
          <p:cNvPr id="23558" name="Picture 6" descr="Soubor:Glaucidium passerinum am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38989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4572000" y="1268413"/>
            <a:ext cx="4572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horské jehličnaté lesy</a:t>
            </a:r>
          </a:p>
          <a:p>
            <a:r>
              <a:rPr lang="cs-CZ" dirty="0">
                <a:solidFill>
                  <a:srgbClr val="000000"/>
                </a:solidFill>
              </a:rPr>
              <a:t>   občas olšinové lesy 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dutině stromů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drobní hlodavci a ptáci, </a:t>
            </a:r>
          </a:p>
          <a:p>
            <a:r>
              <a:rPr lang="cs-CZ" dirty="0">
                <a:solidFill>
                  <a:srgbClr val="000000"/>
                </a:solidFill>
              </a:rPr>
              <a:t>   občas i hmyz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loví i za dne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drobné ptáky loví v </a:t>
            </a:r>
            <a:r>
              <a:rPr lang="cs-CZ" dirty="0" smtClean="0">
                <a:solidFill>
                  <a:srgbClr val="000000"/>
                </a:solidFill>
              </a:rPr>
              <a:t>letu </a:t>
            </a:r>
            <a:endParaRPr lang="cs-CZ" dirty="0"/>
          </a:p>
          <a:p>
            <a:endParaRPr lang="cs-CZ" dirty="0"/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-69740" y="50847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23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5915025"/>
            <a:ext cx="52990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kulíška nejmenšího: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http://www.rozhlas.cz/hlas/sovy/_zprava/kulisek-nejmensi--16736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61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Lelek lesní</a:t>
            </a:r>
          </a:p>
        </p:txBody>
      </p:sp>
      <p:pic>
        <p:nvPicPr>
          <p:cNvPr id="20486" name="Picture 6" descr="Soubor:Şivanxapîno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1751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4751388" y="981075"/>
            <a:ext cx="4392612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lesy</a:t>
            </a:r>
          </a:p>
          <a:p>
            <a:r>
              <a:rPr lang="cs-CZ">
                <a:solidFill>
                  <a:srgbClr val="000000"/>
                </a:solidFill>
              </a:rPr>
              <a:t>● vřesoviště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Hnízdění</a:t>
            </a:r>
          </a:p>
          <a:p>
            <a:r>
              <a:rPr lang="cs-CZ">
                <a:solidFill>
                  <a:srgbClr val="000000"/>
                </a:solidFill>
              </a:rPr>
              <a:t> - vejce snáší přímo na zem</a:t>
            </a:r>
            <a:r>
              <a:rPr lang="cs-CZ" sz="1800">
                <a:latin typeface="Tahoma" pitchFamily="34" charset="0"/>
              </a:rPr>
              <a:t>  </a:t>
            </a:r>
          </a:p>
          <a:p>
            <a:endParaRPr lang="cs-CZ" sz="1800">
              <a:latin typeface="Tahoma" pitchFamily="34" charset="0"/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létající hmyz (hlavně motýli,</a:t>
            </a:r>
          </a:p>
          <a:p>
            <a:r>
              <a:rPr lang="cs-CZ">
                <a:solidFill>
                  <a:srgbClr val="000000"/>
                </a:solidFill>
              </a:rPr>
              <a:t>   brouci)</a:t>
            </a: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250825" y="40052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24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4652963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den tráví přitisknut k zemi, pařezu nebo podélně k větvi stromu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aktivní je večer a v noci 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5915025"/>
            <a:ext cx="49641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lelka lesního: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http://www.rozhlas.cz/hlas/lelkove/_zprava/lelek-lesni--74646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300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Skřivan lesní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64343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7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5148263" y="981075"/>
            <a:ext cx="38512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suché písčité oblasti se </a:t>
            </a:r>
          </a:p>
          <a:p>
            <a:r>
              <a:rPr lang="cs-CZ">
                <a:solidFill>
                  <a:srgbClr val="000000"/>
                </a:solidFill>
              </a:rPr>
              <a:t>   stromy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borové lesy</a:t>
            </a:r>
          </a:p>
          <a:p>
            <a:r>
              <a:rPr lang="cs-CZ">
                <a:solidFill>
                  <a:srgbClr val="000000"/>
                </a:solidFill>
              </a:rPr>
              <a:t>● sady a vřesoviště 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 </a:t>
            </a:r>
            <a:r>
              <a:rPr lang="cs-CZ">
                <a:solidFill>
                  <a:srgbClr val="000000"/>
                </a:solidFill>
              </a:rPr>
              <a:t>- v trávě na zemi</a:t>
            </a:r>
            <a:r>
              <a:rPr lang="cs-CZ"/>
              <a:t>  </a:t>
            </a:r>
          </a:p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0" y="40767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25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851275" y="4149725"/>
            <a:ext cx="54737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  <a:r>
              <a:rPr lang="cs-CZ">
                <a:solidFill>
                  <a:srgbClr val="000000"/>
                </a:solidFill>
              </a:rPr>
              <a:t>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smíšená (závisí na ročním období)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jaro - převažují zelené části rostlin </a:t>
            </a:r>
          </a:p>
          <a:p>
            <a:r>
              <a:rPr lang="cs-CZ">
                <a:solidFill>
                  <a:srgbClr val="000000"/>
                </a:solidFill>
              </a:rPr>
              <a:t>● léto - drobní bezobratlí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podzim - semena</a:t>
            </a:r>
            <a:r>
              <a:rPr lang="cs-CZ"/>
              <a:t> 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0" y="5915025"/>
            <a:ext cx="51800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skřivana lesního: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http://www.rozhlas.cz/hlas/pevci-p/_zprava/skrivan-lesni--18666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7200"/>
                            </p:stCondLst>
                            <p:childTnLst>
                              <p:par>
                                <p:cTn id="7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124075" y="188913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3) VODA A JEJÍ OKOLÍ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500562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282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Lyska černá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258603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10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4643438" y="1628775"/>
            <a:ext cx="4500562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mělké vody</a:t>
            </a:r>
          </a:p>
          <a:p>
            <a:endParaRPr lang="cs-CZ" sz="1800" dirty="0">
              <a:latin typeface="Tahoma" pitchFamily="34" charset="0"/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malí vodní živočichové</a:t>
            </a:r>
          </a:p>
          <a:p>
            <a:r>
              <a:rPr lang="cs-CZ" dirty="0">
                <a:solidFill>
                  <a:srgbClr val="000000"/>
                </a:solidFill>
              </a:rPr>
              <a:t>● vodní rostliny a jejich semena 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4356100" y="3860800"/>
            <a:ext cx="3238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26</a:t>
            </a:r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27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0" y="4365625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z uschlých vodních 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rostlin, rákosu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v porostech u vody</a:t>
            </a:r>
            <a:r>
              <a:rPr lang="cs-CZ" dirty="0"/>
              <a:t> 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5915025"/>
            <a:ext cx="58594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lysky černé: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http://www.rozhlas.cz/hlas/kratkokridli/_zprava/lyska-cerna-video--21603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4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8400"/>
                            </p:stCondLst>
                            <p:childTnLst>
                              <p:par>
                                <p:cTn id="5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56100" y="333375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Ledňáček říční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6734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91" y="3194051"/>
            <a:ext cx="2641600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11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880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0" y="2997200"/>
            <a:ext cx="658812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menší ryby (malí pstruzi, tloušti, štiky)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obojživelníci, korýši, hmyz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>
                <a:solidFill>
                  <a:srgbClr val="000000"/>
                </a:solidFill>
              </a:rPr>
              <a:t>Když zahlédne kořist, vrhne se na ni pod vodu. </a:t>
            </a:r>
          </a:p>
          <a:p>
            <a:r>
              <a:rPr lang="cs-CZ">
                <a:solidFill>
                  <a:srgbClr val="000000"/>
                </a:solidFill>
              </a:rPr>
              <a:t>Může se potopit do hloubky 1 m.</a:t>
            </a:r>
          </a:p>
          <a:p>
            <a:r>
              <a:rPr lang="cs-CZ">
                <a:solidFill>
                  <a:srgbClr val="000000"/>
                </a:solidFill>
              </a:rPr>
              <a:t>Kořist zabije údery o větev. </a:t>
            </a:r>
          </a:p>
          <a:p>
            <a:r>
              <a:rPr lang="cs-CZ">
                <a:solidFill>
                  <a:srgbClr val="000000"/>
                </a:solidFill>
              </a:rPr>
              <a:t>Polyká ji hlavou napřed.</a:t>
            </a:r>
          </a:p>
        </p:txBody>
      </p:sp>
      <p:sp>
        <p:nvSpPr>
          <p:cNvPr id="26631" name="Text Box 13"/>
          <p:cNvSpPr txBox="1">
            <a:spLocks noChangeArrowheads="1"/>
          </p:cNvSpPr>
          <p:nvPr/>
        </p:nvSpPr>
        <p:spPr bwMode="auto">
          <a:xfrm>
            <a:off x="8820150" y="53006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29</a:t>
            </a:r>
            <a:endParaRPr lang="cs-CZ" dirty="0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716463" y="1125538"/>
            <a:ext cx="4032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čisté vodní toky a nádrže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v zemní noře vyhrabané v kolmém břehu</a:t>
            </a:r>
            <a:endParaRPr lang="cs-CZ" b="1" u="sng">
              <a:solidFill>
                <a:srgbClr val="000000"/>
              </a:solidFill>
            </a:endParaRPr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0" y="270827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000" dirty="0" smtClean="0">
                <a:solidFill>
                  <a:srgbClr val="000000"/>
                </a:solidFill>
              </a:rPr>
              <a:t>28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0" y="5915025"/>
            <a:ext cx="52165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ledňáčka říčního: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http://www.rozhlas.cz/hlas/srostloprsti/_zprava/lednacek-ricni-video--42225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77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59113" y="-33338"/>
            <a:ext cx="3409950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Kachna divoká</a:t>
            </a: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50825" y="3228975"/>
            <a:ext cx="431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30                                     </a:t>
            </a: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3449638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468313" y="5051425"/>
            <a:ext cx="227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/>
              <a:t> 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76700"/>
            <a:ext cx="2455863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13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227763" y="1844675"/>
            <a:ext cx="30956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drobní živočichové </a:t>
            </a:r>
          </a:p>
          <a:p>
            <a:r>
              <a:rPr lang="cs-CZ">
                <a:solidFill>
                  <a:srgbClr val="000000"/>
                </a:solidFill>
              </a:rPr>
              <a:t>   (ryby, žáby, </a:t>
            </a:r>
          </a:p>
          <a:p>
            <a:r>
              <a:rPr lang="cs-CZ">
                <a:solidFill>
                  <a:srgbClr val="000000"/>
                </a:solidFill>
              </a:rPr>
              <a:t>   plazi, savci)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rostliny z vody </a:t>
            </a:r>
            <a:endParaRPr lang="cs-CZ" b="1" u="sng">
              <a:solidFill>
                <a:srgbClr val="000000"/>
              </a:solidFill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0" y="3933825"/>
            <a:ext cx="58864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na březích, ostrůvcích</a:t>
            </a:r>
          </a:p>
          <a:p>
            <a:r>
              <a:rPr lang="cs-CZ">
                <a:solidFill>
                  <a:srgbClr val="000000"/>
                </a:solidFill>
              </a:rPr>
              <a:t>             - v hustých porostech</a:t>
            </a:r>
          </a:p>
          <a:p>
            <a:r>
              <a:rPr lang="cs-CZ">
                <a:solidFill>
                  <a:srgbClr val="000000"/>
                </a:solidFill>
              </a:rPr>
              <a:t>             - v dutinách stromů</a:t>
            </a:r>
          </a:p>
          <a:p>
            <a:r>
              <a:rPr lang="cs-CZ">
                <a:solidFill>
                  <a:srgbClr val="000000"/>
                </a:solidFill>
              </a:rPr>
              <a:t>             - ve větších cizích hnízdech </a:t>
            </a:r>
          </a:p>
          <a:p>
            <a:r>
              <a:rPr lang="cs-CZ">
                <a:solidFill>
                  <a:srgbClr val="000000"/>
                </a:solidFill>
              </a:rPr>
              <a:t>               na stromech</a:t>
            </a:r>
            <a:r>
              <a:rPr lang="cs-CZ"/>
              <a:t>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600450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995738" y="908050"/>
            <a:ext cx="3006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vody všeho druhu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8027988" y="5661025"/>
            <a:ext cx="3609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 </a:t>
            </a:r>
            <a:r>
              <a:rPr lang="cs-CZ" sz="1000" dirty="0" smtClean="0">
                <a:solidFill>
                  <a:srgbClr val="000000"/>
                </a:solidFill>
              </a:rPr>
              <a:t>32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0" y="5915025"/>
            <a:ext cx="51816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kachny divoké: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http://www.rozhlas.cz/hlas/vrubozobi/_zprava/kachna-divoka-video--30494</a:t>
            </a:r>
          </a:p>
        </p:txBody>
      </p:sp>
      <p:sp>
        <p:nvSpPr>
          <p:cNvPr id="27662" name="TextovéPole 1"/>
          <p:cNvSpPr txBox="1">
            <a:spLocks noChangeArrowheads="1"/>
          </p:cNvSpPr>
          <p:nvPr/>
        </p:nvSpPr>
        <p:spPr bwMode="auto">
          <a:xfrm>
            <a:off x="5322888" y="4646613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31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132138" y="260350"/>
            <a:ext cx="2765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Labuť velká</a:t>
            </a:r>
          </a:p>
        </p:txBody>
      </p:sp>
      <p:pic>
        <p:nvPicPr>
          <p:cNvPr id="28675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4751388" y="908050"/>
            <a:ext cx="439261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menší i větší vody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vytvářejí trvalé páry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vodní rostliny, které odštipují </a:t>
            </a:r>
          </a:p>
          <a:p>
            <a:r>
              <a:rPr lang="cs-CZ" dirty="0">
                <a:solidFill>
                  <a:srgbClr val="000000"/>
                </a:solidFill>
              </a:rPr>
              <a:t>   ze dna</a:t>
            </a:r>
          </a:p>
        </p:txBody>
      </p: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8785225" y="5734050"/>
            <a:ext cx="358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34 </a:t>
            </a: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0259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00438"/>
            <a:ext cx="3236912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4221163"/>
            <a:ext cx="51482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z rostlinného materiálu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vystlané prachovým peřím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na vodě v </a:t>
            </a:r>
            <a:r>
              <a:rPr lang="cs-CZ" dirty="0" smtClean="0">
                <a:solidFill>
                  <a:srgbClr val="000000"/>
                </a:solidFill>
              </a:rPr>
              <a:t>porostu </a:t>
            </a:r>
            <a:r>
              <a:rPr lang="cs-CZ" dirty="0">
                <a:solidFill>
                  <a:srgbClr val="000000"/>
                </a:solidFill>
              </a:rPr>
              <a:t>rákosin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na břehu</a:t>
            </a:r>
          </a:p>
        </p:txBody>
      </p:sp>
      <p:sp>
        <p:nvSpPr>
          <p:cNvPr id="28681" name="Text Box 16"/>
          <p:cNvSpPr txBox="1">
            <a:spLocks noChangeArrowheads="1"/>
          </p:cNvSpPr>
          <p:nvPr/>
        </p:nvSpPr>
        <p:spPr bwMode="auto">
          <a:xfrm>
            <a:off x="0" y="350043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33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5915025"/>
            <a:ext cx="49371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labutě velké: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http://www.rozhlas.cz/hlas/vrubozobi/_zprava/labut-velka-video--36828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132138" y="333375"/>
            <a:ext cx="376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Volavka červená</a:t>
            </a:r>
          </a:p>
        </p:txBody>
      </p:sp>
      <p:sp>
        <p:nvSpPr>
          <p:cNvPr id="29699" name="Rectangle 9"/>
          <p:cNvSpPr>
            <a:spLocks noChangeArrowheads="1"/>
          </p:cNvSpPr>
          <p:nvPr/>
        </p:nvSpPr>
        <p:spPr bwMode="auto">
          <a:xfrm>
            <a:off x="611188" y="3573463"/>
            <a:ext cx="14605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22" tIns="9522" rIns="9522" bIns="9522" anchor="ctr">
            <a:spAutoFit/>
          </a:bodyPr>
          <a:lstStyle/>
          <a:p>
            <a:r>
              <a:rPr lang="cs-CZ" sz="1800"/>
              <a:t>  </a:t>
            </a:r>
          </a:p>
        </p:txBody>
      </p:sp>
      <p:pic>
        <p:nvPicPr>
          <p:cNvPr id="25611" name="Picture 11" descr="Soubor:Purple Heron (Ardea purpurea) in Kolkata W IMG 335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00438"/>
            <a:ext cx="33782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4"/>
          <p:cNvSpPr>
            <a:spLocks noChangeArrowheads="1"/>
          </p:cNvSpPr>
          <p:nvPr/>
        </p:nvSpPr>
        <p:spPr bwMode="auto">
          <a:xfrm>
            <a:off x="468313" y="5699125"/>
            <a:ext cx="163512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200"/>
          </a:p>
        </p:txBody>
      </p:sp>
      <p:pic>
        <p:nvPicPr>
          <p:cNvPr id="29702" name="Picture 15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5038725" y="1125538"/>
            <a:ext cx="41052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rákosiny</a:t>
            </a:r>
          </a:p>
          <a:p>
            <a:r>
              <a:rPr lang="cs-CZ">
                <a:solidFill>
                  <a:srgbClr val="000000"/>
                </a:solidFill>
              </a:rPr>
              <a:t>● bažiny 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z rostlin </a:t>
            </a:r>
          </a:p>
          <a:p>
            <a:r>
              <a:rPr lang="cs-CZ">
                <a:solidFill>
                  <a:srgbClr val="000000"/>
                </a:solidFill>
              </a:rPr>
              <a:t>             - na rákosu vysoko</a:t>
            </a:r>
          </a:p>
          <a:p>
            <a:r>
              <a:rPr lang="cs-CZ">
                <a:solidFill>
                  <a:srgbClr val="000000"/>
                </a:solidFill>
              </a:rPr>
              <a:t>                           nad vodou</a:t>
            </a:r>
            <a:r>
              <a:rPr lang="cs-CZ"/>
              <a:t>  </a:t>
            </a:r>
          </a:p>
        </p:txBody>
      </p:sp>
      <p:sp>
        <p:nvSpPr>
          <p:cNvPr id="29704" name="Text Box 17"/>
          <p:cNvSpPr txBox="1">
            <a:spLocks noChangeArrowheads="1"/>
          </p:cNvSpPr>
          <p:nvPr/>
        </p:nvSpPr>
        <p:spPr bwMode="auto">
          <a:xfrm>
            <a:off x="0" y="3500438"/>
            <a:ext cx="3609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35 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250825" y="3789363"/>
            <a:ext cx="4572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hlavně ryby</a:t>
            </a:r>
          </a:p>
          <a:p>
            <a:r>
              <a:rPr lang="cs-CZ">
                <a:solidFill>
                  <a:srgbClr val="000000"/>
                </a:solidFill>
              </a:rPr>
              <a:t>● méně -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obojživelníci</a:t>
            </a:r>
          </a:p>
          <a:p>
            <a:r>
              <a:rPr lang="cs-CZ">
                <a:solidFill>
                  <a:srgbClr val="000000"/>
                </a:solidFill>
              </a:rPr>
              <a:t>             - plazi </a:t>
            </a:r>
          </a:p>
          <a:p>
            <a:r>
              <a:rPr lang="cs-CZ">
                <a:solidFill>
                  <a:srgbClr val="000000"/>
                </a:solidFill>
              </a:rPr>
              <a:t>             - savci </a:t>
            </a:r>
          </a:p>
          <a:p>
            <a:r>
              <a:rPr lang="cs-CZ">
                <a:solidFill>
                  <a:srgbClr val="000000"/>
                </a:solidFill>
              </a:rPr>
              <a:t>             - hmyz</a:t>
            </a:r>
          </a:p>
        </p:txBody>
      </p:sp>
      <p:pic>
        <p:nvPicPr>
          <p:cNvPr id="25606" name="Picture 6" descr="Soubor:Purple Heron (Ardea purpurea) in Hodal W IMG 660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81000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9"/>
          <p:cNvSpPr txBox="1">
            <a:spLocks noChangeArrowheads="1"/>
          </p:cNvSpPr>
          <p:nvPr/>
        </p:nvSpPr>
        <p:spPr bwMode="auto">
          <a:xfrm>
            <a:off x="6948488" y="573405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36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6127750"/>
            <a:ext cx="40957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volavku červenou v přírodě: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 http://www.youtube.com/watch?v=qWEjHSzh3xY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7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987675" y="333375"/>
            <a:ext cx="394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Rákosník obecný</a:t>
            </a:r>
          </a:p>
        </p:txBody>
      </p:sp>
      <p:pic>
        <p:nvPicPr>
          <p:cNvPr id="26630" name="Picture 6" descr="Soubor:Acrocephalus scirpaceus (Bertinetto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2" b="21921"/>
          <a:stretch>
            <a:fillRect/>
          </a:stretch>
        </p:blipFill>
        <p:spPr bwMode="auto">
          <a:xfrm>
            <a:off x="250825" y="1052513"/>
            <a:ext cx="44640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5003800" y="1125538"/>
            <a:ext cx="24479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 v rákosí u vod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● </a:t>
            </a:r>
            <a:r>
              <a:rPr lang="cs-CZ" dirty="0" smtClean="0">
                <a:solidFill>
                  <a:srgbClr val="000000"/>
                </a:solidFill>
              </a:rPr>
              <a:t>hmyz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pavouci</a:t>
            </a:r>
          </a:p>
          <a:p>
            <a:r>
              <a:rPr lang="cs-CZ" dirty="0">
                <a:solidFill>
                  <a:srgbClr val="000000"/>
                </a:solidFill>
              </a:rPr>
              <a:t>● bobule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24175"/>
            <a:ext cx="20288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Text Box 12"/>
          <p:cNvSpPr txBox="1">
            <a:spLocks noChangeArrowheads="1"/>
          </p:cNvSpPr>
          <p:nvPr/>
        </p:nvSpPr>
        <p:spPr bwMode="auto">
          <a:xfrm>
            <a:off x="0" y="3716338"/>
            <a:ext cx="3609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37 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50825" y="4221163"/>
            <a:ext cx="6337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vpleteno do stébel rákosu</a:t>
            </a:r>
            <a:r>
              <a:rPr lang="cs-CZ"/>
              <a:t> 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do jejich hnízd často klade vejce kukačka</a:t>
            </a:r>
          </a:p>
        </p:txBody>
      </p:sp>
      <p:sp>
        <p:nvSpPr>
          <p:cNvPr id="30729" name="Text Box 14"/>
          <p:cNvSpPr txBox="1">
            <a:spLocks noChangeArrowheads="1"/>
          </p:cNvSpPr>
          <p:nvPr/>
        </p:nvSpPr>
        <p:spPr bwMode="auto">
          <a:xfrm>
            <a:off x="8818270" y="55165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38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5915025"/>
            <a:ext cx="54848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rákosníka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http://www.rozhlas.cz/hlas/pevci-p/_zprava/rakosnik-obecny--33403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059113" y="333375"/>
            <a:ext cx="328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Rybák obecný</a:t>
            </a:r>
          </a:p>
        </p:txBody>
      </p:sp>
      <p:pic>
        <p:nvPicPr>
          <p:cNvPr id="27654" name="Picture 6" descr="Soubor:Common Ter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323850" y="2133600"/>
            <a:ext cx="75961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větší vody (řeky, nádrže)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drobné ryby</a:t>
            </a:r>
          </a:p>
          <a:p>
            <a:r>
              <a:rPr lang="cs-CZ" dirty="0">
                <a:solidFill>
                  <a:srgbClr val="000000"/>
                </a:solidFill>
              </a:rPr>
              <a:t>● vodní bezobratlovci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 </a:t>
            </a:r>
            <a:r>
              <a:rPr lang="cs-CZ" dirty="0">
                <a:solidFill>
                  <a:srgbClr val="000000"/>
                </a:solidFill>
              </a:rPr>
              <a:t>- měkká jamka na ostrůvcích na zemi</a:t>
            </a:r>
            <a:r>
              <a:rPr lang="cs-CZ" dirty="0"/>
              <a:t> 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měkce vystlaná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8459788" y="4532621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39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5915025"/>
            <a:ext cx="53070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rybáka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http://www.rozhlas.cz/hlas/dlouhokridli/_zprava/rybak-obecny-video--966938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7400"/>
                            </p:stCondLst>
                            <p:childTnLst>
                              <p:par>
                                <p:cTn id="5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-66675"/>
            <a:ext cx="914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4400" b="1" u="sng" dirty="0">
                <a:solidFill>
                  <a:srgbClr val="000000"/>
                </a:solidFill>
              </a:rPr>
              <a:t>Hnízdění ptáků ve volné přírodě</a:t>
            </a:r>
            <a:endParaRPr lang="cs-CZ" sz="4400" dirty="0">
              <a:solidFill>
                <a:srgbClr val="000000"/>
              </a:solidFill>
            </a:endParaRPr>
          </a:p>
        </p:txBody>
      </p:sp>
      <p:sp>
        <p:nvSpPr>
          <p:cNvPr id="5124" name="Obdélník 1"/>
          <p:cNvSpPr>
            <a:spLocks noChangeArrowheads="1"/>
          </p:cNvSpPr>
          <p:nvPr/>
        </p:nvSpPr>
        <p:spPr bwMode="auto">
          <a:xfrm>
            <a:off x="323850" y="4308475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Mrak 1"/>
          <p:cNvSpPr/>
          <p:nvPr/>
        </p:nvSpPr>
        <p:spPr>
          <a:xfrm>
            <a:off x="6000750" y="1990725"/>
            <a:ext cx="3024188" cy="1439863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voda a její okolí</a:t>
            </a:r>
          </a:p>
        </p:txBody>
      </p:sp>
      <p:sp>
        <p:nvSpPr>
          <p:cNvPr id="8" name="Mrak 7"/>
          <p:cNvSpPr/>
          <p:nvPr/>
        </p:nvSpPr>
        <p:spPr>
          <a:xfrm>
            <a:off x="111125" y="1900238"/>
            <a:ext cx="3025775" cy="1439862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2"/>
                </a:solidFill>
              </a:rPr>
              <a:t>pole, louky, pastviny</a:t>
            </a:r>
            <a:endParaRPr lang="cs-CZ" dirty="0"/>
          </a:p>
        </p:txBody>
      </p:sp>
      <p:sp>
        <p:nvSpPr>
          <p:cNvPr id="9" name="Mrak 8"/>
          <p:cNvSpPr/>
          <p:nvPr/>
        </p:nvSpPr>
        <p:spPr>
          <a:xfrm>
            <a:off x="2882900" y="2390775"/>
            <a:ext cx="3024188" cy="1439863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lesní prostředí</a:t>
            </a:r>
          </a:p>
        </p:txBody>
      </p:sp>
      <p:sp>
        <p:nvSpPr>
          <p:cNvPr id="5128" name="Obdélník 3"/>
          <p:cNvSpPr>
            <a:spLocks noChangeArrowheads="1"/>
          </p:cNvSpPr>
          <p:nvPr/>
        </p:nvSpPr>
        <p:spPr bwMode="auto">
          <a:xfrm>
            <a:off x="0" y="3830638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4400" b="1" u="sng" dirty="0">
                <a:solidFill>
                  <a:srgbClr val="000000"/>
                </a:solidFill>
              </a:rPr>
              <a:t>Hnízda staví v:</a:t>
            </a:r>
            <a:endParaRPr lang="cs-CZ" sz="4400" dirty="0">
              <a:solidFill>
                <a:srgbClr val="000000"/>
              </a:solidFill>
            </a:endParaRPr>
          </a:p>
        </p:txBody>
      </p:sp>
      <p:sp>
        <p:nvSpPr>
          <p:cNvPr id="15" name="Mrak 14"/>
          <p:cNvSpPr/>
          <p:nvPr/>
        </p:nvSpPr>
        <p:spPr>
          <a:xfrm>
            <a:off x="150813" y="4767263"/>
            <a:ext cx="2135187" cy="9239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 trávě</a:t>
            </a:r>
          </a:p>
        </p:txBody>
      </p:sp>
      <p:sp>
        <p:nvSpPr>
          <p:cNvPr id="16" name="Mrak 15"/>
          <p:cNvSpPr/>
          <p:nvPr/>
        </p:nvSpPr>
        <p:spPr>
          <a:xfrm>
            <a:off x="1814513" y="5516563"/>
            <a:ext cx="2720975" cy="1195387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dutinách stromů</a:t>
            </a:r>
          </a:p>
        </p:txBody>
      </p:sp>
      <p:sp>
        <p:nvSpPr>
          <p:cNvPr id="17" name="Mrak 16"/>
          <p:cNvSpPr/>
          <p:nvPr/>
        </p:nvSpPr>
        <p:spPr>
          <a:xfrm>
            <a:off x="4100513" y="4308475"/>
            <a:ext cx="1736725" cy="1074738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křoví</a:t>
            </a:r>
          </a:p>
        </p:txBody>
      </p:sp>
      <p:sp>
        <p:nvSpPr>
          <p:cNvPr id="18" name="Mrak 17"/>
          <p:cNvSpPr/>
          <p:nvPr/>
        </p:nvSpPr>
        <p:spPr>
          <a:xfrm>
            <a:off x="6000750" y="4770438"/>
            <a:ext cx="2628900" cy="12414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ve větvích stromů</a:t>
            </a:r>
          </a:p>
        </p:txBody>
      </p:sp>
      <p:sp>
        <p:nvSpPr>
          <p:cNvPr id="20" name="Šipka doprava 19"/>
          <p:cNvSpPr/>
          <p:nvPr/>
        </p:nvSpPr>
        <p:spPr>
          <a:xfrm rot="18175692">
            <a:off x="1365250" y="1131888"/>
            <a:ext cx="1108075" cy="511175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Šipka doprava 21"/>
          <p:cNvSpPr/>
          <p:nvPr/>
        </p:nvSpPr>
        <p:spPr>
          <a:xfrm rot="14813645">
            <a:off x="6308725" y="1247775"/>
            <a:ext cx="1108075" cy="511175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Šipka doprava 22"/>
          <p:cNvSpPr/>
          <p:nvPr/>
        </p:nvSpPr>
        <p:spPr>
          <a:xfrm rot="16200000">
            <a:off x="3820319" y="1361281"/>
            <a:ext cx="1106488" cy="511175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643438" y="260350"/>
            <a:ext cx="346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Potápka roháč</a:t>
            </a:r>
            <a:r>
              <a:rPr lang="cs-CZ" sz="36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8678" name="Picture 6" descr="Soubor:Podiceps cristatus 1 (Lukasz Lukasik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188913"/>
            <a:ext cx="5435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větší vodní plochy s okrajovými </a:t>
            </a:r>
          </a:p>
          <a:p>
            <a:r>
              <a:rPr lang="cs-CZ" dirty="0">
                <a:solidFill>
                  <a:srgbClr val="000000"/>
                </a:solidFill>
              </a:rPr>
              <a:t>   porosty  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z vodních rostlin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plave v mělké vodě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v porostech </a:t>
            </a:r>
            <a:r>
              <a:rPr lang="cs-CZ" dirty="0" smtClean="0">
                <a:solidFill>
                  <a:srgbClr val="000000"/>
                </a:solidFill>
              </a:rPr>
              <a:t>nebo </a:t>
            </a:r>
            <a:r>
              <a:rPr lang="cs-CZ" dirty="0">
                <a:solidFill>
                  <a:srgbClr val="000000"/>
                </a:solidFill>
              </a:rPr>
              <a:t>na 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              zemi  </a:t>
            </a:r>
            <a:endParaRPr lang="cs-CZ" dirty="0">
              <a:solidFill>
                <a:srgbClr val="000000"/>
              </a:solidFill>
            </a:endParaRP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drobné ryby</a:t>
            </a:r>
          </a:p>
          <a:p>
            <a:r>
              <a:rPr lang="cs-CZ" dirty="0">
                <a:solidFill>
                  <a:srgbClr val="000000"/>
                </a:solidFill>
              </a:rPr>
              <a:t>● vodními bezobratlovci  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Dokáže se potopit až do hloubky 20m. </a:t>
            </a:r>
          </a:p>
          <a:p>
            <a:r>
              <a:rPr lang="cs-CZ" dirty="0">
                <a:solidFill>
                  <a:srgbClr val="000000"/>
                </a:solidFill>
              </a:rPr>
              <a:t>Pod vodou vydrží až 3 minuty.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8820150" y="45815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40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5915025"/>
            <a:ext cx="504825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potápky roháč:</a:t>
            </a:r>
          </a:p>
          <a:p>
            <a:endParaRPr lang="cs-CZ" sz="12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</a:rPr>
              <a:t>http://www.rozhlas.cz/hlas/potapky/_zprava/potapka-rohac-video--12924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6900"/>
                            </p:stCondLst>
                            <p:childTnLst>
                              <p:par>
                                <p:cTn id="7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235825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555875" y="188913"/>
            <a:ext cx="3980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Hádej, kdo </a:t>
            </a:r>
            <a:r>
              <a:rPr lang="cs-CZ" sz="3600" b="1" dirty="0" smtClean="0">
                <a:solidFill>
                  <a:srgbClr val="000000"/>
                </a:solidFill>
              </a:rPr>
              <a:t>jsem?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900113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900113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2124075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900113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900113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2124075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4572000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3348038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348038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2124075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2124075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5795963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7019925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4572000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3348038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5795963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4572000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7019925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5795963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3348038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4572000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5795963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7019925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7019925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21" name="TextovéPole 1"/>
          <p:cNvSpPr txBox="1">
            <a:spLocks noChangeArrowheads="1"/>
          </p:cNvSpPr>
          <p:nvPr/>
        </p:nvSpPr>
        <p:spPr bwMode="auto">
          <a:xfrm>
            <a:off x="123825" y="1052513"/>
            <a:ext cx="458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chemeClr val="bg2"/>
                </a:solidFill>
              </a:rPr>
              <a:t>1)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99684" y="6136371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000000"/>
                </a:solidFill>
              </a:rPr>
              <a:t>Strnad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40977" grpId="0" animBg="1"/>
      <p:bldP spid="40978" grpId="0" animBg="1"/>
      <p:bldP spid="40979" grpId="0" animBg="1"/>
      <p:bldP spid="40980" grpId="0" animBg="1"/>
      <p:bldP spid="40981" grpId="0" animBg="1"/>
      <p:bldP spid="40982" grpId="0" animBg="1"/>
      <p:bldP spid="40983" grpId="0" animBg="1"/>
      <p:bldP spid="40984" grpId="0" animBg="1"/>
      <p:bldP spid="40985" grpId="0" animBg="1"/>
      <p:bldP spid="40986" grpId="0" animBg="1"/>
      <p:bldP spid="40988" grpId="0" animBg="1"/>
      <p:bldP spid="40989" grpId="0" animBg="1"/>
      <p:bldP spid="40990" grpId="0" animBg="1"/>
      <p:bldP spid="40991" grpId="0" animBg="1"/>
      <p:bldP spid="4099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Soubor:Glaucidium passerinum am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58324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140200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71550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52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255587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140200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255587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971550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971550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971550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5587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4140200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572452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572452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4140200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255587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572452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6" name="TextovéPole 1"/>
          <p:cNvSpPr txBox="1">
            <a:spLocks noChangeArrowheads="1"/>
          </p:cNvSpPr>
          <p:nvPr/>
        </p:nvSpPr>
        <p:spPr bwMode="auto">
          <a:xfrm>
            <a:off x="300038" y="260350"/>
            <a:ext cx="45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chemeClr val="bg2"/>
                </a:solidFill>
              </a:rPr>
              <a:t>2)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16013" y="6136371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000000"/>
                </a:solidFill>
              </a:rPr>
              <a:t>Kulíšek nejmenší</a:t>
            </a:r>
            <a:endParaRPr lang="cs-CZ" sz="3600" b="1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22" grpId="0" animBg="1"/>
      <p:bldP spid="43023" grpId="0" animBg="1"/>
      <p:bldP spid="43024" grpId="0" animBg="1"/>
      <p:bldP spid="43025" grpId="0" animBg="1"/>
      <p:bldP spid="43026" grpId="0" animBg="1"/>
      <p:bldP spid="43027" grpId="0" animBg="1"/>
      <p:bldP spid="43028" grpId="0" animBg="1"/>
      <p:bldP spid="43029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7350"/>
            <a:ext cx="741680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701992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701992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701992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701992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5435600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684213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2268538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385127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5435600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5435600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5435600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385127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684213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2268538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385127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684213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2268538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385127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684213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2268538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4" name="TextovéPole 1"/>
          <p:cNvSpPr txBox="1">
            <a:spLocks noChangeArrowheads="1"/>
          </p:cNvSpPr>
          <p:nvPr/>
        </p:nvSpPr>
        <p:spPr bwMode="auto">
          <a:xfrm>
            <a:off x="225425" y="260350"/>
            <a:ext cx="45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chemeClr val="bg2"/>
                </a:solidFill>
              </a:rPr>
              <a:t>3)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31640" y="614051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000000"/>
                </a:solidFill>
              </a:rPr>
              <a:t>Ledňáček říční</a:t>
            </a:r>
            <a:endParaRPr lang="cs-CZ" sz="3600" b="1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animBg="1"/>
      <p:bldP spid="41996" grpId="0" animBg="1"/>
      <p:bldP spid="41997" grpId="0" animBg="1"/>
      <p:bldP spid="41998" grpId="0" animBg="1"/>
      <p:bldP spid="41999" grpId="0" animBg="1"/>
      <p:bldP spid="42000" grpId="0" animBg="1"/>
      <p:bldP spid="42001" grpId="0" animBg="1"/>
      <p:bldP spid="42002" grpId="0" animBg="1"/>
      <p:bldP spid="42003" grpId="0" animBg="1"/>
      <p:bldP spid="42004" grpId="0" animBg="1"/>
      <p:bldP spid="42005" grpId="0" animBg="1"/>
      <p:bldP spid="42006" grpId="0" animBg="1"/>
      <p:bldP spid="42007" grpId="0" animBg="1"/>
      <p:bldP spid="42008" grpId="0" animBg="1"/>
      <p:bldP spid="42009" grpId="0" animBg="1"/>
      <p:bldP spid="42010" grpId="0" animBg="1"/>
      <p:bldP spid="42011" grpId="0" animBg="1"/>
      <p:bldP spid="42012" grpId="0" animBg="1"/>
      <p:bldP spid="42013" grpId="0" animBg="1"/>
      <p:bldP spid="42014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0" y="0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600" b="1" u="sng">
                <a:solidFill>
                  <a:srgbClr val="000000"/>
                </a:solidFill>
              </a:rPr>
              <a:t>KŘÍŽOVKA</a:t>
            </a:r>
          </a:p>
        </p:txBody>
      </p: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46038" y="836613"/>
            <a:ext cx="492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Nejmenším ptákem žijícím v ČR je:</a:t>
            </a:r>
          </a:p>
        </p:txBody>
      </p:sp>
      <p:graphicFrame>
        <p:nvGraphicFramePr>
          <p:cNvPr id="7773" name="Group 605"/>
          <p:cNvGraphicFramePr>
            <a:graphicFrameLocks noGrp="1"/>
          </p:cNvGraphicFramePr>
          <p:nvPr/>
        </p:nvGraphicFramePr>
        <p:xfrm>
          <a:off x="-19050" y="1436688"/>
          <a:ext cx="5548313" cy="4145136"/>
        </p:xfrm>
        <a:graphic>
          <a:graphicData uri="http://schemas.openxmlformats.org/drawingml/2006/table">
            <a:tbl>
              <a:tblPr/>
              <a:tblGrid>
                <a:gridCol w="254000"/>
                <a:gridCol w="254000"/>
                <a:gridCol w="268288"/>
                <a:gridCol w="303212"/>
                <a:gridCol w="276225"/>
                <a:gridCol w="282575"/>
                <a:gridCol w="276225"/>
                <a:gridCol w="276225"/>
                <a:gridCol w="268288"/>
                <a:gridCol w="303212"/>
                <a:gridCol w="303213"/>
                <a:gridCol w="276225"/>
                <a:gridCol w="282575"/>
                <a:gridCol w="282575"/>
                <a:gridCol w="276225"/>
                <a:gridCol w="290512"/>
                <a:gridCol w="276225"/>
                <a:gridCol w="276225"/>
                <a:gridCol w="268288"/>
                <a:gridCol w="254000"/>
              </a:tblGrid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067" name="Line 606"/>
          <p:cNvSpPr>
            <a:spLocks noChangeShapeType="1"/>
          </p:cNvSpPr>
          <p:nvPr/>
        </p:nvSpPr>
        <p:spPr bwMode="auto">
          <a:xfrm>
            <a:off x="4222750" y="217488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68" name="Line 607"/>
          <p:cNvSpPr>
            <a:spLocks noChangeShapeType="1"/>
          </p:cNvSpPr>
          <p:nvPr/>
        </p:nvSpPr>
        <p:spPr bwMode="auto">
          <a:xfrm flipV="1">
            <a:off x="2051050" y="6092825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69" name="Text Box 608"/>
          <p:cNvSpPr txBox="1">
            <a:spLocks noChangeArrowheads="1"/>
          </p:cNvSpPr>
          <p:nvPr/>
        </p:nvSpPr>
        <p:spPr bwMode="auto">
          <a:xfrm>
            <a:off x="1820863" y="5570538"/>
            <a:ext cx="1501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OBECNÝ</a:t>
            </a:r>
          </a:p>
        </p:txBody>
      </p:sp>
      <p:sp>
        <p:nvSpPr>
          <p:cNvPr id="7777" name="Text Box 609"/>
          <p:cNvSpPr txBox="1">
            <a:spLocks noChangeArrowheads="1"/>
          </p:cNvSpPr>
          <p:nvPr/>
        </p:nvSpPr>
        <p:spPr bwMode="auto">
          <a:xfrm>
            <a:off x="1741488" y="1471613"/>
            <a:ext cx="302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Á N Ě    L E S N Í</a:t>
            </a:r>
          </a:p>
        </p:txBody>
      </p:sp>
      <p:sp>
        <p:nvSpPr>
          <p:cNvPr id="7779" name="Text Box 611"/>
          <p:cNvSpPr txBox="1">
            <a:spLocks noChangeArrowheads="1"/>
          </p:cNvSpPr>
          <p:nvPr/>
        </p:nvSpPr>
        <p:spPr bwMode="auto">
          <a:xfrm>
            <a:off x="1270000" y="1978025"/>
            <a:ext cx="3887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dirty="0" smtClean="0">
                <a:solidFill>
                  <a:srgbClr val="000000"/>
                </a:solidFill>
              </a:rPr>
              <a:t>S T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cs-CZ" dirty="0" smtClean="0">
                <a:solidFill>
                  <a:srgbClr val="000000"/>
                </a:solidFill>
              </a:rPr>
              <a:t> A K A     O B E CN Á</a:t>
            </a:r>
          </a:p>
        </p:txBody>
      </p:sp>
      <p:sp>
        <p:nvSpPr>
          <p:cNvPr id="7781" name="Text Box 613"/>
          <p:cNvSpPr txBox="1">
            <a:spLocks noChangeArrowheads="1"/>
          </p:cNvSpPr>
          <p:nvPr/>
        </p:nvSpPr>
        <p:spPr bwMode="auto">
          <a:xfrm>
            <a:off x="1006475" y="2517775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P O T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P K A    R OH Á Č</a:t>
            </a:r>
          </a:p>
        </p:txBody>
      </p:sp>
      <p:sp>
        <p:nvSpPr>
          <p:cNvPr id="7782" name="Text Box 614"/>
          <p:cNvSpPr txBox="1">
            <a:spLocks noChangeArrowheads="1"/>
          </p:cNvSpPr>
          <p:nvPr/>
        </p:nvSpPr>
        <p:spPr bwMode="auto">
          <a:xfrm>
            <a:off x="1331913" y="3025775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L 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E K     L E S N Í</a:t>
            </a:r>
          </a:p>
        </p:txBody>
      </p:sp>
      <p:sp>
        <p:nvSpPr>
          <p:cNvPr id="7783" name="Text Box 615"/>
          <p:cNvSpPr txBox="1">
            <a:spLocks noChangeArrowheads="1"/>
          </p:cNvSpPr>
          <p:nvPr/>
        </p:nvSpPr>
        <p:spPr bwMode="auto">
          <a:xfrm>
            <a:off x="996950" y="3600450"/>
            <a:ext cx="460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K U L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Í </a:t>
            </a:r>
            <a:r>
              <a:rPr lang="cs-CZ" dirty="0" smtClean="0">
                <a:solidFill>
                  <a:srgbClr val="000000"/>
                </a:solidFill>
              </a:rPr>
              <a:t>Š E K     N E J M EN Š Í</a:t>
            </a:r>
          </a:p>
        </p:txBody>
      </p:sp>
      <p:sp>
        <p:nvSpPr>
          <p:cNvPr id="7784" name="Text Box 616"/>
          <p:cNvSpPr txBox="1">
            <a:spLocks noChangeArrowheads="1"/>
          </p:cNvSpPr>
          <p:nvPr/>
        </p:nvSpPr>
        <p:spPr bwMode="auto">
          <a:xfrm>
            <a:off x="466725" y="4100513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L E D Ň Á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Č</a:t>
            </a:r>
            <a:r>
              <a:rPr lang="cs-CZ" dirty="0" smtClean="0">
                <a:solidFill>
                  <a:srgbClr val="000000"/>
                </a:solidFill>
              </a:rPr>
              <a:t> E K     Ř  Í Č N Í</a:t>
            </a:r>
          </a:p>
        </p:txBody>
      </p:sp>
      <p:sp>
        <p:nvSpPr>
          <p:cNvPr id="7785" name="Text Box 617"/>
          <p:cNvSpPr txBox="1">
            <a:spLocks noChangeArrowheads="1"/>
          </p:cNvSpPr>
          <p:nvPr/>
        </p:nvSpPr>
        <p:spPr bwMode="auto">
          <a:xfrm>
            <a:off x="1550988" y="4557713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J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cs-CZ" dirty="0" smtClean="0">
                <a:solidFill>
                  <a:srgbClr val="000000"/>
                </a:solidFill>
              </a:rPr>
              <a:t> S T  Ř Á B    L E S N Í</a:t>
            </a:r>
          </a:p>
        </p:txBody>
      </p:sp>
      <p:sp>
        <p:nvSpPr>
          <p:cNvPr id="7786" name="Text Box 618"/>
          <p:cNvSpPr txBox="1">
            <a:spLocks noChangeArrowheads="1"/>
          </p:cNvSpPr>
          <p:nvPr/>
        </p:nvSpPr>
        <p:spPr bwMode="auto">
          <a:xfrm>
            <a:off x="395288" y="5133975"/>
            <a:ext cx="431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K U K A Č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</a:t>
            </a:r>
            <a:r>
              <a:rPr lang="cs-CZ" dirty="0" smtClean="0">
                <a:solidFill>
                  <a:srgbClr val="000000"/>
                </a:solidFill>
              </a:rPr>
              <a:t>A     O B EC N Á</a:t>
            </a:r>
          </a:p>
        </p:txBody>
      </p:sp>
      <p:sp>
        <p:nvSpPr>
          <p:cNvPr id="37078" name="Text Box 620"/>
          <p:cNvSpPr txBox="1">
            <a:spLocks noChangeArrowheads="1"/>
          </p:cNvSpPr>
          <p:nvPr/>
        </p:nvSpPr>
        <p:spPr bwMode="auto">
          <a:xfrm>
            <a:off x="5157788" y="1615202"/>
            <a:ext cx="3830345" cy="83099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0000"/>
                </a:solidFill>
              </a:rPr>
              <a:t>Říká se, že krade blyštivé věci.</a:t>
            </a:r>
          </a:p>
        </p:txBody>
      </p:sp>
      <p:sp>
        <p:nvSpPr>
          <p:cNvPr id="37079" name="Text Box 621"/>
          <p:cNvSpPr txBox="1">
            <a:spLocks noChangeArrowheads="1"/>
          </p:cNvSpPr>
          <p:nvPr/>
        </p:nvSpPr>
        <p:spPr bwMode="auto">
          <a:xfrm>
            <a:off x="4772025" y="2517775"/>
            <a:ext cx="4049713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chemeClr val="bg2"/>
                </a:solidFill>
              </a:rPr>
              <a:t>Potopí se i 20m pod hladinu.</a:t>
            </a:r>
          </a:p>
        </p:txBody>
      </p:sp>
      <p:sp>
        <p:nvSpPr>
          <p:cNvPr id="37080" name="Text Box 622"/>
          <p:cNvSpPr txBox="1">
            <a:spLocks noChangeArrowheads="1"/>
          </p:cNvSpPr>
          <p:nvPr/>
        </p:nvSpPr>
        <p:spPr bwMode="auto">
          <a:xfrm>
            <a:off x="5605463" y="3557588"/>
            <a:ext cx="1811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Druh sovy,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loví i ve dne</a:t>
            </a:r>
          </a:p>
        </p:txBody>
      </p:sp>
      <p:sp>
        <p:nvSpPr>
          <p:cNvPr id="37081" name="Text Box 623"/>
          <p:cNvSpPr txBox="1">
            <a:spLocks noChangeArrowheads="1"/>
          </p:cNvSpPr>
          <p:nvPr/>
        </p:nvSpPr>
        <p:spPr bwMode="auto">
          <a:xfrm>
            <a:off x="5524500" y="5365750"/>
            <a:ext cx="323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Dravec, sídlící vysoko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v koruně stromu.</a:t>
            </a:r>
          </a:p>
        </p:txBody>
      </p:sp>
      <p:sp>
        <p:nvSpPr>
          <p:cNvPr id="37082" name="Text Box 624"/>
          <p:cNvSpPr txBox="1">
            <a:spLocks noChangeArrowheads="1"/>
          </p:cNvSpPr>
          <p:nvPr/>
        </p:nvSpPr>
        <p:spPr bwMode="auto">
          <a:xfrm>
            <a:off x="4208463" y="6308725"/>
            <a:ext cx="4048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Klade vejce do cizích hnízd.</a:t>
            </a:r>
          </a:p>
        </p:txBody>
      </p:sp>
      <p:sp>
        <p:nvSpPr>
          <p:cNvPr id="37083" name="Text Box 625"/>
          <p:cNvSpPr txBox="1">
            <a:spLocks noChangeArrowheads="1"/>
          </p:cNvSpPr>
          <p:nvPr/>
        </p:nvSpPr>
        <p:spPr bwMode="auto">
          <a:xfrm>
            <a:off x="5364163" y="4362450"/>
            <a:ext cx="3795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Modro oranžově zbarvený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vodní pták</a:t>
            </a:r>
          </a:p>
        </p:txBody>
      </p:sp>
      <p:pic>
        <p:nvPicPr>
          <p:cNvPr id="37084" name="Picture 6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r="18777"/>
          <a:stretch>
            <a:fillRect/>
          </a:stretch>
        </p:blipFill>
        <p:spPr bwMode="auto">
          <a:xfrm>
            <a:off x="6392378" y="56278"/>
            <a:ext cx="1851509" cy="14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85" name="Line 627"/>
          <p:cNvSpPr>
            <a:spLocks noChangeShapeType="1"/>
          </p:cNvSpPr>
          <p:nvPr/>
        </p:nvSpPr>
        <p:spPr bwMode="auto">
          <a:xfrm flipH="1">
            <a:off x="4795838" y="862013"/>
            <a:ext cx="1512887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7086" name="Picture 628" descr="Soubor:Şivanxapîno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028571"/>
            <a:ext cx="18002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87" name="Line 629"/>
          <p:cNvSpPr>
            <a:spLocks noChangeShapeType="1"/>
          </p:cNvSpPr>
          <p:nvPr/>
        </p:nvSpPr>
        <p:spPr bwMode="auto">
          <a:xfrm flipH="1" flipV="1">
            <a:off x="4457700" y="3217863"/>
            <a:ext cx="2616200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88" name="Rectangle 630"/>
          <p:cNvSpPr>
            <a:spLocks noChangeArrowheads="1"/>
          </p:cNvSpPr>
          <p:nvPr/>
        </p:nvSpPr>
        <p:spPr bwMode="auto">
          <a:xfrm>
            <a:off x="5440363" y="4413250"/>
            <a:ext cx="3635375" cy="72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089" name="Line 631"/>
          <p:cNvSpPr>
            <a:spLocks noChangeShapeType="1"/>
          </p:cNvSpPr>
          <p:nvPr/>
        </p:nvSpPr>
        <p:spPr bwMode="auto">
          <a:xfrm flipH="1" flipV="1">
            <a:off x="4500563" y="4379913"/>
            <a:ext cx="863600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90" name="Line 632"/>
          <p:cNvSpPr>
            <a:spLocks noChangeShapeType="1"/>
          </p:cNvSpPr>
          <p:nvPr/>
        </p:nvSpPr>
        <p:spPr bwMode="auto">
          <a:xfrm flipH="1" flipV="1">
            <a:off x="4284663" y="5713413"/>
            <a:ext cx="287337" cy="595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91" name="Line 633"/>
          <p:cNvSpPr>
            <a:spLocks noChangeShapeType="1"/>
          </p:cNvSpPr>
          <p:nvPr/>
        </p:nvSpPr>
        <p:spPr bwMode="auto">
          <a:xfrm flipH="1" flipV="1">
            <a:off x="4973638" y="5186363"/>
            <a:ext cx="466725" cy="527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92" name="Rectangle 634"/>
          <p:cNvSpPr>
            <a:spLocks noChangeArrowheads="1"/>
          </p:cNvSpPr>
          <p:nvPr/>
        </p:nvSpPr>
        <p:spPr bwMode="auto">
          <a:xfrm>
            <a:off x="5535613" y="5381625"/>
            <a:ext cx="3097212" cy="79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093" name="Rectangle 635"/>
          <p:cNvSpPr>
            <a:spLocks noChangeArrowheads="1"/>
          </p:cNvSpPr>
          <p:nvPr/>
        </p:nvSpPr>
        <p:spPr bwMode="auto">
          <a:xfrm>
            <a:off x="5686425" y="3609975"/>
            <a:ext cx="1657350" cy="719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094" name="Line 636"/>
          <p:cNvSpPr>
            <a:spLocks noChangeShapeType="1"/>
          </p:cNvSpPr>
          <p:nvPr/>
        </p:nvSpPr>
        <p:spPr bwMode="auto">
          <a:xfrm flipH="1">
            <a:off x="5489575" y="3827463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7095" name="Picture 4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02138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62950" y="149209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2"/>
                </a:solidFill>
              </a:rPr>
              <a:t>5</a:t>
            </a:r>
            <a:endParaRPr lang="cs-CZ" sz="1000" dirty="0">
              <a:solidFill>
                <a:schemeClr val="bg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834145" y="2746375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2"/>
                </a:solidFill>
              </a:rPr>
              <a:t>24</a:t>
            </a:r>
            <a:endParaRPr lang="cs-CZ" sz="1000" dirty="0">
              <a:solidFill>
                <a:schemeClr val="bg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187450" y="333375"/>
            <a:ext cx="462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KRÁLÍČEK OBECNÝ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8820150" y="50133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41</a:t>
            </a: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"/>
          <a:stretch>
            <a:fillRect/>
          </a:stretch>
        </p:blipFill>
        <p:spPr bwMode="auto">
          <a:xfrm>
            <a:off x="4140200" y="1341438"/>
            <a:ext cx="5003800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0" y="6127750"/>
            <a:ext cx="40941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králíčka obecného na youtube: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http://www.youtube.com/watch?v=WOC7qAiMTtE</a:t>
            </a:r>
          </a:p>
        </p:txBody>
      </p:sp>
      <p:pic>
        <p:nvPicPr>
          <p:cNvPr id="37894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0" y="1052513"/>
            <a:ext cx="777770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nejmenší evropský pták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dirty="0">
                <a:solidFill>
                  <a:srgbClr val="000000"/>
                </a:solidFill>
              </a:rPr>
              <a:t>měří 9 cm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váží 5 g</a:t>
            </a:r>
          </a:p>
          <a:p>
            <a:pPr eaLnBrk="1" hangingPunct="1"/>
            <a:endParaRPr 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jehličnaté lesy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parky, zahrady s jehličnany</a:t>
            </a:r>
          </a:p>
          <a:p>
            <a:pPr eaLnBrk="1" hangingPunct="1"/>
            <a:endParaRPr 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uzavřené s otvorem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drobný hmyz, jejich larvy, </a:t>
            </a:r>
            <a:r>
              <a:rPr lang="cs-CZ" dirty="0" smtClean="0">
                <a:solidFill>
                  <a:srgbClr val="000000"/>
                </a:solidFill>
              </a:rPr>
              <a:t>semena </a:t>
            </a:r>
            <a:r>
              <a:rPr lang="cs-CZ" dirty="0">
                <a:solidFill>
                  <a:srgbClr val="000000"/>
                </a:solidFill>
              </a:rPr>
              <a:t>jehličnatých dřevin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0" y="-5080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0" y="587375"/>
            <a:ext cx="9144000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1) www.office.microsoft.com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2) Soubor:Rook in flight.jpg.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Wikimedia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Foundation, 2001-, 13.9.2006 [cit. 20.11.2012]. Dostupné z: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http://cs.wikipedia.org/wiki/Soubor:Rook_in_flight.jpg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3) Soubor:Corvus frugilegus 2.jpg.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Wikimedia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Foundation, 2001-, 9.12.2007 [cit. 20.11.2012]. Dostupné z: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http://cs.wikipedia.org/wiki/Soubor:Corvus_frugilegus_2.jpg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4) Soubor:Phasianus colchicus 2 tom (Lukasz Lukasik).jpg. 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Francisco (CA): Wikimedia Foundation, 2001-, 12.3.2006 [cit. 2012-11-21]. Dostupné z: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http://cs.wikipedia.org/wiki/Soubor:Phasianus_colchicus_2_tom_%28Lukasz_Lukasik%29.jpg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5) Soubor:Nestjunge Mäusebussarde.jpg.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Wikimedia Foundation, 2001-, 20.12.2011 [cit. 20.11.2012].Dostupné z: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http://cs.wikipedia.org/wiki/Soubor:Nestjunge_M%C3%A4usebussarde.jpg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6) Soubor:Buteo buteo 1 (Lukasz Lukasik).jpg.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Wikimedia Foundation, 2001-, 27.5.2006 [cit. 20.11.2012].Dostupné z: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http://cs.wikipedia.org/wiki/Soubor:Buteo_buteo_1_%28Lukasz_Lukasik%29.jpg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7) Soubor:Northern Lapwing new.jpg.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Wikimedia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Foundation, 2001-, 22.2.2009 [cit. 20.11.2012]. Dostupné z: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http://cs.wikipedia.org/wiki/Soubor:Northern_Lapwing_new.jpg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8) Soubor:Kievitsnest (Vanellus vanellus).jpg.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Wikimedia Foundation, 2001-, 14.8.2005 [cit. 2012-11-23].Dostupné z: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http://cs.wikipedia.org/wiki/Soubor:Kievitsnest_%28Vanellus_vanellus%29.jpg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9) Soubor:Upupa epops 1 Luc Viatour.jpg.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Wikimedia Foundation, 2001-, 22.2.2009 [cit. 20.11.2012]. Dostupné z: </a:t>
            </a:r>
          </a:p>
          <a:p>
            <a:pPr marL="342900" indent="-342900"/>
            <a:r>
              <a:rPr lang="cs-CZ" sz="1400">
                <a:solidFill>
                  <a:srgbClr val="000000"/>
                </a:solidFill>
              </a:rPr>
              <a:t>    http://cs.wikipedia.org/wiki/Soubor:Upupa_epops_1_Luc_Viatour.jpg </a:t>
            </a:r>
          </a:p>
        </p:txBody>
      </p:sp>
      <p:pic>
        <p:nvPicPr>
          <p:cNvPr id="38916" name="Picture 7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404813"/>
            <a:ext cx="9144000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10) </a:t>
            </a:r>
            <a:r>
              <a:rPr lang="cs-CZ" sz="1400" dirty="0" err="1">
                <a:solidFill>
                  <a:srgbClr val="000000"/>
                </a:solidFill>
              </a:rPr>
              <a:t>Soubor:Elster</a:t>
            </a:r>
            <a:r>
              <a:rPr lang="cs-CZ" sz="1400" dirty="0">
                <a:solidFill>
                  <a:srgbClr val="000000"/>
                </a:solidFill>
              </a:rPr>
              <a:t> wikipedia2.jpg.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2001-,12.4.2007 [cit. 2012-11-21]. Dostupné z: http://cs.wikipedia.org/wiki/Soubor:Elster_wikipedia2.jpg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11) </a:t>
            </a:r>
            <a:r>
              <a:rPr lang="cs-CZ" sz="1400" dirty="0" err="1">
                <a:solidFill>
                  <a:srgbClr val="000000"/>
                </a:solidFill>
              </a:rPr>
              <a:t>Soubor:Lanius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collurio</a:t>
            </a:r>
            <a:r>
              <a:rPr lang="cs-CZ" sz="1400" dirty="0">
                <a:solidFill>
                  <a:srgbClr val="000000"/>
                </a:solidFill>
              </a:rPr>
              <a:t> male am.jpg.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24.11.2007 [cit. 20.11.2012]. Dostupné z: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http://cs.wikipedia.org/wiki/Soubor:Lanius_collurio_male_am.jpg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12) </a:t>
            </a:r>
            <a:r>
              <a:rPr lang="cs-CZ" sz="1400" dirty="0" err="1">
                <a:solidFill>
                  <a:srgbClr val="000000"/>
                </a:solidFill>
              </a:rPr>
              <a:t>Soubor:Emberiza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citrinella</a:t>
            </a:r>
            <a:r>
              <a:rPr lang="cs-CZ" sz="1400" dirty="0">
                <a:solidFill>
                  <a:srgbClr val="000000"/>
                </a:solidFill>
              </a:rPr>
              <a:t> -New </a:t>
            </a:r>
            <a:r>
              <a:rPr lang="cs-CZ" sz="1400" dirty="0" err="1">
                <a:solidFill>
                  <a:srgbClr val="000000"/>
                </a:solidFill>
              </a:rPr>
              <a:t>Zealand</a:t>
            </a:r>
            <a:r>
              <a:rPr lang="cs-CZ" sz="1400" dirty="0">
                <a:solidFill>
                  <a:srgbClr val="000000"/>
                </a:solidFill>
              </a:rPr>
              <a:t> -</a:t>
            </a:r>
            <a:r>
              <a:rPr lang="cs-CZ" sz="1400" dirty="0" err="1">
                <a:solidFill>
                  <a:srgbClr val="000000"/>
                </a:solidFill>
              </a:rPr>
              <a:t>North</a:t>
            </a:r>
            <a:r>
              <a:rPr lang="cs-CZ" sz="1400" dirty="0">
                <a:solidFill>
                  <a:srgbClr val="000000"/>
                </a:solidFill>
              </a:rPr>
              <a:t> Island-8.jpg.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24.11.2007 [cit. 20.11.2012].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Dostupné z: http://cs.wikipedia.org/wiki/Soubor:Emberiza_citrinella_-New_Zealand_-North_Island-8.jpg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13) </a:t>
            </a:r>
            <a:r>
              <a:rPr lang="cs-CZ" sz="1400" dirty="0" err="1">
                <a:solidFill>
                  <a:srgbClr val="000000"/>
                </a:solidFill>
              </a:rPr>
              <a:t>Soubor:Yellow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Wagtail</a:t>
            </a:r>
            <a:r>
              <a:rPr lang="cs-CZ" sz="1400" dirty="0">
                <a:solidFill>
                  <a:srgbClr val="000000"/>
                </a:solidFill>
              </a:rPr>
              <a:t> (Male- </a:t>
            </a:r>
            <a:r>
              <a:rPr lang="cs-CZ" sz="1400" dirty="0" err="1">
                <a:solidFill>
                  <a:srgbClr val="000000"/>
                </a:solidFill>
              </a:rPr>
              <a:t>beema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race</a:t>
            </a:r>
            <a:r>
              <a:rPr lang="cs-CZ" sz="1400" dirty="0">
                <a:solidFill>
                  <a:srgbClr val="000000"/>
                </a:solidFill>
              </a:rPr>
              <a:t>) I IMG 9616.jpg.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14.10.2007 [cit. 20.11.2012].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Dostupné z: http://cs.wikipedia.org/wiki/Soubor:Yellow_Wagtail_%28Male-_beema_race%29_I_IMG_9616.jpg  14) </a:t>
            </a:r>
            <a:r>
              <a:rPr lang="cs-CZ" sz="1400" dirty="0" err="1">
                <a:solidFill>
                  <a:srgbClr val="000000"/>
                </a:solidFill>
              </a:rPr>
              <a:t>Soubor:Schwarzspecht.jpg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7.2.2006 [cit. 20.11.2012].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http://cs.wikipedia.org/wiki/Soubor:Schwarzspecht.jpg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15) </a:t>
            </a:r>
            <a:r>
              <a:rPr lang="cs-CZ" sz="1400" dirty="0" err="1">
                <a:solidFill>
                  <a:srgbClr val="000000"/>
                </a:solidFill>
              </a:rPr>
              <a:t>Soubor:Song</a:t>
            </a:r>
            <a:r>
              <a:rPr lang="cs-CZ" sz="1400" dirty="0">
                <a:solidFill>
                  <a:srgbClr val="000000"/>
                </a:solidFill>
              </a:rPr>
              <a:t> thrush.jpg.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11.9.2007 [cit. 2012-11-21].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http://cs.wikipedia.org/wiki/Soubor:Song_thrush.jpg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16) Soubor:3 </a:t>
            </a:r>
            <a:r>
              <a:rPr lang="cs-CZ" sz="1400" dirty="0" err="1">
                <a:solidFill>
                  <a:srgbClr val="000000"/>
                </a:solidFill>
              </a:rPr>
              <a:t>oeufs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dans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un</a:t>
            </a:r>
            <a:r>
              <a:rPr lang="cs-CZ" sz="1400" dirty="0">
                <a:solidFill>
                  <a:srgbClr val="000000"/>
                </a:solidFill>
              </a:rPr>
              <a:t> nid.JPG.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2001-,9.2.2009 [cit. 2012-11-23].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http://cs.wikipedia.org/wiki/Soubor:3_oeufs_dans_un_nid.JPG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17) File:Acc Sonnenallee.jpg.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5.7.2006 [cit. 2012-11-21].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http://commons.wikimedia.org/wiki/File:Acc_Sonnenallee.jpg?uselang=cs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18) </a:t>
            </a:r>
            <a:r>
              <a:rPr lang="cs-CZ" sz="1400" dirty="0" err="1">
                <a:solidFill>
                  <a:srgbClr val="000000"/>
                </a:solidFill>
              </a:rPr>
              <a:t>Soubor:Acc</a:t>
            </a:r>
            <a:r>
              <a:rPr lang="cs-CZ" sz="1400" dirty="0">
                <a:solidFill>
                  <a:srgbClr val="000000"/>
                </a:solidFill>
              </a:rPr>
              <a:t> nest.jpg.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2001-, 5.7.2006 [cit. 2012-11-23].Dostupné z: http://cs.wikipedia.org/wiki/</a:t>
            </a:r>
            <a:r>
              <a:rPr lang="cs-CZ" sz="1400" dirty="0" err="1">
                <a:solidFill>
                  <a:srgbClr val="000000"/>
                </a:solidFill>
              </a:rPr>
              <a:t>Soubor:Acc_nest</a:t>
            </a:r>
            <a:r>
              <a:rPr lang="cs-CZ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pic>
        <p:nvPicPr>
          <p:cNvPr id="39940" name="Picture 6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504825"/>
            <a:ext cx="9144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19) Soubor:Kuckuck (Cuculus canorus) by Tim Peukert.jpg.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</a:t>
            </a:r>
          </a:p>
          <a:p>
            <a:r>
              <a:rPr lang="cs-CZ" sz="1400">
                <a:solidFill>
                  <a:srgbClr val="000000"/>
                </a:solidFill>
              </a:rPr>
              <a:t>      Francisco (CA): Wikimedia Foundation, 2001-, 9.10.2010 [cit. 2012-11-21]. 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http://cs.wikipedia.org/wiki/Soubor:Kuckuck_(Cuculus_canorus)_by_Tim_Peukert.jpg </a:t>
            </a:r>
          </a:p>
          <a:p>
            <a:r>
              <a:rPr lang="cs-CZ" sz="1400">
                <a:solidFill>
                  <a:srgbClr val="000000"/>
                </a:solidFill>
              </a:rPr>
              <a:t>20) Soubor:Erithacus rubecula (Marek Szczepanek).jpg.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</a:t>
            </a:r>
          </a:p>
          <a:p>
            <a:r>
              <a:rPr lang="cs-CZ" sz="1400">
                <a:solidFill>
                  <a:srgbClr val="000000"/>
                </a:solidFill>
              </a:rPr>
              <a:t>      Francisco (CA): Wikimedia Foundation, 2001-, 30.3.2005 [cit. 2012-11-21].Dostupné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http://cs.wikipedia.org/wiki/Soubor:Erithacus_rubecula_(Marek_Szczepanek).jpg </a:t>
            </a:r>
          </a:p>
          <a:p>
            <a:r>
              <a:rPr lang="cs-CZ" sz="1400">
                <a:solidFill>
                  <a:srgbClr val="000000"/>
                </a:solidFill>
              </a:rPr>
              <a:t>21) Soubor:Erithacus rubecula-eggs.jpg.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>
                <a:solidFill>
                  <a:srgbClr val="000000"/>
                </a:solidFill>
              </a:rPr>
              <a:t>      Wikimedia Foundation, 2001-, 8.5.2007 [cit. 2012-11-21].Dostupné z: 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http://cs.wikipedia.org/wiki/Soubor:Erithacus_rubecula-eggs.jpg </a:t>
            </a:r>
          </a:p>
          <a:p>
            <a:r>
              <a:rPr lang="cs-CZ" sz="1400">
                <a:solidFill>
                  <a:srgbClr val="000000"/>
                </a:solidFill>
              </a:rPr>
              <a:t>22) Soubor:Garrulus glandarius 1 Luc Viatour.jpg.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>
                <a:solidFill>
                  <a:srgbClr val="000000"/>
                </a:solidFill>
              </a:rPr>
              <a:t>      (CA): Wikimedia Foundation, 2001-, 12.2.2009 [cit. 2012-11-21].Dostupné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http://cs.wikipedia.org/wiki/Soubor:Garrulus_glandarius_1_Luc_Viatour.jpg </a:t>
            </a:r>
          </a:p>
          <a:p>
            <a:r>
              <a:rPr lang="cs-CZ" sz="1400">
                <a:solidFill>
                  <a:srgbClr val="000000"/>
                </a:solidFill>
              </a:rPr>
              <a:t>23) Soubor:Glaucidium passerinum am3.jpg.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>
                <a:solidFill>
                  <a:srgbClr val="000000"/>
                </a:solidFill>
              </a:rPr>
              <a:t>      Wikimedia Foundation, 2001-, 16.11.2011 [cit.2012-11-21]. Dostupné z: 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http://cs.wikipedia.org/wiki/Soubor:Glaucidium_passerinum_am3.jpg </a:t>
            </a:r>
          </a:p>
          <a:p>
            <a:r>
              <a:rPr lang="cs-CZ" sz="1400">
                <a:solidFill>
                  <a:srgbClr val="000000"/>
                </a:solidFill>
              </a:rPr>
              <a:t>24) Soubor:Şivanxapînok.jpg.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Wikimedia </a:t>
            </a:r>
          </a:p>
          <a:p>
            <a:r>
              <a:rPr lang="cs-CZ" sz="1400">
                <a:solidFill>
                  <a:srgbClr val="000000"/>
                </a:solidFill>
              </a:rPr>
              <a:t>      Foundation, 2001-, 7.8.2010 [cit. 2012-11-21]. Dostupné z: 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http://cs.wikipedia.org/wiki/Soubor:%C5%9Eivanxap%C3%AEnok.jpg </a:t>
            </a:r>
          </a:p>
          <a:p>
            <a:r>
              <a:rPr lang="cs-CZ" sz="1400">
                <a:solidFill>
                  <a:srgbClr val="000000"/>
                </a:solidFill>
              </a:rPr>
              <a:t>25) Soubor:Lullula arborea (Ján Svetlík).jpg.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>
                <a:solidFill>
                  <a:srgbClr val="000000"/>
                </a:solidFill>
              </a:rPr>
              <a:t>      Wikimedia Foundation, 2001-, 20.12.2011 [cit. 20.11.2012].Dostupné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http://cs.wikipedia.org/wiki/Soubor:Lullula_arborea_%28J%C3%A1n_Svetl%C3%ADk%29.jpg </a:t>
            </a:r>
          </a:p>
          <a:p>
            <a:r>
              <a:rPr lang="cs-CZ" sz="1400">
                <a:solidFill>
                  <a:srgbClr val="000000"/>
                </a:solidFill>
              </a:rPr>
              <a:t>26) Soubor:Blässhuhn Fulica atra Richard Bartz.jpg.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>
                <a:solidFill>
                  <a:srgbClr val="000000"/>
                </a:solidFill>
              </a:rPr>
              <a:t>      (CA): Wikimedia Foundation, 2001-, 28.1.2008 [cit. 20.11.2012]. 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http://cs.wikipedia.org/wiki/Soubor:Bl%C3%A4sshuhn_Fulica_atra_Richard_Bartz.jpg </a:t>
            </a:r>
          </a:p>
          <a:p>
            <a:endParaRPr lang="cs-CZ" sz="1400">
              <a:solidFill>
                <a:srgbClr val="000000"/>
              </a:solidFill>
            </a:endParaRP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0" y="-5080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pic>
        <p:nvPicPr>
          <p:cNvPr id="41987" name="Picture 7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bdélník 1"/>
          <p:cNvSpPr>
            <a:spLocks noChangeArrowheads="1"/>
          </p:cNvSpPr>
          <p:nvPr/>
        </p:nvSpPr>
        <p:spPr bwMode="auto">
          <a:xfrm>
            <a:off x="0" y="620713"/>
            <a:ext cx="91440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400">
                <a:solidFill>
                  <a:schemeClr val="bg2"/>
                </a:solidFill>
              </a:rPr>
              <a:t>27) Soubor:Meerkoet nest met kuikens.jpg.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(CA): </a:t>
            </a:r>
          </a:p>
          <a:p>
            <a:r>
              <a:rPr lang="cs-CZ" sz="1400">
                <a:solidFill>
                  <a:schemeClr val="bg2"/>
                </a:solidFill>
              </a:rPr>
              <a:t>      Wikimedia Foundation, 2001-, 15.12.2007 [cit. 2012-11-23].Dostupné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http://cs.wikipedia.org/wiki/Soubor:Meerkoet_nest_met_kuikens.jpg </a:t>
            </a:r>
          </a:p>
          <a:p>
            <a:r>
              <a:rPr lang="cs-CZ" sz="1400">
                <a:solidFill>
                  <a:schemeClr val="bg2"/>
                </a:solidFill>
              </a:rPr>
              <a:t>28) Soubor:Alcedo atthis 2 (Lukasz Lukasik).jpg.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</a:t>
            </a:r>
          </a:p>
          <a:p>
            <a:r>
              <a:rPr lang="cs-CZ" sz="1400">
                <a:solidFill>
                  <a:schemeClr val="bg2"/>
                </a:solidFill>
              </a:rPr>
              <a:t>      (CA): Wikimedia Foundation, 2001-, 28.5.2006 [cit. 20.11.2012]. Dostupné z: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http://cs.wikipedia.org/wiki/Soubor:Alcedo_atthis_2_%28Lukasz_Lukasik%29.jpg </a:t>
            </a:r>
          </a:p>
          <a:p>
            <a:r>
              <a:rPr lang="cs-CZ" sz="1400">
                <a:solidFill>
                  <a:schemeClr val="bg2"/>
                </a:solidFill>
              </a:rPr>
              <a:t>29) Soubor:Alcedo atthis 3494.jpg.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(CA): Wikimedia </a:t>
            </a:r>
          </a:p>
          <a:p>
            <a:r>
              <a:rPr lang="cs-CZ" sz="1400">
                <a:solidFill>
                  <a:schemeClr val="bg2"/>
                </a:solidFill>
              </a:rPr>
              <a:t>      Foundation, 2001-, 4.5.2012 [cit. 20.11.2012]. 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http://cs.wikipedia.org/wiki/Soubor:Alcedo_atthis_3494.jpg </a:t>
            </a:r>
          </a:p>
          <a:p>
            <a:r>
              <a:rPr lang="cs-CZ" sz="1400">
                <a:solidFill>
                  <a:schemeClr val="bg2"/>
                </a:solidFill>
              </a:rPr>
              <a:t>30) Soubor:Mallard 080508.jpg.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(CA):Wikimedia </a:t>
            </a:r>
          </a:p>
          <a:p>
            <a:r>
              <a:rPr lang="cs-CZ" sz="1400">
                <a:solidFill>
                  <a:schemeClr val="bg2"/>
                </a:solidFill>
              </a:rPr>
              <a:t>      Foundation, 2001-, 9.5.2008 [cit. 20.11.2012]. 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http://cs.wikipedia.org/wiki/Soubor:Mallard_080508.jpg </a:t>
            </a:r>
          </a:p>
          <a:p>
            <a:r>
              <a:rPr lang="cs-CZ" sz="1400">
                <a:solidFill>
                  <a:schemeClr val="bg2"/>
                </a:solidFill>
              </a:rPr>
              <a:t>31) Soubor:Female mallard flight - natures pics.jpg.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</a:t>
            </a:r>
          </a:p>
          <a:p>
            <a:r>
              <a:rPr lang="cs-CZ" sz="1400">
                <a:solidFill>
                  <a:schemeClr val="bg2"/>
                </a:solidFill>
              </a:rPr>
              <a:t>      (CA): Wikimedia Foundation, 2001-, 1.9.2006 [cit. 20.11.2012]. 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http://cs.wikipedia.org/wiki/Soubor:Female_mallard_flight_-_natures_pics.jpg </a:t>
            </a:r>
          </a:p>
          <a:p>
            <a:r>
              <a:rPr lang="cs-CZ" sz="1400">
                <a:solidFill>
                  <a:schemeClr val="bg2"/>
                </a:solidFill>
              </a:rPr>
              <a:t>32) Soubor:Anas platyrhynchos ducklings.jpg.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(CA): </a:t>
            </a:r>
          </a:p>
          <a:p>
            <a:r>
              <a:rPr lang="cs-CZ" sz="1400">
                <a:solidFill>
                  <a:schemeClr val="bg2"/>
                </a:solidFill>
              </a:rPr>
              <a:t>      Wikimedia Foundation, 2001-, 15.12.2007 [cit. 2012-11-23]. 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http://cs.wikipedia.org/wiki/Soubor:Anas_platyrhynchos_ducklings.jpg </a:t>
            </a:r>
          </a:p>
          <a:p>
            <a:r>
              <a:rPr lang="cs-CZ" sz="1400">
                <a:solidFill>
                  <a:schemeClr val="bg2"/>
                </a:solidFill>
              </a:rPr>
              <a:t>33) Soubor:CygneVaires.jpg.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(CA): Wikimedia </a:t>
            </a:r>
          </a:p>
          <a:p>
            <a:r>
              <a:rPr lang="cs-CZ" sz="1400">
                <a:solidFill>
                  <a:schemeClr val="bg2"/>
                </a:solidFill>
              </a:rPr>
              <a:t>      Foundation, 2001-, 6.11.2007 [cit. 2012-11-30]. 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http://cs.wikipedia.org/wiki/Soubor:CygneVaires.jpg </a:t>
            </a:r>
          </a:p>
          <a:p>
            <a:r>
              <a:rPr lang="cs-CZ" sz="1400">
                <a:solidFill>
                  <a:schemeClr val="bg2"/>
                </a:solidFill>
              </a:rPr>
              <a:t>34) Soubor:Cygnus-olor-nest.jpg. In: </a:t>
            </a:r>
            <a:r>
              <a:rPr lang="cs-CZ" sz="1400" i="1">
                <a:solidFill>
                  <a:schemeClr val="bg2"/>
                </a:solidFill>
              </a:rPr>
              <a:t>Wikipedia: the free encyclopedia</a:t>
            </a:r>
            <a:r>
              <a:rPr lang="cs-CZ" sz="1400">
                <a:solidFill>
                  <a:schemeClr val="bg2"/>
                </a:solidFill>
              </a:rPr>
              <a:t> [online]. San Francisco (CA): Wikimedia </a:t>
            </a:r>
          </a:p>
          <a:p>
            <a:r>
              <a:rPr lang="cs-CZ" sz="1400">
                <a:solidFill>
                  <a:schemeClr val="bg2"/>
                </a:solidFill>
              </a:rPr>
              <a:t>      Foundation, 2001-, 16.5.2006 [cit. 2012-11-30]. Dostupné z: </a:t>
            </a:r>
          </a:p>
          <a:p>
            <a:r>
              <a:rPr lang="cs-CZ" sz="1400">
                <a:solidFill>
                  <a:schemeClr val="bg2"/>
                </a:solidFill>
              </a:rPr>
              <a:t>      http://cs.wikipedia.org/wiki/Soubor:Cygnus-olor-nest.jpg </a:t>
            </a:r>
          </a:p>
          <a:p>
            <a:endParaRPr lang="cs-CZ"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9563" y="5429250"/>
            <a:ext cx="4872037" cy="1200150"/>
          </a:xfrm>
          <a:prstGeom prst="rect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147" name="Picture 2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9563" y="5435600"/>
            <a:ext cx="47879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Někdy </a:t>
            </a:r>
            <a:r>
              <a:rPr lang="cs-CZ" dirty="0">
                <a:solidFill>
                  <a:srgbClr val="000000"/>
                </a:solidFill>
              </a:rPr>
              <a:t>hnízda vymazávají blátem.</a:t>
            </a:r>
          </a:p>
          <a:p>
            <a:pPr eaLnBrk="1" hangingPunct="1"/>
            <a:endParaRPr 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Vystýlají peřím, srstí, vlnou.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167" b="16667"/>
          <a:stretch>
            <a:fillRect/>
          </a:stretch>
        </p:blipFill>
        <p:spPr bwMode="auto">
          <a:xfrm>
            <a:off x="6980238" y="17463"/>
            <a:ext cx="213360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8859838" y="31750"/>
            <a:ext cx="2555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" name="Mrak 1"/>
          <p:cNvSpPr/>
          <p:nvPr/>
        </p:nvSpPr>
        <p:spPr>
          <a:xfrm>
            <a:off x="5200650" y="4437062"/>
            <a:ext cx="3913188" cy="1440209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občas i z papíru, hadříků, nití</a:t>
            </a:r>
          </a:p>
        </p:txBody>
      </p:sp>
      <p:sp>
        <p:nvSpPr>
          <p:cNvPr id="11" name="Mrak 10"/>
          <p:cNvSpPr/>
          <p:nvPr/>
        </p:nvSpPr>
        <p:spPr>
          <a:xfrm>
            <a:off x="6759575" y="3003550"/>
            <a:ext cx="2311400" cy="1065213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květů</a:t>
            </a:r>
          </a:p>
        </p:txBody>
      </p:sp>
      <p:sp>
        <p:nvSpPr>
          <p:cNvPr id="12" name="Mrak 11"/>
          <p:cNvSpPr/>
          <p:nvPr/>
        </p:nvSpPr>
        <p:spPr>
          <a:xfrm>
            <a:off x="5486400" y="176212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peří</a:t>
            </a:r>
          </a:p>
        </p:txBody>
      </p:sp>
      <p:sp>
        <p:nvSpPr>
          <p:cNvPr id="13" name="Mrak 12"/>
          <p:cNvSpPr/>
          <p:nvPr/>
        </p:nvSpPr>
        <p:spPr>
          <a:xfrm>
            <a:off x="2643188" y="162877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úlomků kůry</a:t>
            </a:r>
          </a:p>
        </p:txBody>
      </p:sp>
      <p:sp>
        <p:nvSpPr>
          <p:cNvPr id="14" name="Mrak 13"/>
          <p:cNvSpPr/>
          <p:nvPr/>
        </p:nvSpPr>
        <p:spPr>
          <a:xfrm>
            <a:off x="828675" y="2722563"/>
            <a:ext cx="2311400" cy="1065212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mechu</a:t>
            </a:r>
          </a:p>
        </p:txBody>
      </p:sp>
      <p:sp>
        <p:nvSpPr>
          <p:cNvPr id="15" name="Mrak 14"/>
          <p:cNvSpPr/>
          <p:nvPr/>
        </p:nvSpPr>
        <p:spPr>
          <a:xfrm>
            <a:off x="147638" y="1296988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kořínků</a:t>
            </a:r>
          </a:p>
        </p:txBody>
      </p:sp>
      <p:sp>
        <p:nvSpPr>
          <p:cNvPr id="16" name="Mrak 15"/>
          <p:cNvSpPr/>
          <p:nvPr/>
        </p:nvSpPr>
        <p:spPr>
          <a:xfrm>
            <a:off x="179388" y="421322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slámy</a:t>
            </a:r>
          </a:p>
        </p:txBody>
      </p:sp>
      <p:sp>
        <p:nvSpPr>
          <p:cNvPr id="17" name="Mrak 16"/>
          <p:cNvSpPr/>
          <p:nvPr/>
        </p:nvSpPr>
        <p:spPr>
          <a:xfrm>
            <a:off x="4211638" y="363538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listů</a:t>
            </a:r>
          </a:p>
        </p:txBody>
      </p:sp>
      <p:sp>
        <p:nvSpPr>
          <p:cNvPr id="18" name="Mrak 17"/>
          <p:cNvSpPr/>
          <p:nvPr/>
        </p:nvSpPr>
        <p:spPr>
          <a:xfrm>
            <a:off x="2755900" y="4151313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větviček</a:t>
            </a:r>
          </a:p>
        </p:txBody>
      </p:sp>
      <p:sp>
        <p:nvSpPr>
          <p:cNvPr id="19" name="Mrak 18"/>
          <p:cNvSpPr/>
          <p:nvPr/>
        </p:nvSpPr>
        <p:spPr>
          <a:xfrm>
            <a:off x="3486036" y="2722564"/>
            <a:ext cx="2798167" cy="1312862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částí rostlin, trav</a:t>
            </a:r>
          </a:p>
        </p:txBody>
      </p:sp>
      <p:sp>
        <p:nvSpPr>
          <p:cNvPr id="6161" name="Obdélník 2"/>
          <p:cNvSpPr>
            <a:spLocks noChangeArrowheads="1"/>
          </p:cNvSpPr>
          <p:nvPr/>
        </p:nvSpPr>
        <p:spPr bwMode="auto">
          <a:xfrm>
            <a:off x="179388" y="276225"/>
            <a:ext cx="42624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4400" b="1" u="sng" dirty="0">
                <a:solidFill>
                  <a:srgbClr val="000000"/>
                </a:solidFill>
              </a:rPr>
              <a:t>Hnízda staví z:</a:t>
            </a:r>
            <a:r>
              <a:rPr lang="cs-CZ" sz="44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539750"/>
            <a:ext cx="9144000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35) Soubor:Purple Heron (Ardea purpurea) in Hodal W IMG 6600.jpg.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</a:t>
            </a:r>
          </a:p>
          <a:p>
            <a:r>
              <a:rPr lang="cs-CZ" sz="1400">
                <a:solidFill>
                  <a:srgbClr val="000000"/>
                </a:solidFill>
              </a:rPr>
              <a:t>      [online]. San Francisco (CA): Wikimedia Foundation, 2001-, 12.4.2009 [cit. 2012-11-21]. Dostupné z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http://cs.wikipedia.org/wiki/Soubor:Purple_Heron_(Ardea_purpurea)_in_Hodal_W_IMG_6600.jpg </a:t>
            </a:r>
          </a:p>
          <a:p>
            <a:r>
              <a:rPr lang="cs-CZ" sz="1400">
                <a:solidFill>
                  <a:srgbClr val="000000"/>
                </a:solidFill>
              </a:rPr>
              <a:t>36) Soubor:Purple Heron (Ardea purpurea) in Kolkata W IMG 3352.jpg.In: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</a:t>
            </a:r>
          </a:p>
          <a:p>
            <a:r>
              <a:rPr lang="cs-CZ" sz="1400">
                <a:solidFill>
                  <a:srgbClr val="000000"/>
                </a:solidFill>
              </a:rPr>
              <a:t>      [online]. San Francisco (CA): Wikimedia Foundation, 2001-, 9.1.2008 [cit. 2012-11-21]. 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http://cs.wikipedia.org/wiki/Soubor:Purple_Heron_(Ardea_purpurea)_in_Kolkata_W_IMG_3352.jpg </a:t>
            </a:r>
          </a:p>
          <a:p>
            <a:r>
              <a:rPr lang="cs-CZ" sz="1400">
                <a:solidFill>
                  <a:srgbClr val="000000"/>
                </a:solidFill>
              </a:rPr>
              <a:t>37) Soubor:Reed warbler cuckoo.jpg.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Wikimedia </a:t>
            </a:r>
          </a:p>
          <a:p>
            <a:r>
              <a:rPr lang="cs-CZ" sz="1400">
                <a:solidFill>
                  <a:srgbClr val="000000"/>
                </a:solidFill>
              </a:rPr>
              <a:t>      Foundation, 2001-, 3.4.2007 [cit. 2012-11-29].Dostupné z: 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http://cs.wikipedia.org/wiki/Soubor:Reed_warbler_cuckoo.jpg </a:t>
            </a:r>
          </a:p>
          <a:p>
            <a:r>
              <a:rPr lang="cs-CZ" sz="1400">
                <a:solidFill>
                  <a:srgbClr val="000000"/>
                </a:solidFill>
              </a:rPr>
              <a:t>38) Soubor:Acrocephalus scirpaceus (Bertinetto).jpg.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>
                <a:solidFill>
                  <a:srgbClr val="000000"/>
                </a:solidFill>
              </a:rPr>
              <a:t>      (CA): Wikimedia Foundation, 2001-, 14.3.2008 [cit. 2012-11-21].Dostupné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http://cs.wikipedia.org/wiki/Soubor:Acrocephalus_scirpaceus_(Bertinetto).jpg </a:t>
            </a:r>
          </a:p>
          <a:p>
            <a:r>
              <a:rPr lang="cs-CZ" sz="1400">
                <a:solidFill>
                  <a:srgbClr val="000000"/>
                </a:solidFill>
              </a:rPr>
              <a:t>39) Soubor:Common Tern.jpg.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(CA):Wikimedia </a:t>
            </a:r>
          </a:p>
          <a:p>
            <a:r>
              <a:rPr lang="cs-CZ" sz="1400">
                <a:solidFill>
                  <a:srgbClr val="000000"/>
                </a:solidFill>
              </a:rPr>
              <a:t>      Foundation, 2001-, 25.5.2008 [cit. 2012-11-21].Dostupné z: 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http://cs.wikipedia.org/wiki/Soubor:Common_Tern.jpg </a:t>
            </a:r>
          </a:p>
          <a:p>
            <a:r>
              <a:rPr lang="cs-CZ" sz="1400">
                <a:solidFill>
                  <a:srgbClr val="000000"/>
                </a:solidFill>
              </a:rPr>
              <a:t>40) Soubor:Podiceps cristatus 1 (Lukasz Lukasik).jpg.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>
                <a:solidFill>
                  <a:srgbClr val="000000"/>
                </a:solidFill>
              </a:rPr>
              <a:t>      (CA): Wikimedia Foundation, 2001-, 27.5.2006 [cit. 2012-11-21]. Dostupné z: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http://cs.wikipedia.org/wiki/Soubor:Podiceps_cristatus_1_(Lukasz_Lukasik).jpg </a:t>
            </a:r>
          </a:p>
          <a:p>
            <a:r>
              <a:rPr lang="cs-CZ" sz="1400">
                <a:solidFill>
                  <a:srgbClr val="000000"/>
                </a:solidFill>
              </a:rPr>
              <a:t>41) Soubor:Regulus regulus 1.jpg. In: </a:t>
            </a:r>
            <a:r>
              <a:rPr lang="cs-CZ" sz="1400" i="1">
                <a:solidFill>
                  <a:srgbClr val="000000"/>
                </a:solidFill>
              </a:rPr>
              <a:t>Wikipedia: the free encyclopedia</a:t>
            </a:r>
            <a:r>
              <a:rPr lang="cs-CZ" sz="1400">
                <a:solidFill>
                  <a:srgbClr val="000000"/>
                </a:solidFill>
              </a:rPr>
              <a:t> [online]. San Francisco (CA): Wikimedia </a:t>
            </a:r>
          </a:p>
          <a:p>
            <a:r>
              <a:rPr lang="cs-CZ" sz="1400">
                <a:solidFill>
                  <a:srgbClr val="000000"/>
                </a:solidFill>
              </a:rPr>
              <a:t>      Foundation, 2001-, 29.3.2008 [cit. 2012-12-04]. Dostupné z: </a:t>
            </a:r>
          </a:p>
          <a:p>
            <a:r>
              <a:rPr lang="cs-CZ" sz="1400">
                <a:solidFill>
                  <a:srgbClr val="000000"/>
                </a:solidFill>
              </a:rPr>
              <a:t>      http://cs.wikipedia.org/wiki/Soubor:Regulus_regulus_1.jpg </a:t>
            </a:r>
          </a:p>
          <a:p>
            <a:r>
              <a:rPr lang="cs-CZ" sz="1400">
                <a:solidFill>
                  <a:srgbClr val="000000"/>
                </a:solidFill>
              </a:rPr>
              <a:t>42) </a:t>
            </a:r>
            <a:r>
              <a:rPr lang="cs-CZ" sz="1400" i="1">
                <a:solidFill>
                  <a:srgbClr val="000000"/>
                </a:solidFill>
              </a:rPr>
              <a:t>Velká kniha živočichů</a:t>
            </a:r>
            <a:r>
              <a:rPr lang="cs-CZ" sz="1400">
                <a:solidFill>
                  <a:srgbClr val="000000"/>
                </a:solidFill>
              </a:rPr>
              <a:t>. 3. vyd. Bratislava: Príroda, s.r.o., 2001, 344 s. ISBN 80-07-00863-2. </a:t>
            </a:r>
          </a:p>
          <a:p>
            <a:r>
              <a:rPr lang="cs-CZ" sz="1400">
                <a:solidFill>
                  <a:srgbClr val="000000"/>
                </a:solidFill>
              </a:rPr>
              <a:t>43) </a:t>
            </a:r>
            <a:r>
              <a:rPr lang="cs-CZ" sz="1400" i="1">
                <a:solidFill>
                  <a:srgbClr val="000000"/>
                </a:solidFill>
              </a:rPr>
              <a:t>Průvodce naší přírodou</a:t>
            </a:r>
            <a:r>
              <a:rPr lang="cs-CZ" sz="1400">
                <a:solidFill>
                  <a:srgbClr val="000000"/>
                </a:solidFill>
              </a:rPr>
              <a:t>. 1 vyd. Praha: Svojtka&amp;Co, 2002, 191 s. ISBN 80-7237-520-2. </a:t>
            </a:r>
          </a:p>
          <a:p>
            <a:r>
              <a:rPr lang="cs-CZ" sz="1400">
                <a:solidFill>
                  <a:srgbClr val="000000"/>
                </a:solidFill>
              </a:rPr>
              <a:t>44) DUNGEL, Jan a Karel HUDEC. </a:t>
            </a:r>
            <a:r>
              <a:rPr lang="cs-CZ" sz="1400" i="1">
                <a:solidFill>
                  <a:srgbClr val="000000"/>
                </a:solidFill>
              </a:rPr>
              <a:t>Atlas ptáků České a Slovenské republiky</a:t>
            </a:r>
            <a:r>
              <a:rPr lang="cs-CZ" sz="1400">
                <a:solidFill>
                  <a:srgbClr val="000000"/>
                </a:solidFill>
              </a:rPr>
              <a:t>. 1 vyd. Praha: Academia, 2001, </a:t>
            </a:r>
          </a:p>
          <a:p>
            <a:r>
              <a:rPr lang="cs-CZ" sz="1400">
                <a:solidFill>
                  <a:srgbClr val="000000"/>
                </a:solidFill>
              </a:rPr>
              <a:t>      249 s. ISBN 80-200-0927-2. </a:t>
            </a:r>
          </a:p>
          <a:p>
            <a:r>
              <a:rPr lang="cs-CZ" sz="1400">
                <a:solidFill>
                  <a:srgbClr val="000000"/>
                </a:solidFill>
              </a:rPr>
              <a:t>45) http://www.wikipedia.org</a:t>
            </a:r>
          </a:p>
          <a:p>
            <a:r>
              <a:rPr lang="cs-CZ" sz="1400">
                <a:solidFill>
                  <a:srgbClr val="000000"/>
                </a:solidFill>
              </a:rPr>
              <a:t>46) http://www.youtube.com</a:t>
            </a:r>
          </a:p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pic>
        <p:nvPicPr>
          <p:cNvPr id="43012" name="Picture 6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28082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600450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5516563"/>
            <a:ext cx="32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250825" y="5895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0" y="981075"/>
            <a:ext cx="295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Havran polní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8675688" y="3213100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219575" y="3644900"/>
            <a:ext cx="49244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na vyšších stromech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          - z větví, měkce vystlané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 živí se hmyzem, drobnými savci,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mladými ptáky, zrním, ovocem</a:t>
            </a:r>
          </a:p>
        </p:txBody>
      </p:sp>
      <p:pic>
        <p:nvPicPr>
          <p:cNvPr id="7177" name="Picture 14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5"/>
          <p:cNvSpPr txBox="1">
            <a:spLocks noChangeArrowheads="1"/>
          </p:cNvSpPr>
          <p:nvPr/>
        </p:nvSpPr>
        <p:spPr bwMode="auto">
          <a:xfrm>
            <a:off x="1547813" y="0"/>
            <a:ext cx="635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1) POLE, LOUKY, PASTVINY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0" y="1989138"/>
            <a:ext cx="4889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 otevřená prostranství se stromy,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parky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 hnízdí v koloniích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0" y="6035675"/>
            <a:ext cx="4868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2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200">
                <a:solidFill>
                  <a:srgbClr val="000000"/>
                </a:solidFill>
              </a:rPr>
              <a:t>kde je natočen hlas havrana polního:</a:t>
            </a:r>
          </a:p>
          <a:p>
            <a:endParaRPr lang="cs-CZ" sz="12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http://www.rozhlas.cz/hlas/pevci-a/_zprava/havran-polni-video--23288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8900"/>
                            </p:stCondLst>
                            <p:childTnLst>
                              <p:par>
                                <p:cTn id="6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4681537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843213" y="333375"/>
            <a:ext cx="340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Bažant obecný</a:t>
            </a: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250825" y="545782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/>
              <a:t> </a:t>
            </a:r>
            <a:endParaRPr lang="cs-CZ" sz="1800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8675688" y="5157788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1125538"/>
            <a:ext cx="619283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zemědělská krajina </a:t>
            </a:r>
          </a:p>
          <a:p>
            <a:r>
              <a:rPr lang="cs-CZ">
                <a:solidFill>
                  <a:srgbClr val="000000"/>
                </a:solidFill>
              </a:rPr>
              <a:t>● lesíky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na zemi v porostu</a:t>
            </a:r>
          </a:p>
          <a:p>
            <a:r>
              <a:rPr lang="cs-CZ">
                <a:solidFill>
                  <a:srgbClr val="000000"/>
                </a:solidFill>
              </a:rPr>
              <a:t>● léta jen při vyplašení krátké </a:t>
            </a:r>
          </a:p>
          <a:p>
            <a:r>
              <a:rPr lang="cs-CZ">
                <a:solidFill>
                  <a:srgbClr val="000000"/>
                </a:solidFill>
              </a:rPr>
              <a:t>   vzdálenosti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r>
              <a:rPr lang="cs-CZ">
                <a:solidFill>
                  <a:srgbClr val="000000"/>
                </a:solidFill>
              </a:rPr>
              <a:t>● živí se hmyzem, semeny, </a:t>
            </a:r>
          </a:p>
          <a:p>
            <a:r>
              <a:rPr lang="cs-CZ">
                <a:solidFill>
                  <a:srgbClr val="000000"/>
                </a:solidFill>
              </a:rPr>
              <a:t>   bobulemi</a:t>
            </a:r>
          </a:p>
        </p:txBody>
      </p:sp>
      <p:pic>
        <p:nvPicPr>
          <p:cNvPr id="8199" name="Picture 9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5915025"/>
            <a:ext cx="53657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bažanta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http://www.rozhlas.cz/hlas/hrabavi/_zprava/bazant-obecny--26829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203575" y="260350"/>
            <a:ext cx="247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Káně lesní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565400"/>
            <a:ext cx="205263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8675688" y="5516563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6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0" y="3860800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851275" y="981075"/>
            <a:ext cx="47164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zemědělsko lesní krajina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– z větví vysoko na</a:t>
            </a:r>
          </a:p>
          <a:p>
            <a:r>
              <a:rPr lang="cs-CZ">
                <a:solidFill>
                  <a:srgbClr val="000000"/>
                </a:solidFill>
              </a:rPr>
              <a:t>                  stromech</a:t>
            </a:r>
          </a:p>
        </p:txBody>
      </p:sp>
      <p:pic>
        <p:nvPicPr>
          <p:cNvPr id="9224" name="Picture 12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0" y="4149725"/>
            <a:ext cx="67040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● sedává na vyvýšených místech, odkud vyhlíží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kořist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 živí se hlavně drobnými hlodavci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0" y="6127750"/>
            <a:ext cx="39830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Let a hlas káněte lesního: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http://www.youtube.com/watch?v=hlGR2Ted2bg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7800"/>
                            </p:stCondLst>
                            <p:childTnLst>
                              <p:par>
                                <p:cTn id="5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843213" y="333375"/>
            <a:ext cx="394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Čejka chocholatá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81635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151063" y="18827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3"/>
            <a:ext cx="2232025" cy="22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179388" y="613251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200"/>
          </a:p>
        </p:txBody>
      </p:sp>
      <p:pic>
        <p:nvPicPr>
          <p:cNvPr id="10247" name="Picture 9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0" y="4292600"/>
            <a:ext cx="25519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7</a:t>
            </a: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4427538" y="1412875"/>
            <a:ext cx="458311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 vlhčí pole a louky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v důlku v zemi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          - vystlané suchou trávou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živí se převážně hmyzem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4624388" y="5013325"/>
            <a:ext cx="45196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čejky chocholaté: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http://www.rozhlas.cz/hlas/bahnaci/_zprava/16946</a:t>
            </a:r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4932363" y="4868863"/>
            <a:ext cx="3635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412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Dudek chocholatý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"/>
          <a:stretch>
            <a:fillRect/>
          </a:stretch>
        </p:blipFill>
        <p:spPr bwMode="auto">
          <a:xfrm>
            <a:off x="4500563" y="1209675"/>
            <a:ext cx="4464050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95288" y="4835525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200"/>
          </a:p>
        </p:txBody>
      </p:sp>
      <p:pic>
        <p:nvPicPr>
          <p:cNvPr id="11269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8675688" y="4724400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989138"/>
            <a:ext cx="56515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otevřená krajina s pastvinami, </a:t>
            </a:r>
          </a:p>
          <a:p>
            <a:r>
              <a:rPr lang="cs-CZ">
                <a:solidFill>
                  <a:srgbClr val="000000"/>
                </a:solidFill>
              </a:rPr>
              <a:t>   poli a stromy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dutiny stromů</a:t>
            </a:r>
          </a:p>
          <a:p>
            <a:r>
              <a:rPr lang="cs-CZ">
                <a:solidFill>
                  <a:srgbClr val="000000"/>
                </a:solidFill>
              </a:rPr>
              <a:t>             - výjimečně v zemních </a:t>
            </a:r>
          </a:p>
          <a:p>
            <a:r>
              <a:rPr lang="cs-CZ">
                <a:solidFill>
                  <a:srgbClr val="000000"/>
                </a:solidFill>
              </a:rPr>
              <a:t>               dutinách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živí se hmyzem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5915025"/>
            <a:ext cx="45196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dudka chocholatého: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http://www.rozhlas.cz/hlas/srostloprsti/_zprava/33175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7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án">
  <a:themeElements>
    <a:clrScheme name="Oceán 8">
      <a:dk1>
        <a:srgbClr val="000000"/>
      </a:dk1>
      <a:lt1>
        <a:srgbClr val="FFFFFF"/>
      </a:lt1>
      <a:dk2>
        <a:srgbClr val="FFBA2F"/>
      </a:dk2>
      <a:lt2>
        <a:srgbClr val="A50021"/>
      </a:lt2>
      <a:accent1>
        <a:srgbClr val="FF6600"/>
      </a:accent1>
      <a:accent2>
        <a:srgbClr val="CC6600"/>
      </a:accent2>
      <a:accent3>
        <a:srgbClr val="FFD9AD"/>
      </a:accent3>
      <a:accent4>
        <a:srgbClr val="DADADA"/>
      </a:accent4>
      <a:accent5>
        <a:srgbClr val="FFB8AA"/>
      </a:accent5>
      <a:accent6>
        <a:srgbClr val="B95C00"/>
      </a:accent6>
      <a:hlink>
        <a:srgbClr val="663300"/>
      </a:hlink>
      <a:folHlink>
        <a:srgbClr val="CC9900"/>
      </a:folHlink>
    </a:clrScheme>
    <a:fontScheme name="Oceá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á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3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4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5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6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7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8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9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1893</TotalTime>
  <Words>3902</Words>
  <Application>Microsoft Office PowerPoint</Application>
  <PresentationFormat>Předvádění na obrazovce (4:3)</PresentationFormat>
  <Paragraphs>731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Oceán</vt:lpstr>
      <vt:lpstr>Hnízdění ptáků ve volné přírodě </vt:lpstr>
      <vt:lpstr>Anotace: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oem</dc:creator>
  <cp:lastModifiedBy>ucitel</cp:lastModifiedBy>
  <cp:revision>93</cp:revision>
  <dcterms:created xsi:type="dcterms:W3CDTF">2012-11-20T19:50:24Z</dcterms:created>
  <dcterms:modified xsi:type="dcterms:W3CDTF">2013-08-22T13:15:14Z</dcterms:modified>
</cp:coreProperties>
</file>