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</p:sldMasterIdLst>
  <p:sldIdLst>
    <p:sldId id="307" r:id="rId3"/>
    <p:sldId id="259" r:id="rId4"/>
    <p:sldId id="308" r:id="rId5"/>
    <p:sldId id="291" r:id="rId6"/>
    <p:sldId id="311" r:id="rId7"/>
    <p:sldId id="293" r:id="rId8"/>
    <p:sldId id="310" r:id="rId9"/>
    <p:sldId id="306" r:id="rId10"/>
    <p:sldId id="312" r:id="rId11"/>
    <p:sldId id="294" r:id="rId12"/>
    <p:sldId id="313" r:id="rId13"/>
    <p:sldId id="295" r:id="rId14"/>
    <p:sldId id="314" r:id="rId15"/>
    <p:sldId id="297" r:id="rId16"/>
    <p:sldId id="315" r:id="rId17"/>
    <p:sldId id="316" r:id="rId18"/>
    <p:sldId id="298" r:id="rId19"/>
    <p:sldId id="317" r:id="rId20"/>
    <p:sldId id="318" r:id="rId21"/>
    <p:sldId id="319" r:id="rId22"/>
    <p:sldId id="300" r:id="rId23"/>
    <p:sldId id="302" r:id="rId24"/>
    <p:sldId id="305" r:id="rId25"/>
    <p:sldId id="262" r:id="rId26"/>
    <p:sldId id="272" r:id="rId27"/>
    <p:sldId id="320" r:id="rId2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66" y="-3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DE53A-FDE1-4878-9584-C6B201C48A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4665832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A1E5F-1AF8-492B-9E4F-74D06C559CF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522084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CB615-3554-4E10-B947-788CB2CF3A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1283525"/>
      </p:ext>
    </p:extLst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6" name="Obdélník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á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á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á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22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662BD-A34A-435C-823F-9B4801967C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1983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2A4050C-3E2D-459B-85EB-EDF275609E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7509027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3" name="Obdélník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á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á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á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á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á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1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F8E59-E5FA-4206-979E-63550208FB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77892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D8DED-512D-4A75-9BA7-AB099FDB74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6341935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1B898-3CA3-4729-B15D-547D589B9E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20010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FC8690B-A488-4533-8866-55EA1C5F09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0342653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13492-0B2D-4762-BE20-08774B9171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5308303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nice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6" name="Přímá spojnice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7" name="Přímá spojnice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" name="Přímá spojnice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Přímá spojnice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2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" name="Zástupný symbol pro číslo snímku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EE78A3C-19B7-4ED0-A2F7-B720267079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" name="Zástupný symbol pro zápatí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4435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BDEF9-D1F3-4493-9CEC-E24EF0DA21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9432671"/>
      </p:ext>
    </p:extLst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nice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6" name="Ová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Přímá spojnice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" name="Obdélník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Přímá spojnice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11" name="Přímá spojnice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31AAE30-FDBB-42B6-AF4E-8D959435452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7582488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EA8EC-849B-46B6-9475-953EB26B69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6333535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2F961-8D5B-4D7F-AD96-3B6C80860E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6976805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8C729-7E10-4596-97AB-DAF4586FFB2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8171725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985ED-7BEC-4D22-A8AB-523EC73F12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2209535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BFAF8-329D-4C32-BEAB-D859D288A5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4779820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4E169-1FC7-4AA2-BF2D-D20383F4714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3418157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610CC-7ABA-48ED-AE8A-0F062C88BBD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4201468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27E75-D18C-433E-BFE5-69D245ADCC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1928026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8DF6E-1230-4CC3-97F7-D32465CF71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2783377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787CD21-30CA-4FC7-8D48-1A7388C307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052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2056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8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 smtClean="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449A49D-2621-42A9-9F25-7B81C2CAD8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18" r:id="rId4"/>
    <p:sldLayoutId id="2147483719" r:id="rId5"/>
    <p:sldLayoutId id="2147483726" r:id="rId6"/>
    <p:sldLayoutId id="2147483720" r:id="rId7"/>
    <p:sldLayoutId id="2147483727" r:id="rId8"/>
    <p:sldLayoutId id="2147483728" r:id="rId9"/>
    <p:sldLayoutId id="2147483721" r:id="rId10"/>
    <p:sldLayoutId id="2147483722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slide" Target="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6" Type="http://schemas.openxmlformats.org/officeDocument/2006/relationships/hyperlink" Target="http://cs.wikipedia.org/wiki/Soubor:Ciconia_ciconia_(Marek_Szczepanek).jpg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slide" Target="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e/e0/Glaucidium_passerinum_am3.jpg" TargetMode="Externa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6" Type="http://schemas.openxmlformats.org/officeDocument/2006/relationships/image" Target="../media/image4.jpeg"/><Relationship Id="rId5" Type="http://schemas.openxmlformats.org/officeDocument/2006/relationships/slide" Target="slide8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slide" Target="sl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slide" Target="slid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4/4f/Kuckuck_(Cuculus_canorus)_by_Tim_Peukert.jpg" TargetMode="Externa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6" Type="http://schemas.openxmlformats.org/officeDocument/2006/relationships/image" Target="../media/image4.jpeg"/><Relationship Id="rId5" Type="http://schemas.openxmlformats.org/officeDocument/2006/relationships/slide" Target="slide8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slide" Target="slid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slide" Target="slid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slide" Target="slid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0/0b/Acc_Sonnenallee.jpg" TargetMode="Externa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6" Type="http://schemas.openxmlformats.org/officeDocument/2006/relationships/image" Target="../media/image4.jpeg"/><Relationship Id="rId5" Type="http://schemas.openxmlformats.org/officeDocument/2006/relationships/slide" Target="slide8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6" Type="http://schemas.openxmlformats.org/officeDocument/2006/relationships/hyperlink" Target="//upload.wikimedia.org/wikipedia/commons/1/1b/European_Starling_2006.jpg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" y="3308866"/>
            <a:ext cx="9164638" cy="1820069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chemeClr val="bg2"/>
                </a:solidFill>
              </a:rPr>
              <a:t>Ptáci </a:t>
            </a:r>
            <a:r>
              <a:rPr lang="cs-CZ" b="1" dirty="0">
                <a:solidFill>
                  <a:schemeClr val="bg2"/>
                </a:solidFill>
              </a:rPr>
              <a:t>– Hádej, kdo jsem</a:t>
            </a:r>
            <a:r>
              <a:rPr lang="cs-CZ" b="1" dirty="0">
                <a:solidFill>
                  <a:srgbClr val="000000"/>
                </a:solidFill>
              </a:rPr>
              <a:t/>
            </a:r>
            <a:br>
              <a:rPr lang="cs-CZ" b="1" dirty="0">
                <a:solidFill>
                  <a:srgbClr val="000000"/>
                </a:solidFill>
              </a:rPr>
            </a:br>
            <a:endParaRPr lang="cs-CZ" b="1" dirty="0" smtClean="0"/>
          </a:p>
        </p:txBody>
      </p:sp>
      <p:pic>
        <p:nvPicPr>
          <p:cNvPr id="9219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4482604"/>
            <a:ext cx="9179878" cy="147732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cs-CZ" dirty="0" smtClean="0"/>
              <a:t>Pří_073_Rozmanitost </a:t>
            </a:r>
            <a:r>
              <a:rPr lang="cs-CZ" dirty="0" err="1" smtClean="0"/>
              <a:t>přírody_Ptáci</a:t>
            </a:r>
            <a:r>
              <a:rPr lang="cs-CZ" dirty="0" smtClean="0"/>
              <a:t> – Hádej, kdo jsem</a:t>
            </a:r>
          </a:p>
          <a:p>
            <a:pPr algn="ctr" eaLnBrk="1" hangingPunct="1"/>
            <a:endParaRPr lang="cs-CZ" dirty="0">
              <a:solidFill>
                <a:schemeClr val="bg2"/>
              </a:solidFill>
            </a:endParaRPr>
          </a:p>
          <a:p>
            <a:pPr algn="ctr" eaLnBrk="1" hangingPunct="1"/>
            <a:r>
              <a:rPr lang="cs-CZ" dirty="0" smtClean="0"/>
              <a:t>Autor:</a:t>
            </a:r>
            <a:r>
              <a:rPr lang="cs-CZ" dirty="0"/>
              <a:t> </a:t>
            </a:r>
            <a:r>
              <a:rPr lang="cs-CZ" dirty="0" smtClean="0"/>
              <a:t>Mgr. Petra Vaňková</a:t>
            </a:r>
          </a:p>
          <a:p>
            <a:pPr algn="ctr" eaLnBrk="1" hangingPunct="1"/>
            <a:endParaRPr lang="cs-CZ" dirty="0"/>
          </a:p>
          <a:p>
            <a:pPr algn="ctr" eaLnBrk="1" hangingPunct="1"/>
            <a:r>
              <a:rPr lang="cs-CZ" dirty="0">
                <a:solidFill>
                  <a:srgbClr val="000000"/>
                </a:solidFill>
              </a:rPr>
              <a:t>Škola: Základní škola Slušovice, okres Zlín, příspěvková organizace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cs-CZ">
                <a:solidFill>
                  <a:srgbClr val="000000"/>
                </a:solidFill>
              </a:rPr>
              <a:t>Registrační číslo projektu: CZ.1.07/1.1.38/02.0025</a:t>
            </a:r>
          </a:p>
          <a:p>
            <a:pPr algn="ctr" eaLnBrk="1" hangingPunct="1"/>
            <a:r>
              <a:rPr lang="cs-CZ">
                <a:solidFill>
                  <a:srgbClr val="000000"/>
                </a:solidFill>
              </a:rPr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>
                <a:solidFill>
                  <a:srgbClr val="000000"/>
                </a:solidFill>
              </a:rPr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95513"/>
            <a:ext cx="3487738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AutoShape 12"/>
          <p:cNvSpPr>
            <a:spLocks noChangeArrowheads="1"/>
          </p:cNvSpPr>
          <p:nvPr/>
        </p:nvSpPr>
        <p:spPr bwMode="auto">
          <a:xfrm>
            <a:off x="179388" y="561975"/>
            <a:ext cx="792162" cy="863600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cs-CZ" sz="2400" b="1" dirty="0">
                <a:latin typeface="Palatino Linotype" pitchFamily="18" charset="0"/>
              </a:rPr>
              <a:t>4A</a:t>
            </a:r>
          </a:p>
        </p:txBody>
      </p: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254000" y="2205038"/>
            <a:ext cx="5016500" cy="720725"/>
            <a:chOff x="113" y="1246"/>
            <a:chExt cx="3160" cy="454"/>
          </a:xfrm>
        </p:grpSpPr>
        <p:sp>
          <p:nvSpPr>
            <p:cNvPr id="18452" name="AutoShape 16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247"/>
              <a:ext cx="2449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>
                  <a:latin typeface="Palatino Linotype" pitchFamily="18" charset="0"/>
                </a:rPr>
                <a:t>Stálý pták</a:t>
              </a:r>
            </a:p>
          </p:txBody>
        </p:sp>
        <p:sp>
          <p:nvSpPr>
            <p:cNvPr id="18453" name="AutoShape 17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637" y="1246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3 body</a:t>
              </a:r>
            </a:p>
          </p:txBody>
        </p:sp>
      </p:grpSp>
      <p:grpSp>
        <p:nvGrpSpPr>
          <p:cNvPr id="8196" name="Group 18"/>
          <p:cNvGrpSpPr>
            <a:grpSpLocks/>
          </p:cNvGrpSpPr>
          <p:nvPr/>
        </p:nvGrpSpPr>
        <p:grpSpPr bwMode="auto">
          <a:xfrm>
            <a:off x="263525" y="3128963"/>
            <a:ext cx="5006975" cy="719137"/>
            <a:chOff x="113" y="1222"/>
            <a:chExt cx="3154" cy="453"/>
          </a:xfrm>
        </p:grpSpPr>
        <p:sp>
          <p:nvSpPr>
            <p:cNvPr id="18450" name="AutoShape 19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222"/>
              <a:ext cx="2443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b="1">
                <a:latin typeface="Palatino Linotype" pitchFamily="18" charset="0"/>
              </a:endParaRPr>
            </a:p>
            <a:p>
              <a:r>
                <a:rPr lang="cs-CZ" sz="2400" b="1">
                  <a:latin typeface="Palatino Linotype" pitchFamily="18" charset="0"/>
                </a:rPr>
                <a:t>Hnízdí na vodě, v rákosí</a:t>
              </a:r>
            </a:p>
            <a:p>
              <a:endParaRPr lang="cs-CZ" b="1">
                <a:latin typeface="Palatino Linotype" pitchFamily="18" charset="0"/>
              </a:endParaRPr>
            </a:p>
          </p:txBody>
        </p:sp>
        <p:sp>
          <p:nvSpPr>
            <p:cNvPr id="18451" name="AutoShape 20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631" y="1222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2 body</a:t>
              </a:r>
            </a:p>
          </p:txBody>
        </p:sp>
      </p:grpSp>
      <p:grpSp>
        <p:nvGrpSpPr>
          <p:cNvPr id="8197" name="Group 21"/>
          <p:cNvGrpSpPr>
            <a:grpSpLocks/>
          </p:cNvGrpSpPr>
          <p:nvPr/>
        </p:nvGrpSpPr>
        <p:grpSpPr bwMode="auto">
          <a:xfrm>
            <a:off x="241300" y="4038600"/>
            <a:ext cx="5016500" cy="719138"/>
            <a:chOff x="107" y="1229"/>
            <a:chExt cx="3160" cy="453"/>
          </a:xfrm>
        </p:grpSpPr>
        <p:sp>
          <p:nvSpPr>
            <p:cNvPr id="18448" name="AutoShape 22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07" y="1229"/>
              <a:ext cx="2443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2400" b="1">
                <a:latin typeface="Palatino Linotype" pitchFamily="18" charset="0"/>
              </a:endParaRPr>
            </a:p>
            <a:p>
              <a:r>
                <a:rPr lang="cs-CZ" sz="2400" b="1">
                  <a:latin typeface="Palatino Linotype" pitchFamily="18" charset="0"/>
                </a:rPr>
                <a:t>Potrava - vodní rostliny …</a:t>
              </a:r>
            </a:p>
            <a:p>
              <a:endParaRPr lang="cs-CZ" b="1">
                <a:latin typeface="Palatino Linotype" pitchFamily="18" charset="0"/>
              </a:endParaRPr>
            </a:p>
          </p:txBody>
        </p:sp>
        <p:sp>
          <p:nvSpPr>
            <p:cNvPr id="18449" name="AutoShape 23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631" y="1229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1 bod</a:t>
              </a:r>
            </a:p>
          </p:txBody>
        </p:sp>
      </p:grpSp>
      <p:sp>
        <p:nvSpPr>
          <p:cNvPr id="4103" name="AutoShape 32"/>
          <p:cNvSpPr>
            <a:spLocks noChangeArrowheads="1"/>
          </p:cNvSpPr>
          <p:nvPr/>
        </p:nvSpPr>
        <p:spPr bwMode="auto">
          <a:xfrm>
            <a:off x="1179513" y="587375"/>
            <a:ext cx="7488237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cs-CZ" sz="3200" b="1" dirty="0">
                <a:solidFill>
                  <a:schemeClr val="bg1"/>
                </a:solidFill>
                <a:latin typeface="Palatino Linotype" pitchFamily="18" charset="0"/>
              </a:rPr>
              <a:t>KDO JSEM?</a:t>
            </a:r>
          </a:p>
        </p:txBody>
      </p:sp>
      <p:sp>
        <p:nvSpPr>
          <p:cNvPr id="3" name="Dvojitá šipka 2"/>
          <p:cNvSpPr/>
          <p:nvPr/>
        </p:nvSpPr>
        <p:spPr>
          <a:xfrm>
            <a:off x="3709988" y="5302250"/>
            <a:ext cx="2085975" cy="576263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>
                <a:solidFill>
                  <a:schemeClr val="bg1"/>
                </a:solidFill>
              </a:rPr>
              <a:t>řešení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5795963" y="6162675"/>
            <a:ext cx="1922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2400" b="1"/>
              <a:t>Labuť velká</a:t>
            </a:r>
          </a:p>
        </p:txBody>
      </p:sp>
      <p:sp>
        <p:nvSpPr>
          <p:cNvPr id="2" name="Obdélník 1"/>
          <p:cNvSpPr/>
          <p:nvPr/>
        </p:nvSpPr>
        <p:spPr>
          <a:xfrm>
            <a:off x="5326063" y="3789363"/>
            <a:ext cx="3503612" cy="793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5318125" y="2997200"/>
            <a:ext cx="3503613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5318125" y="2205038"/>
            <a:ext cx="3503613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18445" name="Picture 4" descr="OPVK_hor_zakladni_logolink_RGB_c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j0213881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52689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7" name="TextovéPole 4"/>
          <p:cNvSpPr txBox="1">
            <a:spLocks noChangeArrowheads="1"/>
          </p:cNvSpPr>
          <p:nvPr/>
        </p:nvSpPr>
        <p:spPr bwMode="auto">
          <a:xfrm>
            <a:off x="8534400" y="4619625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200"/>
              <a:t>7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/>
      <p:bldP spid="2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3" y="2100263"/>
            <a:ext cx="3381375" cy="239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AutoShape 12"/>
          <p:cNvSpPr>
            <a:spLocks noChangeArrowheads="1"/>
          </p:cNvSpPr>
          <p:nvPr/>
        </p:nvSpPr>
        <p:spPr bwMode="auto">
          <a:xfrm>
            <a:off x="179388" y="561975"/>
            <a:ext cx="792162" cy="863600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cs-CZ" sz="2400" b="1" dirty="0">
                <a:latin typeface="Palatino Linotype" pitchFamily="18" charset="0"/>
              </a:rPr>
              <a:t>4B</a:t>
            </a:r>
          </a:p>
        </p:txBody>
      </p: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241300" y="2060575"/>
            <a:ext cx="4897438" cy="719138"/>
            <a:chOff x="113" y="1162"/>
            <a:chExt cx="3085" cy="453"/>
          </a:xfrm>
        </p:grpSpPr>
        <p:sp>
          <p:nvSpPr>
            <p:cNvPr id="19476" name="AutoShape 16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267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>
                  <a:latin typeface="Palatino Linotype" pitchFamily="18" charset="0"/>
                </a:rPr>
                <a:t>Stálý pták</a:t>
              </a:r>
            </a:p>
          </p:txBody>
        </p:sp>
        <p:sp>
          <p:nvSpPr>
            <p:cNvPr id="19477" name="AutoShape 17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562" y="1162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3 body</a:t>
              </a:r>
            </a:p>
          </p:txBody>
        </p:sp>
      </p:grpSp>
      <p:grpSp>
        <p:nvGrpSpPr>
          <p:cNvPr id="8196" name="Group 18"/>
          <p:cNvGrpSpPr>
            <a:grpSpLocks/>
          </p:cNvGrpSpPr>
          <p:nvPr/>
        </p:nvGrpSpPr>
        <p:grpSpPr bwMode="auto">
          <a:xfrm>
            <a:off x="250825" y="2997200"/>
            <a:ext cx="4897438" cy="719138"/>
            <a:chOff x="113" y="1162"/>
            <a:chExt cx="3085" cy="453"/>
          </a:xfrm>
        </p:grpSpPr>
        <p:sp>
          <p:nvSpPr>
            <p:cNvPr id="19474" name="AutoShape 19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267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2400" b="1">
                <a:latin typeface="Palatino Linotype" pitchFamily="18" charset="0"/>
              </a:endParaRPr>
            </a:p>
            <a:p>
              <a:r>
                <a:rPr lang="cs-CZ" sz="2400" b="1">
                  <a:latin typeface="Palatino Linotype" pitchFamily="18" charset="0"/>
                </a:rPr>
                <a:t>Žije u vody</a:t>
              </a:r>
            </a:p>
            <a:p>
              <a:endParaRPr lang="cs-CZ" b="1">
                <a:latin typeface="Palatino Linotype" pitchFamily="18" charset="0"/>
              </a:endParaRPr>
            </a:p>
          </p:txBody>
        </p:sp>
        <p:sp>
          <p:nvSpPr>
            <p:cNvPr id="19475" name="AutoShape 20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562" y="1162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2 body</a:t>
              </a:r>
            </a:p>
          </p:txBody>
        </p:sp>
      </p:grpSp>
      <p:grpSp>
        <p:nvGrpSpPr>
          <p:cNvPr id="8197" name="Group 21"/>
          <p:cNvGrpSpPr>
            <a:grpSpLocks/>
          </p:cNvGrpSpPr>
          <p:nvPr/>
        </p:nvGrpSpPr>
        <p:grpSpPr bwMode="auto">
          <a:xfrm>
            <a:off x="250825" y="3932238"/>
            <a:ext cx="4897438" cy="868362"/>
            <a:chOff x="113" y="1162"/>
            <a:chExt cx="3085" cy="547"/>
          </a:xfrm>
        </p:grpSpPr>
        <p:sp>
          <p:nvSpPr>
            <p:cNvPr id="19472" name="AutoShape 22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267" cy="547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2400" b="1">
                <a:latin typeface="Palatino Linotype" pitchFamily="18" charset="0"/>
              </a:endParaRPr>
            </a:p>
            <a:p>
              <a:r>
                <a:rPr lang="cs-CZ" sz="2400" b="1">
                  <a:latin typeface="Palatino Linotype" pitchFamily="18" charset="0"/>
                </a:rPr>
                <a:t>Potrava – menší ryby, </a:t>
              </a:r>
            </a:p>
            <a:p>
              <a:r>
                <a:rPr lang="cs-CZ" sz="2400" b="1">
                  <a:latin typeface="Palatino Linotype" pitchFamily="18" charset="0"/>
                </a:rPr>
                <a:t>žáby …</a:t>
              </a:r>
            </a:p>
            <a:p>
              <a:endParaRPr lang="cs-CZ" b="1">
                <a:latin typeface="Palatino Linotype" pitchFamily="18" charset="0"/>
              </a:endParaRPr>
            </a:p>
          </p:txBody>
        </p:sp>
        <p:sp>
          <p:nvSpPr>
            <p:cNvPr id="19473" name="AutoShape 23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562" y="1162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1 bod</a:t>
              </a:r>
            </a:p>
          </p:txBody>
        </p:sp>
      </p:grpSp>
      <p:sp>
        <p:nvSpPr>
          <p:cNvPr id="4103" name="AutoShape 32"/>
          <p:cNvSpPr>
            <a:spLocks noChangeArrowheads="1"/>
          </p:cNvSpPr>
          <p:nvPr/>
        </p:nvSpPr>
        <p:spPr bwMode="auto">
          <a:xfrm>
            <a:off x="1179513" y="587375"/>
            <a:ext cx="7488237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cs-CZ" sz="3200" b="1" dirty="0">
                <a:solidFill>
                  <a:schemeClr val="bg1"/>
                </a:solidFill>
                <a:latin typeface="Palatino Linotype" pitchFamily="18" charset="0"/>
              </a:rPr>
              <a:t>KDO JSEM?</a:t>
            </a:r>
          </a:p>
        </p:txBody>
      </p:sp>
      <p:sp>
        <p:nvSpPr>
          <p:cNvPr id="3" name="Dvojitá šipka 2"/>
          <p:cNvSpPr/>
          <p:nvPr/>
        </p:nvSpPr>
        <p:spPr>
          <a:xfrm>
            <a:off x="3709988" y="5302250"/>
            <a:ext cx="2085975" cy="576263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>
                <a:solidFill>
                  <a:schemeClr val="bg1"/>
                </a:solidFill>
              </a:rPr>
              <a:t>řešení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5795963" y="6162675"/>
            <a:ext cx="2357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2400" b="1"/>
              <a:t>Kachna divoká</a:t>
            </a:r>
          </a:p>
        </p:txBody>
      </p:sp>
      <p:sp>
        <p:nvSpPr>
          <p:cNvPr id="2" name="Obdélník 1"/>
          <p:cNvSpPr/>
          <p:nvPr/>
        </p:nvSpPr>
        <p:spPr>
          <a:xfrm>
            <a:off x="5338763" y="2892425"/>
            <a:ext cx="3381375" cy="793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5338763" y="2100263"/>
            <a:ext cx="3381375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5338763" y="3686175"/>
            <a:ext cx="3381375" cy="822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19469" name="Picture 4" descr="OPVK_hor_zakladni_logolink_RGB_c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j0213912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52689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1" name="TextovéPole 4"/>
          <p:cNvSpPr txBox="1">
            <a:spLocks noChangeArrowheads="1"/>
          </p:cNvSpPr>
          <p:nvPr/>
        </p:nvSpPr>
        <p:spPr bwMode="auto">
          <a:xfrm>
            <a:off x="8382000" y="448310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200"/>
              <a:t>8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/>
      <p:bldP spid="2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13" y="2157413"/>
            <a:ext cx="36322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AutoShape 12"/>
          <p:cNvSpPr>
            <a:spLocks noChangeArrowheads="1"/>
          </p:cNvSpPr>
          <p:nvPr/>
        </p:nvSpPr>
        <p:spPr bwMode="auto">
          <a:xfrm>
            <a:off x="179388" y="561975"/>
            <a:ext cx="792162" cy="863600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cs-CZ" sz="2400" b="1" dirty="0">
                <a:latin typeface="Palatino Linotype" pitchFamily="18" charset="0"/>
              </a:rPr>
              <a:t>5A</a:t>
            </a:r>
          </a:p>
        </p:txBody>
      </p: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241300" y="2060575"/>
            <a:ext cx="4897438" cy="719138"/>
            <a:chOff x="113" y="1162"/>
            <a:chExt cx="3085" cy="453"/>
          </a:xfrm>
        </p:grpSpPr>
        <p:sp>
          <p:nvSpPr>
            <p:cNvPr id="20500" name="AutoShape 16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267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>
                  <a:latin typeface="Palatino Linotype" pitchFamily="18" charset="0"/>
                </a:rPr>
                <a:t>Stěhovavý pták</a:t>
              </a:r>
            </a:p>
          </p:txBody>
        </p:sp>
        <p:sp>
          <p:nvSpPr>
            <p:cNvPr id="20501" name="AutoShape 17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562" y="1162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3 body</a:t>
              </a:r>
            </a:p>
          </p:txBody>
        </p:sp>
      </p:grpSp>
      <p:grpSp>
        <p:nvGrpSpPr>
          <p:cNvPr id="8196" name="Group 18"/>
          <p:cNvGrpSpPr>
            <a:grpSpLocks/>
          </p:cNvGrpSpPr>
          <p:nvPr/>
        </p:nvGrpSpPr>
        <p:grpSpPr bwMode="auto">
          <a:xfrm>
            <a:off x="250825" y="2997200"/>
            <a:ext cx="4897438" cy="719138"/>
            <a:chOff x="113" y="1162"/>
            <a:chExt cx="3085" cy="453"/>
          </a:xfrm>
        </p:grpSpPr>
        <p:sp>
          <p:nvSpPr>
            <p:cNvPr id="20498" name="AutoShape 19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267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b="1">
                <a:latin typeface="Palatino Linotype" pitchFamily="18" charset="0"/>
              </a:endParaRPr>
            </a:p>
            <a:p>
              <a:r>
                <a:rPr lang="cs-CZ" sz="2400" b="1">
                  <a:latin typeface="Palatino Linotype" pitchFamily="18" charset="0"/>
                </a:rPr>
                <a:t>Hnízda na zdi pod </a:t>
              </a:r>
            </a:p>
            <a:p>
              <a:r>
                <a:rPr lang="cs-CZ" sz="2400" b="1">
                  <a:latin typeface="Palatino Linotype" pitchFamily="18" charset="0"/>
                </a:rPr>
                <a:t>střechou</a:t>
              </a:r>
            </a:p>
            <a:p>
              <a:endParaRPr lang="cs-CZ" b="1">
                <a:latin typeface="Palatino Linotype" pitchFamily="18" charset="0"/>
              </a:endParaRPr>
            </a:p>
          </p:txBody>
        </p:sp>
        <p:sp>
          <p:nvSpPr>
            <p:cNvPr id="20499" name="AutoShape 20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562" y="1162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2 body</a:t>
              </a:r>
            </a:p>
          </p:txBody>
        </p:sp>
      </p:grpSp>
      <p:grpSp>
        <p:nvGrpSpPr>
          <p:cNvPr id="8197" name="Group 21"/>
          <p:cNvGrpSpPr>
            <a:grpSpLocks/>
          </p:cNvGrpSpPr>
          <p:nvPr/>
        </p:nvGrpSpPr>
        <p:grpSpPr bwMode="auto">
          <a:xfrm>
            <a:off x="250825" y="3932238"/>
            <a:ext cx="4897438" cy="719137"/>
            <a:chOff x="113" y="1162"/>
            <a:chExt cx="3085" cy="453"/>
          </a:xfrm>
        </p:grpSpPr>
        <p:sp>
          <p:nvSpPr>
            <p:cNvPr id="20496" name="AutoShape 22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267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2400" b="1">
                <a:latin typeface="Palatino Linotype" pitchFamily="18" charset="0"/>
              </a:endParaRPr>
            </a:p>
            <a:p>
              <a:r>
                <a:rPr lang="cs-CZ" sz="2400" b="1">
                  <a:latin typeface="Palatino Linotype" pitchFamily="18" charset="0"/>
                </a:rPr>
                <a:t>Potrava - hmyz …</a:t>
              </a:r>
            </a:p>
            <a:p>
              <a:endParaRPr lang="cs-CZ" b="1">
                <a:latin typeface="Palatino Linotype" pitchFamily="18" charset="0"/>
              </a:endParaRPr>
            </a:p>
          </p:txBody>
        </p:sp>
        <p:sp>
          <p:nvSpPr>
            <p:cNvPr id="20497" name="AutoShape 23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562" y="1162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1 bod</a:t>
              </a:r>
            </a:p>
          </p:txBody>
        </p:sp>
      </p:grpSp>
      <p:sp>
        <p:nvSpPr>
          <p:cNvPr id="4103" name="AutoShape 32"/>
          <p:cNvSpPr>
            <a:spLocks noChangeArrowheads="1"/>
          </p:cNvSpPr>
          <p:nvPr/>
        </p:nvSpPr>
        <p:spPr bwMode="auto">
          <a:xfrm>
            <a:off x="1179513" y="587375"/>
            <a:ext cx="7488237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cs-CZ" sz="3200" b="1" dirty="0">
                <a:solidFill>
                  <a:schemeClr val="bg1"/>
                </a:solidFill>
                <a:latin typeface="Palatino Linotype" pitchFamily="18" charset="0"/>
              </a:rPr>
              <a:t>KDO JSEM?</a:t>
            </a:r>
          </a:p>
        </p:txBody>
      </p:sp>
      <p:sp>
        <p:nvSpPr>
          <p:cNvPr id="3" name="Dvojitá šipka 2"/>
          <p:cNvSpPr/>
          <p:nvPr/>
        </p:nvSpPr>
        <p:spPr>
          <a:xfrm>
            <a:off x="3709988" y="5302250"/>
            <a:ext cx="2085975" cy="576263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>
                <a:solidFill>
                  <a:schemeClr val="bg1"/>
                </a:solidFill>
              </a:rPr>
              <a:t>řešení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5667375" y="6203950"/>
            <a:ext cx="2784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2400" b="1"/>
              <a:t>Vlaštovka obecná</a:t>
            </a:r>
          </a:p>
        </p:txBody>
      </p:sp>
      <p:sp>
        <p:nvSpPr>
          <p:cNvPr id="2" name="Obdélník 1"/>
          <p:cNvSpPr/>
          <p:nvPr/>
        </p:nvSpPr>
        <p:spPr>
          <a:xfrm>
            <a:off x="5243513" y="2157413"/>
            <a:ext cx="3632200" cy="839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5243513" y="3789363"/>
            <a:ext cx="3632200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5243513" y="2997200"/>
            <a:ext cx="3632200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20493" name="Picture 4" descr="OPVK_hor_zakladni_logolink_RGB_c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j021392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52689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5" name="TextovéPole 4"/>
          <p:cNvSpPr txBox="1">
            <a:spLocks noChangeArrowheads="1"/>
          </p:cNvSpPr>
          <p:nvPr/>
        </p:nvSpPr>
        <p:spPr bwMode="auto">
          <a:xfrm>
            <a:off x="8532813" y="4600575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200"/>
              <a:t>9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/>
      <p:bldP spid="2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8"/>
          <a:stretch>
            <a:fillRect/>
          </a:stretch>
        </p:blipFill>
        <p:spPr bwMode="auto">
          <a:xfrm>
            <a:off x="5208588" y="2135188"/>
            <a:ext cx="3532187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AutoShape 12"/>
          <p:cNvSpPr>
            <a:spLocks noChangeArrowheads="1"/>
          </p:cNvSpPr>
          <p:nvPr/>
        </p:nvSpPr>
        <p:spPr bwMode="auto">
          <a:xfrm>
            <a:off x="179388" y="561975"/>
            <a:ext cx="792162" cy="863600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cs-CZ" sz="2400" b="1" dirty="0">
                <a:latin typeface="Palatino Linotype" pitchFamily="18" charset="0"/>
              </a:rPr>
              <a:t>5B</a:t>
            </a:r>
          </a:p>
        </p:txBody>
      </p: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241300" y="2060575"/>
            <a:ext cx="4897438" cy="719138"/>
            <a:chOff x="113" y="1162"/>
            <a:chExt cx="3085" cy="453"/>
          </a:xfrm>
        </p:grpSpPr>
        <p:sp>
          <p:nvSpPr>
            <p:cNvPr id="21524" name="AutoShape 16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267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>
                  <a:latin typeface="Palatino Linotype" pitchFamily="18" charset="0"/>
                </a:rPr>
                <a:t>Stálý pták</a:t>
              </a:r>
            </a:p>
          </p:txBody>
        </p:sp>
        <p:sp>
          <p:nvSpPr>
            <p:cNvPr id="21525" name="AutoShape 17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562" y="1162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3 body</a:t>
              </a:r>
            </a:p>
          </p:txBody>
        </p:sp>
      </p:grpSp>
      <p:grpSp>
        <p:nvGrpSpPr>
          <p:cNvPr id="8196" name="Group 18"/>
          <p:cNvGrpSpPr>
            <a:grpSpLocks/>
          </p:cNvGrpSpPr>
          <p:nvPr/>
        </p:nvGrpSpPr>
        <p:grpSpPr bwMode="auto">
          <a:xfrm>
            <a:off x="250825" y="2997200"/>
            <a:ext cx="4897438" cy="719138"/>
            <a:chOff x="113" y="1162"/>
            <a:chExt cx="3085" cy="453"/>
          </a:xfrm>
        </p:grpSpPr>
        <p:sp>
          <p:nvSpPr>
            <p:cNvPr id="21522" name="AutoShape 19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267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2400" b="1">
                <a:latin typeface="Palatino Linotype" pitchFamily="18" charset="0"/>
              </a:endParaRPr>
            </a:p>
            <a:p>
              <a:r>
                <a:rPr lang="cs-CZ" sz="2400" b="1">
                  <a:latin typeface="Palatino Linotype" pitchFamily="18" charset="0"/>
                </a:rPr>
                <a:t>Hnízdí v dutinách </a:t>
              </a:r>
            </a:p>
            <a:p>
              <a:r>
                <a:rPr lang="cs-CZ" sz="2400" b="1">
                  <a:latin typeface="Palatino Linotype" pitchFamily="18" charset="0"/>
                </a:rPr>
                <a:t>budov …</a:t>
              </a:r>
            </a:p>
            <a:p>
              <a:endParaRPr lang="cs-CZ" b="1">
                <a:latin typeface="Palatino Linotype" pitchFamily="18" charset="0"/>
              </a:endParaRPr>
            </a:p>
          </p:txBody>
        </p:sp>
        <p:sp>
          <p:nvSpPr>
            <p:cNvPr id="21523" name="AutoShape 20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562" y="1162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2 body</a:t>
              </a:r>
            </a:p>
          </p:txBody>
        </p:sp>
      </p:grpSp>
      <p:grpSp>
        <p:nvGrpSpPr>
          <p:cNvPr id="8197" name="Group 21"/>
          <p:cNvGrpSpPr>
            <a:grpSpLocks/>
          </p:cNvGrpSpPr>
          <p:nvPr/>
        </p:nvGrpSpPr>
        <p:grpSpPr bwMode="auto">
          <a:xfrm>
            <a:off x="250825" y="3932238"/>
            <a:ext cx="4897438" cy="719137"/>
            <a:chOff x="113" y="1162"/>
            <a:chExt cx="3085" cy="453"/>
          </a:xfrm>
        </p:grpSpPr>
        <p:sp>
          <p:nvSpPr>
            <p:cNvPr id="21520" name="AutoShape 22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267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2400" b="1">
                <a:latin typeface="Palatino Linotype" pitchFamily="18" charset="0"/>
              </a:endParaRPr>
            </a:p>
            <a:p>
              <a:r>
                <a:rPr lang="cs-CZ" sz="2400" b="1">
                  <a:latin typeface="Palatino Linotype" pitchFamily="18" charset="0"/>
                </a:rPr>
                <a:t>Potrava - části rostlin … </a:t>
              </a:r>
            </a:p>
            <a:p>
              <a:endParaRPr lang="cs-CZ" b="1">
                <a:latin typeface="Palatino Linotype" pitchFamily="18" charset="0"/>
              </a:endParaRPr>
            </a:p>
          </p:txBody>
        </p:sp>
        <p:sp>
          <p:nvSpPr>
            <p:cNvPr id="21521" name="AutoShape 23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562" y="1162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1 bod</a:t>
              </a:r>
            </a:p>
          </p:txBody>
        </p:sp>
      </p:grpSp>
      <p:sp>
        <p:nvSpPr>
          <p:cNvPr id="4103" name="AutoShape 32"/>
          <p:cNvSpPr>
            <a:spLocks noChangeArrowheads="1"/>
          </p:cNvSpPr>
          <p:nvPr/>
        </p:nvSpPr>
        <p:spPr bwMode="auto">
          <a:xfrm>
            <a:off x="1179513" y="587375"/>
            <a:ext cx="7488237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cs-CZ" sz="3200" b="1" dirty="0">
                <a:solidFill>
                  <a:schemeClr val="bg1"/>
                </a:solidFill>
                <a:latin typeface="Palatino Linotype" pitchFamily="18" charset="0"/>
              </a:rPr>
              <a:t>KDO JSEM?</a:t>
            </a:r>
          </a:p>
        </p:txBody>
      </p:sp>
      <p:sp>
        <p:nvSpPr>
          <p:cNvPr id="3" name="Dvojitá šipka 2"/>
          <p:cNvSpPr/>
          <p:nvPr/>
        </p:nvSpPr>
        <p:spPr>
          <a:xfrm>
            <a:off x="3709988" y="5302250"/>
            <a:ext cx="2085975" cy="576263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>
                <a:solidFill>
                  <a:schemeClr val="bg1"/>
                </a:solidFill>
              </a:rPr>
              <a:t>řešení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5795963" y="6162675"/>
            <a:ext cx="2357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2400" b="1"/>
              <a:t>Vrabec domácí</a:t>
            </a:r>
          </a:p>
        </p:txBody>
      </p:sp>
      <p:sp>
        <p:nvSpPr>
          <p:cNvPr id="2" name="Obdélník 1"/>
          <p:cNvSpPr/>
          <p:nvPr/>
        </p:nvSpPr>
        <p:spPr>
          <a:xfrm>
            <a:off x="5208588" y="2940050"/>
            <a:ext cx="3544887" cy="793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5208588" y="2147888"/>
            <a:ext cx="3557587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5208588" y="3716338"/>
            <a:ext cx="3544887" cy="822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21517" name="Picture 4" descr="OPVK_hor_zakladni_logolink_RGB_c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j0213959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52689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9" name="TextovéPole 4"/>
          <p:cNvSpPr txBox="1">
            <a:spLocks noChangeArrowheads="1"/>
          </p:cNvSpPr>
          <p:nvPr/>
        </p:nvSpPr>
        <p:spPr bwMode="auto">
          <a:xfrm>
            <a:off x="8496300" y="4524375"/>
            <a:ext cx="355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200"/>
              <a:t>10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/>
      <p:bldP spid="2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2"/>
          <p:cNvSpPr>
            <a:spLocks noChangeArrowheads="1"/>
          </p:cNvSpPr>
          <p:nvPr/>
        </p:nvSpPr>
        <p:spPr bwMode="auto">
          <a:xfrm>
            <a:off x="179388" y="561975"/>
            <a:ext cx="792162" cy="863600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cs-CZ" sz="2400" b="1" dirty="0">
                <a:latin typeface="Palatino Linotype" pitchFamily="18" charset="0"/>
              </a:rPr>
              <a:t>6A</a:t>
            </a:r>
          </a:p>
        </p:txBody>
      </p: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241300" y="2060575"/>
            <a:ext cx="4897438" cy="719138"/>
            <a:chOff x="113" y="1162"/>
            <a:chExt cx="3085" cy="453"/>
          </a:xfrm>
        </p:grpSpPr>
        <p:sp>
          <p:nvSpPr>
            <p:cNvPr id="22548" name="AutoShape 1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267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>
                  <a:latin typeface="Palatino Linotype" pitchFamily="18" charset="0"/>
                </a:rPr>
                <a:t>Stěhovavý pták</a:t>
              </a:r>
            </a:p>
          </p:txBody>
        </p:sp>
        <p:sp>
          <p:nvSpPr>
            <p:cNvPr id="22549" name="AutoShape 17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562" y="1162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3 body</a:t>
              </a:r>
            </a:p>
          </p:txBody>
        </p:sp>
      </p:grpSp>
      <p:grpSp>
        <p:nvGrpSpPr>
          <p:cNvPr id="8196" name="Group 18"/>
          <p:cNvGrpSpPr>
            <a:grpSpLocks/>
          </p:cNvGrpSpPr>
          <p:nvPr/>
        </p:nvGrpSpPr>
        <p:grpSpPr bwMode="auto">
          <a:xfrm>
            <a:off x="250825" y="2997200"/>
            <a:ext cx="4897438" cy="719138"/>
            <a:chOff x="113" y="1162"/>
            <a:chExt cx="3085" cy="453"/>
          </a:xfrm>
        </p:grpSpPr>
        <p:sp>
          <p:nvSpPr>
            <p:cNvPr id="22546" name="AutoShape 19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267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2400" b="1">
                <a:latin typeface="Palatino Linotype" pitchFamily="18" charset="0"/>
              </a:endParaRPr>
            </a:p>
            <a:p>
              <a:r>
                <a:rPr lang="cs-CZ" sz="2400" b="1">
                  <a:latin typeface="Palatino Linotype" pitchFamily="18" charset="0"/>
                </a:rPr>
                <a:t>Hnízdo na stromech, </a:t>
              </a:r>
            </a:p>
            <a:p>
              <a:r>
                <a:rPr lang="cs-CZ" sz="2400" b="1">
                  <a:latin typeface="Palatino Linotype" pitchFamily="18" charset="0"/>
                </a:rPr>
                <a:t>komínech</a:t>
              </a:r>
            </a:p>
            <a:p>
              <a:endParaRPr lang="cs-CZ" b="1">
                <a:latin typeface="Palatino Linotype" pitchFamily="18" charset="0"/>
              </a:endParaRPr>
            </a:p>
          </p:txBody>
        </p:sp>
        <p:sp>
          <p:nvSpPr>
            <p:cNvPr id="22547" name="AutoShape 20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562" y="1162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2 body</a:t>
              </a:r>
            </a:p>
          </p:txBody>
        </p:sp>
      </p:grpSp>
      <p:grpSp>
        <p:nvGrpSpPr>
          <p:cNvPr id="8197" name="Group 21"/>
          <p:cNvGrpSpPr>
            <a:grpSpLocks/>
          </p:cNvGrpSpPr>
          <p:nvPr/>
        </p:nvGrpSpPr>
        <p:grpSpPr bwMode="auto">
          <a:xfrm>
            <a:off x="250825" y="3932238"/>
            <a:ext cx="4897438" cy="719137"/>
            <a:chOff x="113" y="1162"/>
            <a:chExt cx="3085" cy="453"/>
          </a:xfrm>
        </p:grpSpPr>
        <p:sp>
          <p:nvSpPr>
            <p:cNvPr id="22544" name="AutoShape 22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267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2400" b="1">
                <a:latin typeface="Palatino Linotype" pitchFamily="18" charset="0"/>
              </a:endParaRPr>
            </a:p>
            <a:p>
              <a:r>
                <a:rPr lang="cs-CZ" sz="2400" b="1">
                  <a:latin typeface="Palatino Linotype" pitchFamily="18" charset="0"/>
                </a:rPr>
                <a:t>Potrava - žáby, hraboši</a:t>
              </a:r>
            </a:p>
            <a:p>
              <a:endParaRPr lang="cs-CZ" b="1">
                <a:latin typeface="Palatino Linotype" pitchFamily="18" charset="0"/>
              </a:endParaRPr>
            </a:p>
          </p:txBody>
        </p:sp>
        <p:sp>
          <p:nvSpPr>
            <p:cNvPr id="22545" name="AutoShape 23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562" y="1162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1 bod</a:t>
              </a:r>
            </a:p>
          </p:txBody>
        </p:sp>
      </p:grpSp>
      <p:sp>
        <p:nvSpPr>
          <p:cNvPr id="4103" name="AutoShape 32"/>
          <p:cNvSpPr>
            <a:spLocks noChangeArrowheads="1"/>
          </p:cNvSpPr>
          <p:nvPr/>
        </p:nvSpPr>
        <p:spPr bwMode="auto">
          <a:xfrm>
            <a:off x="1179513" y="587375"/>
            <a:ext cx="7488237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cs-CZ" sz="3200" b="1" dirty="0">
                <a:solidFill>
                  <a:schemeClr val="bg1"/>
                </a:solidFill>
                <a:latin typeface="Palatino Linotype" pitchFamily="18" charset="0"/>
              </a:rPr>
              <a:t>KDO JSEM?</a:t>
            </a:r>
          </a:p>
        </p:txBody>
      </p:sp>
      <p:sp>
        <p:nvSpPr>
          <p:cNvPr id="3" name="Dvojitá šipka 2"/>
          <p:cNvSpPr/>
          <p:nvPr/>
        </p:nvSpPr>
        <p:spPr>
          <a:xfrm>
            <a:off x="3429000" y="5318125"/>
            <a:ext cx="2085975" cy="576263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>
                <a:solidFill>
                  <a:schemeClr val="bg1"/>
                </a:solidFill>
              </a:rPr>
              <a:t>řešení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5795963" y="6162675"/>
            <a:ext cx="1381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2400" b="1"/>
              <a:t>Čáp bílý</a:t>
            </a:r>
          </a:p>
        </p:txBody>
      </p:sp>
      <p:pic>
        <p:nvPicPr>
          <p:cNvPr id="22537" name="Picture 4" descr="OPVK_hor_zakladni_logolink_RGB_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j0213975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55895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2" descr="Ciconia ciconia (Marek Szczepanek)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38" y="1809750"/>
            <a:ext cx="2382837" cy="37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bdélník 21"/>
          <p:cNvSpPr/>
          <p:nvPr/>
        </p:nvSpPr>
        <p:spPr>
          <a:xfrm>
            <a:off x="5799138" y="1809750"/>
            <a:ext cx="2382837" cy="1246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5800725" y="3046413"/>
            <a:ext cx="2381250" cy="124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5795963" y="4311650"/>
            <a:ext cx="2381250" cy="124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2543" name="TextovéPole 1"/>
          <p:cNvSpPr txBox="1">
            <a:spLocks noChangeArrowheads="1"/>
          </p:cNvSpPr>
          <p:nvPr/>
        </p:nvSpPr>
        <p:spPr bwMode="auto">
          <a:xfrm>
            <a:off x="7942263" y="5519738"/>
            <a:ext cx="3429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200"/>
              <a:t>11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/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1"/>
          <a:stretch>
            <a:fillRect/>
          </a:stretch>
        </p:blipFill>
        <p:spPr bwMode="auto">
          <a:xfrm>
            <a:off x="5321300" y="2170113"/>
            <a:ext cx="3328988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AutoShape 12"/>
          <p:cNvSpPr>
            <a:spLocks noChangeArrowheads="1"/>
          </p:cNvSpPr>
          <p:nvPr/>
        </p:nvSpPr>
        <p:spPr bwMode="auto">
          <a:xfrm>
            <a:off x="179388" y="561975"/>
            <a:ext cx="792162" cy="863600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cs-CZ" sz="2400" b="1" dirty="0">
                <a:latin typeface="Palatino Linotype" pitchFamily="18" charset="0"/>
              </a:rPr>
              <a:t>6B</a:t>
            </a:r>
          </a:p>
        </p:txBody>
      </p: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241300" y="2060575"/>
            <a:ext cx="4897438" cy="719138"/>
            <a:chOff x="113" y="1162"/>
            <a:chExt cx="3085" cy="453"/>
          </a:xfrm>
        </p:grpSpPr>
        <p:sp>
          <p:nvSpPr>
            <p:cNvPr id="23572" name="AutoShape 16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392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>
                  <a:latin typeface="Palatino Linotype" pitchFamily="18" charset="0"/>
                </a:rPr>
                <a:t>Stálý pták</a:t>
              </a:r>
            </a:p>
          </p:txBody>
        </p:sp>
        <p:sp>
          <p:nvSpPr>
            <p:cNvPr id="23573" name="AutoShape 17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562" y="1162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3 body</a:t>
              </a:r>
            </a:p>
          </p:txBody>
        </p:sp>
      </p:grpSp>
      <p:grpSp>
        <p:nvGrpSpPr>
          <p:cNvPr id="8196" name="Group 18"/>
          <p:cNvGrpSpPr>
            <a:grpSpLocks/>
          </p:cNvGrpSpPr>
          <p:nvPr/>
        </p:nvGrpSpPr>
        <p:grpSpPr bwMode="auto">
          <a:xfrm>
            <a:off x="250825" y="2997200"/>
            <a:ext cx="4897438" cy="719138"/>
            <a:chOff x="113" y="1162"/>
            <a:chExt cx="3085" cy="453"/>
          </a:xfrm>
        </p:grpSpPr>
        <p:sp>
          <p:nvSpPr>
            <p:cNvPr id="23570" name="AutoShape 19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386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2400" b="1">
                <a:latin typeface="Palatino Linotype" pitchFamily="18" charset="0"/>
              </a:endParaRPr>
            </a:p>
            <a:p>
              <a:r>
                <a:rPr lang="cs-CZ" sz="2400" b="1">
                  <a:latin typeface="Palatino Linotype" pitchFamily="18" charset="0"/>
                </a:rPr>
                <a:t>V zajetí se naučí několika </a:t>
              </a:r>
            </a:p>
            <a:p>
              <a:r>
                <a:rPr lang="cs-CZ" sz="2400" b="1">
                  <a:latin typeface="Palatino Linotype" pitchFamily="18" charset="0"/>
                </a:rPr>
                <a:t>slovům</a:t>
              </a:r>
            </a:p>
            <a:p>
              <a:endParaRPr lang="cs-CZ" b="1">
                <a:latin typeface="Palatino Linotype" pitchFamily="18" charset="0"/>
              </a:endParaRPr>
            </a:p>
          </p:txBody>
        </p:sp>
        <p:sp>
          <p:nvSpPr>
            <p:cNvPr id="23571" name="AutoShape 20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562" y="1162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2 body</a:t>
              </a:r>
            </a:p>
          </p:txBody>
        </p:sp>
      </p:grpSp>
      <p:grpSp>
        <p:nvGrpSpPr>
          <p:cNvPr id="8197" name="Group 21"/>
          <p:cNvGrpSpPr>
            <a:grpSpLocks/>
          </p:cNvGrpSpPr>
          <p:nvPr/>
        </p:nvGrpSpPr>
        <p:grpSpPr bwMode="auto">
          <a:xfrm>
            <a:off x="250825" y="3932238"/>
            <a:ext cx="4897438" cy="792162"/>
            <a:chOff x="113" y="1162"/>
            <a:chExt cx="3085" cy="499"/>
          </a:xfrm>
        </p:grpSpPr>
        <p:sp>
          <p:nvSpPr>
            <p:cNvPr id="23568" name="AutoShape 22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386" cy="499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2400" b="1">
                <a:latin typeface="Palatino Linotype" pitchFamily="18" charset="0"/>
              </a:endParaRPr>
            </a:p>
            <a:p>
              <a:r>
                <a:rPr lang="cs-CZ" sz="2400" b="1">
                  <a:latin typeface="Palatino Linotype" pitchFamily="18" charset="0"/>
                </a:rPr>
                <a:t>Potrava - hmyz, drobní </a:t>
              </a:r>
            </a:p>
            <a:p>
              <a:r>
                <a:rPr lang="cs-CZ" sz="2400" b="1">
                  <a:latin typeface="Palatino Linotype" pitchFamily="18" charset="0"/>
                </a:rPr>
                <a:t>                 hlodavci …</a:t>
              </a:r>
            </a:p>
            <a:p>
              <a:endParaRPr lang="cs-CZ" b="1">
                <a:latin typeface="Palatino Linotype" pitchFamily="18" charset="0"/>
              </a:endParaRPr>
            </a:p>
          </p:txBody>
        </p:sp>
        <p:sp>
          <p:nvSpPr>
            <p:cNvPr id="23569" name="AutoShape 23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562" y="1162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1 bod</a:t>
              </a:r>
            </a:p>
          </p:txBody>
        </p:sp>
      </p:grpSp>
      <p:sp>
        <p:nvSpPr>
          <p:cNvPr id="4103" name="AutoShape 32"/>
          <p:cNvSpPr>
            <a:spLocks noChangeArrowheads="1"/>
          </p:cNvSpPr>
          <p:nvPr/>
        </p:nvSpPr>
        <p:spPr bwMode="auto">
          <a:xfrm>
            <a:off x="1179513" y="587375"/>
            <a:ext cx="7488237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cs-CZ" sz="3200" b="1" dirty="0">
                <a:solidFill>
                  <a:schemeClr val="bg1"/>
                </a:solidFill>
                <a:latin typeface="Palatino Linotype" pitchFamily="18" charset="0"/>
              </a:rPr>
              <a:t>KDO JSEM?</a:t>
            </a:r>
          </a:p>
        </p:txBody>
      </p:sp>
      <p:sp>
        <p:nvSpPr>
          <p:cNvPr id="3" name="Dvojitá šipka 2"/>
          <p:cNvSpPr/>
          <p:nvPr/>
        </p:nvSpPr>
        <p:spPr>
          <a:xfrm>
            <a:off x="3429000" y="5318125"/>
            <a:ext cx="2085975" cy="576263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>
                <a:solidFill>
                  <a:schemeClr val="bg1"/>
                </a:solidFill>
              </a:rPr>
              <a:t>řešení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5795963" y="6162675"/>
            <a:ext cx="2255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2400" b="1"/>
              <a:t>Kavka obecná</a:t>
            </a:r>
          </a:p>
        </p:txBody>
      </p:sp>
      <p:pic>
        <p:nvPicPr>
          <p:cNvPr id="23562" name="Picture 4" descr="OPVK_hor_zakladni_logolink_RGB_c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j0213991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52228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bdélník 22"/>
          <p:cNvSpPr/>
          <p:nvPr/>
        </p:nvSpPr>
        <p:spPr>
          <a:xfrm>
            <a:off x="5308600" y="2170113"/>
            <a:ext cx="3328988" cy="827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5321300" y="2997200"/>
            <a:ext cx="3328988" cy="827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5338763" y="3824288"/>
            <a:ext cx="3328987" cy="827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3567" name="TextovéPole 4"/>
          <p:cNvSpPr txBox="1">
            <a:spLocks noChangeArrowheads="1"/>
          </p:cNvSpPr>
          <p:nvPr/>
        </p:nvSpPr>
        <p:spPr bwMode="auto">
          <a:xfrm>
            <a:off x="8296275" y="4651375"/>
            <a:ext cx="354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200"/>
              <a:t>12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/>
      <p:bldP spid="23" grpId="0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Soubor:Glaucidium passerinum am3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675" y="2060575"/>
            <a:ext cx="3101975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AutoShape 12"/>
          <p:cNvSpPr>
            <a:spLocks noChangeArrowheads="1"/>
          </p:cNvSpPr>
          <p:nvPr/>
        </p:nvSpPr>
        <p:spPr bwMode="auto">
          <a:xfrm>
            <a:off x="179388" y="561975"/>
            <a:ext cx="792162" cy="863600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cs-CZ" sz="2400" b="1" dirty="0">
                <a:latin typeface="Palatino Linotype" pitchFamily="18" charset="0"/>
              </a:rPr>
              <a:t>7A</a:t>
            </a:r>
          </a:p>
        </p:txBody>
      </p: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241300" y="2060575"/>
            <a:ext cx="5016500" cy="719138"/>
            <a:chOff x="113" y="1162"/>
            <a:chExt cx="3160" cy="453"/>
          </a:xfrm>
        </p:grpSpPr>
        <p:sp>
          <p:nvSpPr>
            <p:cNvPr id="24596" name="AutoShape 16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392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>
                  <a:latin typeface="Palatino Linotype" pitchFamily="18" charset="0"/>
                </a:rPr>
                <a:t>Stálý pták</a:t>
              </a:r>
            </a:p>
          </p:txBody>
        </p:sp>
        <p:sp>
          <p:nvSpPr>
            <p:cNvPr id="24597" name="AutoShape 17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637" y="1162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3 body</a:t>
              </a:r>
            </a:p>
          </p:txBody>
        </p:sp>
      </p:grpSp>
      <p:grpSp>
        <p:nvGrpSpPr>
          <p:cNvPr id="8196" name="Group 18"/>
          <p:cNvGrpSpPr>
            <a:grpSpLocks/>
          </p:cNvGrpSpPr>
          <p:nvPr/>
        </p:nvGrpSpPr>
        <p:grpSpPr bwMode="auto">
          <a:xfrm>
            <a:off x="250825" y="2997200"/>
            <a:ext cx="5000625" cy="719138"/>
            <a:chOff x="113" y="1162"/>
            <a:chExt cx="3150" cy="453"/>
          </a:xfrm>
        </p:grpSpPr>
        <p:sp>
          <p:nvSpPr>
            <p:cNvPr id="24594" name="AutoShape 19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386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b="1">
                <a:latin typeface="Palatino Linotype" pitchFamily="18" charset="0"/>
              </a:endParaRPr>
            </a:p>
            <a:p>
              <a:r>
                <a:rPr lang="cs-CZ" sz="2400" b="1">
                  <a:latin typeface="Palatino Linotype" pitchFamily="18" charset="0"/>
                </a:rPr>
                <a:t>Hnízdí v dutinách stromů</a:t>
              </a:r>
            </a:p>
            <a:p>
              <a:endParaRPr lang="cs-CZ" b="1">
                <a:latin typeface="Palatino Linotype" pitchFamily="18" charset="0"/>
              </a:endParaRPr>
            </a:p>
          </p:txBody>
        </p:sp>
        <p:sp>
          <p:nvSpPr>
            <p:cNvPr id="24595" name="AutoShape 2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627" y="1162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2 body</a:t>
              </a:r>
            </a:p>
          </p:txBody>
        </p:sp>
      </p:grpSp>
      <p:grpSp>
        <p:nvGrpSpPr>
          <p:cNvPr id="8197" name="Group 21"/>
          <p:cNvGrpSpPr>
            <a:grpSpLocks/>
          </p:cNvGrpSpPr>
          <p:nvPr/>
        </p:nvGrpSpPr>
        <p:grpSpPr bwMode="auto">
          <a:xfrm>
            <a:off x="250825" y="3932238"/>
            <a:ext cx="5000625" cy="746125"/>
            <a:chOff x="113" y="1162"/>
            <a:chExt cx="3150" cy="470"/>
          </a:xfrm>
        </p:grpSpPr>
        <p:sp>
          <p:nvSpPr>
            <p:cNvPr id="24592" name="AutoShape 22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386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b="1">
                <a:latin typeface="Palatino Linotype" pitchFamily="18" charset="0"/>
              </a:endParaRPr>
            </a:p>
            <a:p>
              <a:r>
                <a:rPr lang="cs-CZ" sz="2400" b="1">
                  <a:latin typeface="Palatino Linotype" pitchFamily="18" charset="0"/>
                </a:rPr>
                <a:t>Potrava – menší hlodavci, </a:t>
              </a:r>
            </a:p>
            <a:p>
              <a:r>
                <a:rPr lang="cs-CZ" sz="2400" b="1">
                  <a:latin typeface="Palatino Linotype" pitchFamily="18" charset="0"/>
                </a:rPr>
                <a:t>ptáci …</a:t>
              </a:r>
            </a:p>
            <a:p>
              <a:endParaRPr lang="cs-CZ" b="1">
                <a:latin typeface="Palatino Linotype" pitchFamily="18" charset="0"/>
              </a:endParaRPr>
            </a:p>
          </p:txBody>
        </p:sp>
        <p:sp>
          <p:nvSpPr>
            <p:cNvPr id="24593" name="AutoShape 23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627" y="1179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1 bod</a:t>
              </a:r>
            </a:p>
          </p:txBody>
        </p:sp>
      </p:grpSp>
      <p:sp>
        <p:nvSpPr>
          <p:cNvPr id="4103" name="AutoShape 32"/>
          <p:cNvSpPr>
            <a:spLocks noChangeArrowheads="1"/>
          </p:cNvSpPr>
          <p:nvPr/>
        </p:nvSpPr>
        <p:spPr bwMode="auto">
          <a:xfrm>
            <a:off x="1179513" y="587375"/>
            <a:ext cx="7488237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cs-CZ" sz="3200" b="1" dirty="0">
                <a:solidFill>
                  <a:schemeClr val="bg1"/>
                </a:solidFill>
                <a:latin typeface="Palatino Linotype" pitchFamily="18" charset="0"/>
              </a:rPr>
              <a:t>KDO JSEM?</a:t>
            </a:r>
          </a:p>
        </p:txBody>
      </p:sp>
      <p:sp>
        <p:nvSpPr>
          <p:cNvPr id="3" name="Dvojitá šipka 2"/>
          <p:cNvSpPr/>
          <p:nvPr/>
        </p:nvSpPr>
        <p:spPr>
          <a:xfrm>
            <a:off x="3709988" y="5302250"/>
            <a:ext cx="2085975" cy="576263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>
                <a:solidFill>
                  <a:schemeClr val="bg1"/>
                </a:solidFill>
              </a:rPr>
              <a:t>řešení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5534025" y="6243638"/>
            <a:ext cx="2697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2400" b="1"/>
              <a:t>Kulíšek nejmenší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5527675" y="1941513"/>
            <a:ext cx="3101975" cy="1055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24587" name="Picture 4" descr="OPVK_hor_zakladni_logolink_RGB_c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j0214022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52689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bdélník 21"/>
          <p:cNvSpPr/>
          <p:nvPr/>
        </p:nvSpPr>
        <p:spPr>
          <a:xfrm>
            <a:off x="5527675" y="2997200"/>
            <a:ext cx="3101975" cy="1055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5527675" y="4052888"/>
            <a:ext cx="3101975" cy="1057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4591" name="TextovéPole 1"/>
          <p:cNvSpPr txBox="1">
            <a:spLocks noChangeArrowheads="1"/>
          </p:cNvSpPr>
          <p:nvPr/>
        </p:nvSpPr>
        <p:spPr bwMode="auto">
          <a:xfrm>
            <a:off x="8278813" y="5129213"/>
            <a:ext cx="355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200"/>
              <a:t>13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/>
      <p:bldP spid="18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87538"/>
            <a:ext cx="2841625" cy="318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AutoShape 12"/>
          <p:cNvSpPr>
            <a:spLocks noChangeArrowheads="1"/>
          </p:cNvSpPr>
          <p:nvPr/>
        </p:nvSpPr>
        <p:spPr bwMode="auto">
          <a:xfrm>
            <a:off x="179388" y="561975"/>
            <a:ext cx="792162" cy="863600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cs-CZ" sz="2400" b="1" dirty="0">
                <a:latin typeface="Palatino Linotype" pitchFamily="18" charset="0"/>
              </a:rPr>
              <a:t>7B</a:t>
            </a:r>
          </a:p>
        </p:txBody>
      </p: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241300" y="2060575"/>
            <a:ext cx="4897438" cy="719138"/>
            <a:chOff x="113" y="1162"/>
            <a:chExt cx="3085" cy="453"/>
          </a:xfrm>
        </p:grpSpPr>
        <p:sp>
          <p:nvSpPr>
            <p:cNvPr id="25620" name="AutoShape 16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267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>
                  <a:latin typeface="Palatino Linotype" pitchFamily="18" charset="0"/>
                </a:rPr>
                <a:t>Stálý pták</a:t>
              </a:r>
            </a:p>
          </p:txBody>
        </p:sp>
        <p:sp>
          <p:nvSpPr>
            <p:cNvPr id="25621" name="AutoShape 17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562" y="1162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3 </a:t>
              </a:r>
              <a:r>
                <a:rPr lang="cs-CZ" sz="2000" b="1">
                  <a:latin typeface="Palatino Linotype" pitchFamily="18" charset="0"/>
                </a:rPr>
                <a:t>body</a:t>
              </a:r>
            </a:p>
          </p:txBody>
        </p:sp>
      </p:grpSp>
      <p:grpSp>
        <p:nvGrpSpPr>
          <p:cNvPr id="8196" name="Group 18"/>
          <p:cNvGrpSpPr>
            <a:grpSpLocks/>
          </p:cNvGrpSpPr>
          <p:nvPr/>
        </p:nvGrpSpPr>
        <p:grpSpPr bwMode="auto">
          <a:xfrm>
            <a:off x="250825" y="2997200"/>
            <a:ext cx="4897438" cy="719138"/>
            <a:chOff x="113" y="1162"/>
            <a:chExt cx="3085" cy="453"/>
          </a:xfrm>
        </p:grpSpPr>
        <p:sp>
          <p:nvSpPr>
            <p:cNvPr id="25618" name="AutoShape 19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267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>
                  <a:latin typeface="Palatino Linotype" pitchFamily="18" charset="0"/>
                </a:rPr>
                <a:t>Přes den na půdách</a:t>
              </a:r>
            </a:p>
          </p:txBody>
        </p:sp>
        <p:sp>
          <p:nvSpPr>
            <p:cNvPr id="25619" name="AutoShape 20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562" y="1162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2 </a:t>
              </a:r>
              <a:r>
                <a:rPr lang="cs-CZ" sz="2000" b="1">
                  <a:latin typeface="Palatino Linotype" pitchFamily="18" charset="0"/>
                </a:rPr>
                <a:t>body</a:t>
              </a:r>
            </a:p>
          </p:txBody>
        </p:sp>
      </p:grpSp>
      <p:grpSp>
        <p:nvGrpSpPr>
          <p:cNvPr id="8197" name="Group 21"/>
          <p:cNvGrpSpPr>
            <a:grpSpLocks/>
          </p:cNvGrpSpPr>
          <p:nvPr/>
        </p:nvGrpSpPr>
        <p:grpSpPr bwMode="auto">
          <a:xfrm>
            <a:off x="250825" y="3932238"/>
            <a:ext cx="4897438" cy="719137"/>
            <a:chOff x="113" y="1162"/>
            <a:chExt cx="3085" cy="453"/>
          </a:xfrm>
        </p:grpSpPr>
        <p:sp>
          <p:nvSpPr>
            <p:cNvPr id="25616" name="AutoShape 22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267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2400" b="1">
                <a:latin typeface="Palatino Linotype" pitchFamily="18" charset="0"/>
              </a:endParaRPr>
            </a:p>
            <a:p>
              <a:r>
                <a:rPr lang="cs-CZ" sz="2400" b="1">
                  <a:latin typeface="Palatino Linotype" pitchFamily="18" charset="0"/>
                </a:rPr>
                <a:t>Potrava – myši, hraboši</a:t>
              </a:r>
            </a:p>
            <a:p>
              <a:endParaRPr lang="cs-CZ" b="1">
                <a:latin typeface="Palatino Linotype" pitchFamily="18" charset="0"/>
              </a:endParaRPr>
            </a:p>
          </p:txBody>
        </p:sp>
        <p:sp>
          <p:nvSpPr>
            <p:cNvPr id="25617" name="AutoShape 23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562" y="1162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1 </a:t>
              </a:r>
              <a:r>
                <a:rPr lang="cs-CZ" sz="2000" b="1">
                  <a:latin typeface="Palatino Linotype" pitchFamily="18" charset="0"/>
                </a:rPr>
                <a:t>bod</a:t>
              </a:r>
            </a:p>
          </p:txBody>
        </p:sp>
      </p:grpSp>
      <p:sp>
        <p:nvSpPr>
          <p:cNvPr id="4103" name="AutoShape 32"/>
          <p:cNvSpPr>
            <a:spLocks noChangeArrowheads="1"/>
          </p:cNvSpPr>
          <p:nvPr/>
        </p:nvSpPr>
        <p:spPr bwMode="auto">
          <a:xfrm>
            <a:off x="1179513" y="587375"/>
            <a:ext cx="7488237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cs-CZ" sz="3200" b="1" dirty="0">
                <a:solidFill>
                  <a:schemeClr val="bg1"/>
                </a:solidFill>
                <a:latin typeface="Palatino Linotype" pitchFamily="18" charset="0"/>
              </a:rPr>
              <a:t>KDO JSEM?</a:t>
            </a:r>
          </a:p>
        </p:txBody>
      </p:sp>
      <p:sp>
        <p:nvSpPr>
          <p:cNvPr id="3" name="Dvojitá šipka 2"/>
          <p:cNvSpPr/>
          <p:nvPr/>
        </p:nvSpPr>
        <p:spPr>
          <a:xfrm>
            <a:off x="3709988" y="5302250"/>
            <a:ext cx="2085975" cy="576263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>
                <a:solidFill>
                  <a:schemeClr val="bg1"/>
                </a:solidFill>
              </a:rPr>
              <a:t>řešení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5795963" y="6162675"/>
            <a:ext cx="1979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2400" b="1"/>
              <a:t>Sova pálená</a:t>
            </a:r>
          </a:p>
        </p:txBody>
      </p:sp>
      <p:sp>
        <p:nvSpPr>
          <p:cNvPr id="2" name="Obdélník 1"/>
          <p:cNvSpPr/>
          <p:nvPr/>
        </p:nvSpPr>
        <p:spPr>
          <a:xfrm>
            <a:off x="5562600" y="1828800"/>
            <a:ext cx="2841625" cy="1089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25611" name="Picture 4" descr="OPVK_hor_zakladni_logolink_RGB_c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j0214037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52689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bdélník 21"/>
          <p:cNvSpPr/>
          <p:nvPr/>
        </p:nvSpPr>
        <p:spPr>
          <a:xfrm>
            <a:off x="5561013" y="2919413"/>
            <a:ext cx="2841625" cy="1060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5562600" y="3979863"/>
            <a:ext cx="2841625" cy="1096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5615" name="TextovéPole 4"/>
          <p:cNvSpPr txBox="1">
            <a:spLocks noChangeArrowheads="1"/>
          </p:cNvSpPr>
          <p:nvPr/>
        </p:nvSpPr>
        <p:spPr bwMode="auto">
          <a:xfrm>
            <a:off x="8135938" y="5129213"/>
            <a:ext cx="3540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200"/>
              <a:t>14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/>
      <p:bldP spid="2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152650"/>
            <a:ext cx="3332163" cy="249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AutoShape 12"/>
          <p:cNvSpPr>
            <a:spLocks noChangeArrowheads="1"/>
          </p:cNvSpPr>
          <p:nvPr/>
        </p:nvSpPr>
        <p:spPr bwMode="auto">
          <a:xfrm>
            <a:off x="179388" y="561975"/>
            <a:ext cx="792162" cy="863600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cs-CZ" sz="2400" b="1" dirty="0">
                <a:latin typeface="Palatino Linotype" pitchFamily="18" charset="0"/>
              </a:rPr>
              <a:t>8A</a:t>
            </a:r>
          </a:p>
        </p:txBody>
      </p: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241300" y="2060575"/>
            <a:ext cx="5016500" cy="719138"/>
            <a:chOff x="113" y="1162"/>
            <a:chExt cx="3160" cy="453"/>
          </a:xfrm>
        </p:grpSpPr>
        <p:sp>
          <p:nvSpPr>
            <p:cNvPr id="26644" name="AutoShape 16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449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>
                  <a:latin typeface="Palatino Linotype" pitchFamily="18" charset="0"/>
                </a:rPr>
                <a:t>Stálý pták</a:t>
              </a:r>
            </a:p>
          </p:txBody>
        </p:sp>
        <p:sp>
          <p:nvSpPr>
            <p:cNvPr id="26645" name="AutoShape 17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637" y="1162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3 body</a:t>
              </a:r>
            </a:p>
          </p:txBody>
        </p:sp>
      </p:grpSp>
      <p:grpSp>
        <p:nvGrpSpPr>
          <p:cNvPr id="8196" name="Group 18"/>
          <p:cNvGrpSpPr>
            <a:grpSpLocks/>
          </p:cNvGrpSpPr>
          <p:nvPr/>
        </p:nvGrpSpPr>
        <p:grpSpPr bwMode="auto">
          <a:xfrm>
            <a:off x="250825" y="2997200"/>
            <a:ext cx="5006975" cy="719138"/>
            <a:chOff x="113" y="1162"/>
            <a:chExt cx="3154" cy="453"/>
          </a:xfrm>
        </p:grpSpPr>
        <p:sp>
          <p:nvSpPr>
            <p:cNvPr id="26642" name="AutoShape 19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443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2400" b="1">
                <a:latin typeface="Palatino Linotype" pitchFamily="18" charset="0"/>
              </a:endParaRPr>
            </a:p>
            <a:p>
              <a:r>
                <a:rPr lang="cs-CZ" sz="2400" b="1">
                  <a:latin typeface="Palatino Linotype" pitchFamily="18" charset="0"/>
                </a:rPr>
                <a:t>Létá jen při vyplašení na </a:t>
              </a:r>
            </a:p>
            <a:p>
              <a:r>
                <a:rPr lang="cs-CZ" sz="2400" b="1">
                  <a:latin typeface="Palatino Linotype" pitchFamily="18" charset="0"/>
                </a:rPr>
                <a:t>krátké vzdálenosti</a:t>
              </a:r>
            </a:p>
            <a:p>
              <a:endParaRPr lang="cs-CZ" b="1">
                <a:latin typeface="Palatino Linotype" pitchFamily="18" charset="0"/>
              </a:endParaRPr>
            </a:p>
          </p:txBody>
        </p:sp>
        <p:sp>
          <p:nvSpPr>
            <p:cNvPr id="26643" name="AutoShape 20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631" y="1162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2 body</a:t>
              </a:r>
            </a:p>
          </p:txBody>
        </p:sp>
      </p:grpSp>
      <p:grpSp>
        <p:nvGrpSpPr>
          <p:cNvPr id="8197" name="Group 21"/>
          <p:cNvGrpSpPr>
            <a:grpSpLocks/>
          </p:cNvGrpSpPr>
          <p:nvPr/>
        </p:nvGrpSpPr>
        <p:grpSpPr bwMode="auto">
          <a:xfrm>
            <a:off x="250825" y="3932238"/>
            <a:ext cx="5006975" cy="719137"/>
            <a:chOff x="113" y="1162"/>
            <a:chExt cx="3154" cy="453"/>
          </a:xfrm>
        </p:grpSpPr>
        <p:sp>
          <p:nvSpPr>
            <p:cNvPr id="26640" name="AutoShape 22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443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2400" b="1">
                <a:latin typeface="Palatino Linotype" pitchFamily="18" charset="0"/>
              </a:endParaRPr>
            </a:p>
            <a:p>
              <a:r>
                <a:rPr lang="cs-CZ" sz="2400" b="1">
                  <a:latin typeface="Palatino Linotype" pitchFamily="18" charset="0"/>
                </a:rPr>
                <a:t>Potrava – semena, hmyz …</a:t>
              </a:r>
            </a:p>
            <a:p>
              <a:endParaRPr lang="cs-CZ" b="1">
                <a:latin typeface="Palatino Linotype" pitchFamily="18" charset="0"/>
              </a:endParaRPr>
            </a:p>
          </p:txBody>
        </p:sp>
        <p:sp>
          <p:nvSpPr>
            <p:cNvPr id="26641" name="AutoShape 23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631" y="1162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1 bod</a:t>
              </a:r>
            </a:p>
          </p:txBody>
        </p:sp>
      </p:grpSp>
      <p:sp>
        <p:nvSpPr>
          <p:cNvPr id="4103" name="AutoShape 32"/>
          <p:cNvSpPr>
            <a:spLocks noChangeArrowheads="1"/>
          </p:cNvSpPr>
          <p:nvPr/>
        </p:nvSpPr>
        <p:spPr bwMode="auto">
          <a:xfrm>
            <a:off x="1179513" y="587375"/>
            <a:ext cx="7488237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cs-CZ" sz="3200" b="1" dirty="0">
                <a:solidFill>
                  <a:schemeClr val="bg1"/>
                </a:solidFill>
                <a:latin typeface="Palatino Linotype" pitchFamily="18" charset="0"/>
              </a:rPr>
              <a:t>KDO JSEM?</a:t>
            </a:r>
          </a:p>
        </p:txBody>
      </p:sp>
      <p:sp>
        <p:nvSpPr>
          <p:cNvPr id="3" name="Dvojitá šipka 2"/>
          <p:cNvSpPr/>
          <p:nvPr/>
        </p:nvSpPr>
        <p:spPr>
          <a:xfrm>
            <a:off x="3709988" y="5302250"/>
            <a:ext cx="2085975" cy="576263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>
                <a:solidFill>
                  <a:schemeClr val="bg1"/>
                </a:solidFill>
              </a:rPr>
              <a:t>řešení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5795963" y="6162675"/>
            <a:ext cx="2357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2400" b="1"/>
              <a:t>Bažant obecný</a:t>
            </a:r>
          </a:p>
        </p:txBody>
      </p:sp>
      <p:sp>
        <p:nvSpPr>
          <p:cNvPr id="2" name="Obdélník 1"/>
          <p:cNvSpPr/>
          <p:nvPr/>
        </p:nvSpPr>
        <p:spPr>
          <a:xfrm>
            <a:off x="5435600" y="2151063"/>
            <a:ext cx="3332163" cy="854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5435600" y="3005138"/>
            <a:ext cx="3332163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5435600" y="3797300"/>
            <a:ext cx="3332163" cy="854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26637" name="Picture 4" descr="OPVK_hor_zakladni_logolink_RGB_c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j0214069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52689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9" name="TextovéPole 4"/>
          <p:cNvSpPr txBox="1">
            <a:spLocks noChangeArrowheads="1"/>
          </p:cNvSpPr>
          <p:nvPr/>
        </p:nvSpPr>
        <p:spPr bwMode="auto">
          <a:xfrm>
            <a:off x="8413750" y="4651375"/>
            <a:ext cx="354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200"/>
              <a:t>15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/>
      <p:bldP spid="2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Soubor:Kuckuck (Cuculus canorus) by Tim Peukert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9"/>
          <a:stretch>
            <a:fillRect/>
          </a:stretch>
        </p:blipFill>
        <p:spPr bwMode="auto">
          <a:xfrm>
            <a:off x="5422900" y="2098675"/>
            <a:ext cx="3332163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AutoShape 12"/>
          <p:cNvSpPr>
            <a:spLocks noChangeArrowheads="1"/>
          </p:cNvSpPr>
          <p:nvPr/>
        </p:nvSpPr>
        <p:spPr bwMode="auto">
          <a:xfrm>
            <a:off x="179388" y="561975"/>
            <a:ext cx="792162" cy="863600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cs-CZ" sz="2400" b="1" dirty="0">
                <a:latin typeface="Palatino Linotype" pitchFamily="18" charset="0"/>
              </a:rPr>
              <a:t>8B</a:t>
            </a:r>
          </a:p>
        </p:txBody>
      </p: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241300" y="2060575"/>
            <a:ext cx="5099050" cy="720725"/>
            <a:chOff x="113" y="1162"/>
            <a:chExt cx="3212" cy="454"/>
          </a:xfrm>
        </p:grpSpPr>
        <p:sp>
          <p:nvSpPr>
            <p:cNvPr id="27669" name="AutoShape 16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524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>
                  <a:latin typeface="Palatino Linotype" pitchFamily="18" charset="0"/>
                </a:rPr>
                <a:t>Stěhovavý pták</a:t>
              </a:r>
            </a:p>
          </p:txBody>
        </p:sp>
        <p:sp>
          <p:nvSpPr>
            <p:cNvPr id="27670" name="AutoShape 17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689" y="1163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3 body</a:t>
              </a:r>
            </a:p>
          </p:txBody>
        </p:sp>
      </p:grpSp>
      <p:grpSp>
        <p:nvGrpSpPr>
          <p:cNvPr id="8196" name="Group 18"/>
          <p:cNvGrpSpPr>
            <a:grpSpLocks/>
          </p:cNvGrpSpPr>
          <p:nvPr/>
        </p:nvGrpSpPr>
        <p:grpSpPr bwMode="auto">
          <a:xfrm>
            <a:off x="250825" y="2997200"/>
            <a:ext cx="5089525" cy="719138"/>
            <a:chOff x="113" y="1162"/>
            <a:chExt cx="3206" cy="453"/>
          </a:xfrm>
        </p:grpSpPr>
        <p:sp>
          <p:nvSpPr>
            <p:cNvPr id="27667" name="AutoShape 19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518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2400" b="1">
                <a:latin typeface="Palatino Linotype" pitchFamily="18" charset="0"/>
              </a:endParaRPr>
            </a:p>
            <a:p>
              <a:r>
                <a:rPr lang="cs-CZ" sz="2400" b="1">
                  <a:latin typeface="Palatino Linotype" pitchFamily="18" charset="0"/>
                </a:rPr>
                <a:t>Vejce klade do cizích hnízd</a:t>
              </a:r>
            </a:p>
            <a:p>
              <a:endParaRPr lang="cs-CZ" b="1">
                <a:latin typeface="Palatino Linotype" pitchFamily="18" charset="0"/>
              </a:endParaRPr>
            </a:p>
          </p:txBody>
        </p:sp>
        <p:sp>
          <p:nvSpPr>
            <p:cNvPr id="27668" name="AutoShape 2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683" y="1162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2 body</a:t>
              </a:r>
            </a:p>
          </p:txBody>
        </p:sp>
      </p:grpSp>
      <p:grpSp>
        <p:nvGrpSpPr>
          <p:cNvPr id="8197" name="Group 21"/>
          <p:cNvGrpSpPr>
            <a:grpSpLocks/>
          </p:cNvGrpSpPr>
          <p:nvPr/>
        </p:nvGrpSpPr>
        <p:grpSpPr bwMode="auto">
          <a:xfrm>
            <a:off x="250825" y="3932238"/>
            <a:ext cx="5089525" cy="857250"/>
            <a:chOff x="113" y="1162"/>
            <a:chExt cx="3206" cy="540"/>
          </a:xfrm>
        </p:grpSpPr>
        <p:sp>
          <p:nvSpPr>
            <p:cNvPr id="27665" name="AutoShape 22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518" cy="540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2400" b="1">
                <a:latin typeface="Palatino Linotype" pitchFamily="18" charset="0"/>
              </a:endParaRPr>
            </a:p>
            <a:p>
              <a:r>
                <a:rPr lang="cs-CZ" sz="2400" b="1">
                  <a:latin typeface="Palatino Linotype" pitchFamily="18" charset="0"/>
                </a:rPr>
                <a:t>Potrava – hmyz, chlupaté </a:t>
              </a:r>
            </a:p>
            <a:p>
              <a:r>
                <a:rPr lang="cs-CZ" sz="2400" b="1">
                  <a:latin typeface="Palatino Linotype" pitchFamily="18" charset="0"/>
                </a:rPr>
                <a:t>                  housenky  …</a:t>
              </a:r>
            </a:p>
            <a:p>
              <a:endParaRPr lang="cs-CZ" b="1">
                <a:latin typeface="Palatino Linotype" pitchFamily="18" charset="0"/>
              </a:endParaRPr>
            </a:p>
          </p:txBody>
        </p:sp>
        <p:sp>
          <p:nvSpPr>
            <p:cNvPr id="27666" name="AutoShape 23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683" y="1162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1 bod</a:t>
              </a:r>
            </a:p>
          </p:txBody>
        </p:sp>
      </p:grpSp>
      <p:sp>
        <p:nvSpPr>
          <p:cNvPr id="4103" name="AutoShape 32"/>
          <p:cNvSpPr>
            <a:spLocks noChangeArrowheads="1"/>
          </p:cNvSpPr>
          <p:nvPr/>
        </p:nvSpPr>
        <p:spPr bwMode="auto">
          <a:xfrm>
            <a:off x="1179513" y="587375"/>
            <a:ext cx="7488237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cs-CZ" sz="3200" b="1" dirty="0">
                <a:solidFill>
                  <a:schemeClr val="bg1"/>
                </a:solidFill>
                <a:latin typeface="Palatino Linotype" pitchFamily="18" charset="0"/>
              </a:rPr>
              <a:t>KDO JSEM?</a:t>
            </a:r>
          </a:p>
        </p:txBody>
      </p:sp>
      <p:sp>
        <p:nvSpPr>
          <p:cNvPr id="3" name="Dvojitá šipka 2"/>
          <p:cNvSpPr/>
          <p:nvPr/>
        </p:nvSpPr>
        <p:spPr>
          <a:xfrm>
            <a:off x="3709988" y="5302250"/>
            <a:ext cx="2085975" cy="576263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>
                <a:solidFill>
                  <a:schemeClr val="bg1"/>
                </a:solidFill>
              </a:rPr>
              <a:t>řešení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5575300" y="6162675"/>
            <a:ext cx="2614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2400" b="1"/>
              <a:t>Kukačka obecná</a:t>
            </a:r>
          </a:p>
        </p:txBody>
      </p:sp>
      <p:sp>
        <p:nvSpPr>
          <p:cNvPr id="2" name="Obdélník 1"/>
          <p:cNvSpPr/>
          <p:nvPr/>
        </p:nvSpPr>
        <p:spPr>
          <a:xfrm>
            <a:off x="5437188" y="2930525"/>
            <a:ext cx="3332162" cy="85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5437188" y="2109788"/>
            <a:ext cx="3332162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5435600" y="3797300"/>
            <a:ext cx="3332163" cy="854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27661" name="Picture 4" descr="OPVK_hor_zakladni_logolink_RGB_c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j0214084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52689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3" name="TextovéPole 4"/>
          <p:cNvSpPr txBox="1">
            <a:spLocks noChangeArrowheads="1"/>
          </p:cNvSpPr>
          <p:nvPr/>
        </p:nvSpPr>
        <p:spPr bwMode="auto">
          <a:xfrm>
            <a:off x="8413750" y="4651375"/>
            <a:ext cx="184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cs-CZ" sz="1200"/>
          </a:p>
        </p:txBody>
      </p:sp>
      <p:sp>
        <p:nvSpPr>
          <p:cNvPr id="27664" name="TextovéPole 5"/>
          <p:cNvSpPr txBox="1">
            <a:spLocks noChangeArrowheads="1"/>
          </p:cNvSpPr>
          <p:nvPr/>
        </p:nvSpPr>
        <p:spPr bwMode="auto">
          <a:xfrm>
            <a:off x="8401050" y="4660900"/>
            <a:ext cx="354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200"/>
              <a:t>16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/>
      <p:bldP spid="2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10243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031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Digitální učební materiál je určen pro opakování, procvičování  a  </a:t>
            </a:r>
          </a:p>
          <a:p>
            <a:pPr eaLnBrk="1" hangingPunct="1"/>
            <a:r>
              <a:rPr lang="cs-CZ" dirty="0"/>
              <a:t>    upevňování </a:t>
            </a:r>
            <a:r>
              <a:rPr lang="cs-CZ" dirty="0" smtClean="0"/>
              <a:t>učiva. 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Materiál prověřuje osvojené </a:t>
            </a:r>
            <a:r>
              <a:rPr lang="cs-CZ" dirty="0" smtClean="0"/>
              <a:t>znalosti.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Je určen pro </a:t>
            </a:r>
            <a:r>
              <a:rPr lang="cs-CZ"/>
              <a:t>předmět </a:t>
            </a:r>
            <a:r>
              <a:rPr lang="cs-CZ" smtClean="0"/>
              <a:t>přírodověda </a:t>
            </a:r>
            <a:r>
              <a:rPr lang="cs-CZ" dirty="0"/>
              <a:t>ve 4. </a:t>
            </a:r>
            <a:r>
              <a:rPr lang="cs-CZ" dirty="0" smtClean="0"/>
              <a:t>ročníku.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Tento materiál vznikl jako doplňující materiál k učebnici</a:t>
            </a:r>
            <a:r>
              <a:rPr lang="cs-CZ" dirty="0" smtClean="0"/>
              <a:t>: </a:t>
            </a:r>
            <a:r>
              <a:rPr lang="cs-CZ" dirty="0"/>
              <a:t>ŠTIKOVÁ, Věra</a:t>
            </a:r>
            <a:r>
              <a:rPr lang="cs-CZ" dirty="0" smtClean="0"/>
              <a:t>.</a:t>
            </a:r>
          </a:p>
          <a:p>
            <a:pPr eaLnBrk="1" hangingPunct="1"/>
            <a:r>
              <a:rPr lang="cs-CZ" dirty="0" smtClean="0"/>
              <a:t>    </a:t>
            </a:r>
            <a:r>
              <a:rPr lang="cs-CZ" i="1" dirty="0"/>
              <a:t>Přírodověda 4: Učebnice pro 4. ročník základní školy</a:t>
            </a:r>
            <a:r>
              <a:rPr lang="cs-CZ" dirty="0"/>
              <a:t>. 1. vydání. Brno: </a:t>
            </a:r>
            <a:r>
              <a:rPr lang="cs-CZ" dirty="0" smtClean="0"/>
              <a:t> </a:t>
            </a:r>
          </a:p>
          <a:p>
            <a:pPr eaLnBrk="1" hangingPunct="1"/>
            <a:r>
              <a:rPr lang="cs-CZ" dirty="0"/>
              <a:t> </a:t>
            </a:r>
            <a:r>
              <a:rPr lang="cs-CZ" dirty="0" smtClean="0"/>
              <a:t>   Nová </a:t>
            </a:r>
            <a:r>
              <a:rPr lang="cs-CZ" dirty="0"/>
              <a:t>škola, 2003. ISBN 80-7289-052-2. 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00" y="1800225"/>
            <a:ext cx="3270250" cy="32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AutoShape 12"/>
          <p:cNvSpPr>
            <a:spLocks noChangeArrowheads="1"/>
          </p:cNvSpPr>
          <p:nvPr/>
        </p:nvSpPr>
        <p:spPr bwMode="auto">
          <a:xfrm>
            <a:off x="179388" y="561975"/>
            <a:ext cx="792162" cy="863600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cs-CZ" sz="2400" b="1" dirty="0">
                <a:latin typeface="Palatino Linotype" pitchFamily="18" charset="0"/>
              </a:rPr>
              <a:t>9A</a:t>
            </a:r>
          </a:p>
        </p:txBody>
      </p: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241300" y="2060575"/>
            <a:ext cx="4897438" cy="719138"/>
            <a:chOff x="113" y="1162"/>
            <a:chExt cx="3085" cy="453"/>
          </a:xfrm>
        </p:grpSpPr>
        <p:sp>
          <p:nvSpPr>
            <p:cNvPr id="28692" name="AutoShape 16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267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>
                  <a:latin typeface="Palatino Linotype" pitchFamily="18" charset="0"/>
                </a:rPr>
                <a:t>Stálý pták</a:t>
              </a:r>
            </a:p>
          </p:txBody>
        </p:sp>
        <p:sp>
          <p:nvSpPr>
            <p:cNvPr id="28693" name="AutoShape 17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562" y="1162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3 body</a:t>
              </a:r>
            </a:p>
          </p:txBody>
        </p:sp>
      </p:grpSp>
      <p:grpSp>
        <p:nvGrpSpPr>
          <p:cNvPr id="8196" name="Group 18"/>
          <p:cNvGrpSpPr>
            <a:grpSpLocks/>
          </p:cNvGrpSpPr>
          <p:nvPr/>
        </p:nvGrpSpPr>
        <p:grpSpPr bwMode="auto">
          <a:xfrm>
            <a:off x="250825" y="2997200"/>
            <a:ext cx="4897438" cy="719138"/>
            <a:chOff x="113" y="1162"/>
            <a:chExt cx="3085" cy="453"/>
          </a:xfrm>
        </p:grpSpPr>
        <p:sp>
          <p:nvSpPr>
            <p:cNvPr id="28690" name="AutoShape 19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267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>
                  <a:latin typeface="Palatino Linotype" pitchFamily="18" charset="0"/>
                </a:rPr>
                <a:t>Šplhá po stromech, </a:t>
              </a:r>
            </a:p>
            <a:p>
              <a:r>
                <a:rPr lang="cs-CZ" sz="2400" b="1">
                  <a:latin typeface="Palatino Linotype" pitchFamily="18" charset="0"/>
                </a:rPr>
                <a:t>občas i po budovách</a:t>
              </a:r>
            </a:p>
          </p:txBody>
        </p:sp>
        <p:sp>
          <p:nvSpPr>
            <p:cNvPr id="28691" name="AutoShape 20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562" y="1162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2 body</a:t>
              </a:r>
            </a:p>
          </p:txBody>
        </p:sp>
      </p:grpSp>
      <p:grpSp>
        <p:nvGrpSpPr>
          <p:cNvPr id="8197" name="Group 21"/>
          <p:cNvGrpSpPr>
            <a:grpSpLocks/>
          </p:cNvGrpSpPr>
          <p:nvPr/>
        </p:nvGrpSpPr>
        <p:grpSpPr bwMode="auto">
          <a:xfrm>
            <a:off x="250825" y="3932238"/>
            <a:ext cx="4897438" cy="719137"/>
            <a:chOff x="113" y="1162"/>
            <a:chExt cx="3085" cy="453"/>
          </a:xfrm>
        </p:grpSpPr>
        <p:sp>
          <p:nvSpPr>
            <p:cNvPr id="28688" name="AutoShape 22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267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b="1">
                <a:latin typeface="Palatino Linotype" pitchFamily="18" charset="0"/>
              </a:endParaRPr>
            </a:p>
            <a:p>
              <a:r>
                <a:rPr lang="cs-CZ" sz="2400" b="1">
                  <a:latin typeface="Palatino Linotype" pitchFamily="18" charset="0"/>
                </a:rPr>
                <a:t>Potrava – mravenci …</a:t>
              </a:r>
            </a:p>
            <a:p>
              <a:endParaRPr lang="cs-CZ" b="1">
                <a:latin typeface="Palatino Linotype" pitchFamily="18" charset="0"/>
              </a:endParaRPr>
            </a:p>
          </p:txBody>
        </p:sp>
        <p:sp>
          <p:nvSpPr>
            <p:cNvPr id="28689" name="AutoShape 23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562" y="1162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1 bod</a:t>
              </a:r>
            </a:p>
          </p:txBody>
        </p:sp>
      </p:grpSp>
      <p:sp>
        <p:nvSpPr>
          <p:cNvPr id="4103" name="AutoShape 32"/>
          <p:cNvSpPr>
            <a:spLocks noChangeArrowheads="1"/>
          </p:cNvSpPr>
          <p:nvPr/>
        </p:nvSpPr>
        <p:spPr bwMode="auto">
          <a:xfrm>
            <a:off x="1179513" y="587375"/>
            <a:ext cx="7488237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cs-CZ" sz="3200" b="1" dirty="0">
                <a:solidFill>
                  <a:schemeClr val="bg1"/>
                </a:solidFill>
                <a:latin typeface="Palatino Linotype" pitchFamily="18" charset="0"/>
              </a:rPr>
              <a:t>KDO JSEM?</a:t>
            </a:r>
          </a:p>
        </p:txBody>
      </p:sp>
      <p:sp>
        <p:nvSpPr>
          <p:cNvPr id="3" name="Dvojitá šipka 2"/>
          <p:cNvSpPr/>
          <p:nvPr/>
        </p:nvSpPr>
        <p:spPr>
          <a:xfrm>
            <a:off x="3709988" y="5302250"/>
            <a:ext cx="2085975" cy="576263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>
                <a:solidFill>
                  <a:schemeClr val="bg1"/>
                </a:solidFill>
              </a:rPr>
              <a:t>řešení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5795963" y="6162675"/>
            <a:ext cx="2030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2400" b="1"/>
              <a:t>Žluna zelená</a:t>
            </a:r>
          </a:p>
        </p:txBody>
      </p:sp>
      <p:sp>
        <p:nvSpPr>
          <p:cNvPr id="2" name="Obdélník 1"/>
          <p:cNvSpPr/>
          <p:nvPr/>
        </p:nvSpPr>
        <p:spPr>
          <a:xfrm>
            <a:off x="5343525" y="2901950"/>
            <a:ext cx="3286125" cy="1046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5359400" y="1800225"/>
            <a:ext cx="3270250" cy="1101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5359400" y="3932238"/>
            <a:ext cx="3270250" cy="1119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28685" name="Picture 4" descr="OPVK_hor_zakladni_logolink_RGB_c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j02120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52689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7" name="TextovéPole 5"/>
          <p:cNvSpPr txBox="1">
            <a:spLocks noChangeArrowheads="1"/>
          </p:cNvSpPr>
          <p:nvPr/>
        </p:nvSpPr>
        <p:spPr bwMode="auto">
          <a:xfrm>
            <a:off x="8280400" y="5060950"/>
            <a:ext cx="355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200"/>
              <a:t>17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/>
      <p:bldP spid="2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0" y="2079625"/>
            <a:ext cx="3503613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AutoShape 12"/>
          <p:cNvSpPr>
            <a:spLocks noChangeArrowheads="1"/>
          </p:cNvSpPr>
          <p:nvPr/>
        </p:nvSpPr>
        <p:spPr bwMode="auto">
          <a:xfrm>
            <a:off x="179388" y="561975"/>
            <a:ext cx="792162" cy="863600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cs-CZ" sz="2400" b="1" dirty="0">
                <a:latin typeface="Palatino Linotype" pitchFamily="18" charset="0"/>
              </a:rPr>
              <a:t>9B</a:t>
            </a:r>
          </a:p>
        </p:txBody>
      </p: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241300" y="2060575"/>
            <a:ext cx="4897438" cy="719138"/>
            <a:chOff x="113" y="1162"/>
            <a:chExt cx="3085" cy="453"/>
          </a:xfrm>
        </p:grpSpPr>
        <p:sp>
          <p:nvSpPr>
            <p:cNvPr id="29716" name="AutoShape 16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267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>
                  <a:latin typeface="Palatino Linotype" pitchFamily="18" charset="0"/>
                </a:rPr>
                <a:t>Stálý pták</a:t>
              </a:r>
            </a:p>
          </p:txBody>
        </p:sp>
        <p:sp>
          <p:nvSpPr>
            <p:cNvPr id="29717" name="AutoShape 17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562" y="1162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3 body</a:t>
              </a:r>
            </a:p>
          </p:txBody>
        </p:sp>
      </p:grpSp>
      <p:grpSp>
        <p:nvGrpSpPr>
          <p:cNvPr id="8196" name="Group 18"/>
          <p:cNvGrpSpPr>
            <a:grpSpLocks/>
          </p:cNvGrpSpPr>
          <p:nvPr/>
        </p:nvGrpSpPr>
        <p:grpSpPr bwMode="auto">
          <a:xfrm>
            <a:off x="250825" y="2997200"/>
            <a:ext cx="4897438" cy="719138"/>
            <a:chOff x="113" y="1162"/>
            <a:chExt cx="3085" cy="453"/>
          </a:xfrm>
        </p:grpSpPr>
        <p:sp>
          <p:nvSpPr>
            <p:cNvPr id="29714" name="AutoShape 19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267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2400" b="1">
                <a:latin typeface="Palatino Linotype" pitchFamily="18" charset="0"/>
              </a:endParaRPr>
            </a:p>
            <a:p>
              <a:r>
                <a:rPr lang="cs-CZ" sz="2400" b="1">
                  <a:latin typeface="Palatino Linotype" pitchFamily="18" charset="0"/>
                </a:rPr>
                <a:t>Žije u řek, nádrží …</a:t>
              </a:r>
            </a:p>
            <a:p>
              <a:endParaRPr lang="cs-CZ" b="1">
                <a:latin typeface="Palatino Linotype" pitchFamily="18" charset="0"/>
              </a:endParaRPr>
            </a:p>
          </p:txBody>
        </p:sp>
        <p:sp>
          <p:nvSpPr>
            <p:cNvPr id="29715" name="AutoShape 20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562" y="1162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2 body</a:t>
              </a:r>
            </a:p>
          </p:txBody>
        </p:sp>
      </p:grpSp>
      <p:grpSp>
        <p:nvGrpSpPr>
          <p:cNvPr id="8197" name="Group 21"/>
          <p:cNvGrpSpPr>
            <a:grpSpLocks/>
          </p:cNvGrpSpPr>
          <p:nvPr/>
        </p:nvGrpSpPr>
        <p:grpSpPr bwMode="auto">
          <a:xfrm>
            <a:off x="250825" y="3932238"/>
            <a:ext cx="4897438" cy="719137"/>
            <a:chOff x="113" y="1162"/>
            <a:chExt cx="3085" cy="453"/>
          </a:xfrm>
        </p:grpSpPr>
        <p:sp>
          <p:nvSpPr>
            <p:cNvPr id="29712" name="AutoShape 22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267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b="1">
                <a:latin typeface="Palatino Linotype" pitchFamily="18" charset="0"/>
              </a:endParaRPr>
            </a:p>
            <a:p>
              <a:r>
                <a:rPr lang="cs-CZ" sz="2400" b="1">
                  <a:latin typeface="Palatino Linotype" pitchFamily="18" charset="0"/>
                </a:rPr>
                <a:t>Potrava – menší ryby …</a:t>
              </a:r>
            </a:p>
            <a:p>
              <a:endParaRPr lang="cs-CZ" b="1">
                <a:latin typeface="Palatino Linotype" pitchFamily="18" charset="0"/>
              </a:endParaRPr>
            </a:p>
          </p:txBody>
        </p:sp>
        <p:sp>
          <p:nvSpPr>
            <p:cNvPr id="29713" name="AutoShape 23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562" y="1162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1 bod</a:t>
              </a:r>
            </a:p>
          </p:txBody>
        </p:sp>
      </p:grpSp>
      <p:sp>
        <p:nvSpPr>
          <p:cNvPr id="4103" name="AutoShape 32"/>
          <p:cNvSpPr>
            <a:spLocks noChangeArrowheads="1"/>
          </p:cNvSpPr>
          <p:nvPr/>
        </p:nvSpPr>
        <p:spPr bwMode="auto">
          <a:xfrm>
            <a:off x="1179513" y="587375"/>
            <a:ext cx="7488237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cs-CZ" sz="3200" b="1" dirty="0">
                <a:solidFill>
                  <a:schemeClr val="bg1"/>
                </a:solidFill>
                <a:latin typeface="Palatino Linotype" pitchFamily="18" charset="0"/>
              </a:rPr>
              <a:t>KDO JSEM?</a:t>
            </a:r>
          </a:p>
        </p:txBody>
      </p:sp>
      <p:sp>
        <p:nvSpPr>
          <p:cNvPr id="3" name="Dvojitá šipka 2"/>
          <p:cNvSpPr/>
          <p:nvPr/>
        </p:nvSpPr>
        <p:spPr>
          <a:xfrm>
            <a:off x="3709988" y="5302250"/>
            <a:ext cx="2085975" cy="576263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>
                <a:solidFill>
                  <a:schemeClr val="bg1"/>
                </a:solidFill>
              </a:rPr>
              <a:t>řešení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5795963" y="6162675"/>
            <a:ext cx="2338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2400" b="1"/>
              <a:t>Ledňáček říční</a:t>
            </a:r>
          </a:p>
        </p:txBody>
      </p:sp>
      <p:sp>
        <p:nvSpPr>
          <p:cNvPr id="2" name="Obdélník 1"/>
          <p:cNvSpPr/>
          <p:nvPr/>
        </p:nvSpPr>
        <p:spPr>
          <a:xfrm>
            <a:off x="5222875" y="2935288"/>
            <a:ext cx="3503613" cy="906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5222875" y="2079625"/>
            <a:ext cx="3503613" cy="85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5222875" y="3827463"/>
            <a:ext cx="3503613" cy="928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29709" name="Picture 4" descr="OPVK_hor_zakladni_logolink_RGB_c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j02135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52689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1" name="TextovéPole 4"/>
          <p:cNvSpPr txBox="1">
            <a:spLocks noChangeArrowheads="1"/>
          </p:cNvSpPr>
          <p:nvPr/>
        </p:nvSpPr>
        <p:spPr bwMode="auto">
          <a:xfrm>
            <a:off x="8372475" y="4764088"/>
            <a:ext cx="354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200"/>
              <a:t>18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/>
      <p:bldP spid="2" grpId="0" animBg="1"/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5" y="1811338"/>
            <a:ext cx="2517775" cy="355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AutoShape 12"/>
          <p:cNvSpPr>
            <a:spLocks noChangeArrowheads="1"/>
          </p:cNvSpPr>
          <p:nvPr/>
        </p:nvSpPr>
        <p:spPr bwMode="auto">
          <a:xfrm>
            <a:off x="179388" y="561975"/>
            <a:ext cx="792162" cy="863600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cs-CZ" sz="2400" b="1" dirty="0">
                <a:latin typeface="Palatino Linotype" pitchFamily="18" charset="0"/>
              </a:rPr>
              <a:t>10A</a:t>
            </a:r>
          </a:p>
        </p:txBody>
      </p: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241300" y="2060575"/>
            <a:ext cx="4897438" cy="719138"/>
            <a:chOff x="113" y="1162"/>
            <a:chExt cx="3085" cy="453"/>
          </a:xfrm>
        </p:grpSpPr>
        <p:sp>
          <p:nvSpPr>
            <p:cNvPr id="30740" name="AutoShape 16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344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>
                  <a:latin typeface="Palatino Linotype" pitchFamily="18" charset="0"/>
                </a:rPr>
                <a:t>Stálý pták (dravec)</a:t>
              </a:r>
            </a:p>
          </p:txBody>
        </p:sp>
        <p:sp>
          <p:nvSpPr>
            <p:cNvPr id="30741" name="AutoShape 17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562" y="1162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3 body</a:t>
              </a:r>
            </a:p>
          </p:txBody>
        </p:sp>
      </p:grpSp>
      <p:grpSp>
        <p:nvGrpSpPr>
          <p:cNvPr id="8196" name="Group 18"/>
          <p:cNvGrpSpPr>
            <a:grpSpLocks/>
          </p:cNvGrpSpPr>
          <p:nvPr/>
        </p:nvGrpSpPr>
        <p:grpSpPr bwMode="auto">
          <a:xfrm>
            <a:off x="250825" y="2997200"/>
            <a:ext cx="4897438" cy="719138"/>
            <a:chOff x="113" y="1162"/>
            <a:chExt cx="3085" cy="453"/>
          </a:xfrm>
        </p:grpSpPr>
        <p:sp>
          <p:nvSpPr>
            <p:cNvPr id="30738" name="AutoShape 19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338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b="1">
                <a:latin typeface="Palatino Linotype" pitchFamily="18" charset="0"/>
              </a:endParaRPr>
            </a:p>
            <a:p>
              <a:r>
                <a:rPr lang="cs-CZ" sz="2400" b="1">
                  <a:latin typeface="Palatino Linotype" pitchFamily="18" charset="0"/>
                </a:rPr>
                <a:t>Hnízdí v přírodě i v </a:t>
              </a:r>
            </a:p>
            <a:p>
              <a:r>
                <a:rPr lang="cs-CZ" sz="2400" b="1">
                  <a:latin typeface="Palatino Linotype" pitchFamily="18" charset="0"/>
                </a:rPr>
                <a:t>budovách </a:t>
              </a:r>
            </a:p>
            <a:p>
              <a:endParaRPr lang="cs-CZ" b="1">
                <a:latin typeface="Palatino Linotype" pitchFamily="18" charset="0"/>
              </a:endParaRPr>
            </a:p>
          </p:txBody>
        </p:sp>
        <p:sp>
          <p:nvSpPr>
            <p:cNvPr id="30739" name="AutoShape 20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562" y="1162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2 body</a:t>
              </a:r>
            </a:p>
          </p:txBody>
        </p:sp>
      </p:grpSp>
      <p:grpSp>
        <p:nvGrpSpPr>
          <p:cNvPr id="8197" name="Group 21"/>
          <p:cNvGrpSpPr>
            <a:grpSpLocks/>
          </p:cNvGrpSpPr>
          <p:nvPr/>
        </p:nvGrpSpPr>
        <p:grpSpPr bwMode="auto">
          <a:xfrm>
            <a:off x="250825" y="3932238"/>
            <a:ext cx="4897438" cy="719137"/>
            <a:chOff x="113" y="1162"/>
            <a:chExt cx="3085" cy="453"/>
          </a:xfrm>
        </p:grpSpPr>
        <p:sp>
          <p:nvSpPr>
            <p:cNvPr id="30736" name="AutoShape 22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338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b="1">
                <a:latin typeface="Palatino Linotype" pitchFamily="18" charset="0"/>
              </a:endParaRPr>
            </a:p>
            <a:p>
              <a:r>
                <a:rPr lang="cs-CZ" sz="2400" b="1">
                  <a:latin typeface="Palatino Linotype" pitchFamily="18" charset="0"/>
                </a:rPr>
                <a:t>Potrava – drobní hlodavci</a:t>
              </a:r>
            </a:p>
            <a:p>
              <a:endParaRPr lang="cs-CZ" b="1">
                <a:latin typeface="Palatino Linotype" pitchFamily="18" charset="0"/>
              </a:endParaRPr>
            </a:p>
          </p:txBody>
        </p:sp>
        <p:sp>
          <p:nvSpPr>
            <p:cNvPr id="30737" name="AutoShape 23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562" y="1162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1 bod</a:t>
              </a:r>
            </a:p>
          </p:txBody>
        </p:sp>
      </p:grpSp>
      <p:sp>
        <p:nvSpPr>
          <p:cNvPr id="4103" name="AutoShape 32"/>
          <p:cNvSpPr>
            <a:spLocks noChangeArrowheads="1"/>
          </p:cNvSpPr>
          <p:nvPr/>
        </p:nvSpPr>
        <p:spPr bwMode="auto">
          <a:xfrm>
            <a:off x="1179513" y="587375"/>
            <a:ext cx="7488237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cs-CZ" sz="3200" b="1" dirty="0">
                <a:solidFill>
                  <a:schemeClr val="bg1"/>
                </a:solidFill>
                <a:latin typeface="Palatino Linotype" pitchFamily="18" charset="0"/>
              </a:rPr>
              <a:t>KDO JSEM?</a:t>
            </a:r>
          </a:p>
        </p:txBody>
      </p:sp>
      <p:sp>
        <p:nvSpPr>
          <p:cNvPr id="3" name="Dvojitá šipka 2"/>
          <p:cNvSpPr/>
          <p:nvPr/>
        </p:nvSpPr>
        <p:spPr>
          <a:xfrm>
            <a:off x="3709988" y="5302250"/>
            <a:ext cx="2085975" cy="576263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>
                <a:solidFill>
                  <a:schemeClr val="bg1"/>
                </a:solidFill>
              </a:rPr>
              <a:t>řešení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5541963" y="6232525"/>
            <a:ext cx="2628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2400" b="1"/>
              <a:t>Poštolka obecná</a:t>
            </a:r>
          </a:p>
        </p:txBody>
      </p:sp>
      <p:sp>
        <p:nvSpPr>
          <p:cNvPr id="2" name="Obdélník 1"/>
          <p:cNvSpPr/>
          <p:nvPr/>
        </p:nvSpPr>
        <p:spPr>
          <a:xfrm>
            <a:off x="5848350" y="1831975"/>
            <a:ext cx="2505075" cy="1165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5848350" y="3005138"/>
            <a:ext cx="2505075" cy="1165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5851525" y="4162425"/>
            <a:ext cx="2505075" cy="1200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30733" name="Picture 4" descr="OPVK_hor_zakladni_logolink_RGB_c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j02166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54562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5" name="TextovéPole 4"/>
          <p:cNvSpPr txBox="1">
            <a:spLocks noChangeArrowheads="1"/>
          </p:cNvSpPr>
          <p:nvPr/>
        </p:nvSpPr>
        <p:spPr bwMode="auto">
          <a:xfrm>
            <a:off x="8070850" y="5338763"/>
            <a:ext cx="354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200"/>
              <a:t>19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/>
      <p:bldP spid="2" grpId="0" animBg="1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8" descr="File:Acc Sonnenalle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13" y="1604963"/>
            <a:ext cx="2446337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AutoShape 12"/>
          <p:cNvSpPr>
            <a:spLocks noChangeArrowheads="1"/>
          </p:cNvSpPr>
          <p:nvPr/>
        </p:nvSpPr>
        <p:spPr bwMode="auto">
          <a:xfrm>
            <a:off x="179388" y="561975"/>
            <a:ext cx="792162" cy="863600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cs-CZ" sz="2400" b="1" dirty="0">
                <a:latin typeface="Palatino Linotype" pitchFamily="18" charset="0"/>
              </a:rPr>
              <a:t>10B</a:t>
            </a:r>
          </a:p>
        </p:txBody>
      </p: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241300" y="2060575"/>
            <a:ext cx="5016500" cy="719138"/>
            <a:chOff x="113" y="1162"/>
            <a:chExt cx="3160" cy="453"/>
          </a:xfrm>
        </p:grpSpPr>
        <p:sp>
          <p:nvSpPr>
            <p:cNvPr id="31764" name="AutoShape 16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449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>
                  <a:latin typeface="Palatino Linotype" pitchFamily="18" charset="0"/>
                </a:rPr>
                <a:t>Stálý pták (dravec)</a:t>
              </a:r>
            </a:p>
          </p:txBody>
        </p:sp>
        <p:sp>
          <p:nvSpPr>
            <p:cNvPr id="31765" name="AutoShape 17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637" y="1162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3 body</a:t>
              </a:r>
            </a:p>
          </p:txBody>
        </p:sp>
      </p:grpSp>
      <p:grpSp>
        <p:nvGrpSpPr>
          <p:cNvPr id="8196" name="Group 18"/>
          <p:cNvGrpSpPr>
            <a:grpSpLocks/>
          </p:cNvGrpSpPr>
          <p:nvPr/>
        </p:nvGrpSpPr>
        <p:grpSpPr bwMode="auto">
          <a:xfrm>
            <a:off x="250825" y="2997200"/>
            <a:ext cx="5006975" cy="719138"/>
            <a:chOff x="113" y="1162"/>
            <a:chExt cx="3154" cy="453"/>
          </a:xfrm>
        </p:grpSpPr>
        <p:sp>
          <p:nvSpPr>
            <p:cNvPr id="31762" name="AutoShape 19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443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2400" b="1">
                <a:latin typeface="Palatino Linotype" pitchFamily="18" charset="0"/>
              </a:endParaRPr>
            </a:p>
            <a:p>
              <a:r>
                <a:rPr lang="cs-CZ" sz="2400" b="1">
                  <a:latin typeface="Palatino Linotype" pitchFamily="18" charset="0"/>
                </a:rPr>
                <a:t>Hnízdí vysoko v korunách </a:t>
              </a:r>
            </a:p>
            <a:p>
              <a:r>
                <a:rPr lang="cs-CZ" sz="2400" b="1">
                  <a:latin typeface="Palatino Linotype" pitchFamily="18" charset="0"/>
                </a:rPr>
                <a:t>stromů</a:t>
              </a:r>
            </a:p>
            <a:p>
              <a:endParaRPr lang="cs-CZ" b="1">
                <a:latin typeface="Palatino Linotype" pitchFamily="18" charset="0"/>
              </a:endParaRPr>
            </a:p>
          </p:txBody>
        </p:sp>
        <p:sp>
          <p:nvSpPr>
            <p:cNvPr id="31763" name="AutoShape 2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631" y="1162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2 body</a:t>
              </a:r>
            </a:p>
          </p:txBody>
        </p:sp>
      </p:grpSp>
      <p:grpSp>
        <p:nvGrpSpPr>
          <p:cNvPr id="8197" name="Group 21"/>
          <p:cNvGrpSpPr>
            <a:grpSpLocks/>
          </p:cNvGrpSpPr>
          <p:nvPr/>
        </p:nvGrpSpPr>
        <p:grpSpPr bwMode="auto">
          <a:xfrm>
            <a:off x="250825" y="3932238"/>
            <a:ext cx="5006975" cy="719137"/>
            <a:chOff x="113" y="1162"/>
            <a:chExt cx="3154" cy="453"/>
          </a:xfrm>
        </p:grpSpPr>
        <p:sp>
          <p:nvSpPr>
            <p:cNvPr id="31760" name="AutoShape 22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443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2400" b="1">
                <a:latin typeface="Palatino Linotype" pitchFamily="18" charset="0"/>
              </a:endParaRPr>
            </a:p>
            <a:p>
              <a:r>
                <a:rPr lang="cs-CZ" sz="2400" b="1">
                  <a:latin typeface="Palatino Linotype" pitchFamily="18" charset="0"/>
                </a:rPr>
                <a:t>Potrava – menší ptáci …</a:t>
              </a:r>
            </a:p>
            <a:p>
              <a:endParaRPr lang="cs-CZ" b="1">
                <a:latin typeface="Palatino Linotype" pitchFamily="18" charset="0"/>
              </a:endParaRPr>
            </a:p>
          </p:txBody>
        </p:sp>
        <p:sp>
          <p:nvSpPr>
            <p:cNvPr id="31761" name="AutoShape 23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631" y="1162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1 bod</a:t>
              </a:r>
            </a:p>
          </p:txBody>
        </p:sp>
      </p:grpSp>
      <p:sp>
        <p:nvSpPr>
          <p:cNvPr id="4103" name="AutoShape 32"/>
          <p:cNvSpPr>
            <a:spLocks noChangeArrowheads="1"/>
          </p:cNvSpPr>
          <p:nvPr/>
        </p:nvSpPr>
        <p:spPr bwMode="auto">
          <a:xfrm>
            <a:off x="1179513" y="587375"/>
            <a:ext cx="7488237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cs-CZ" sz="3200" b="1" dirty="0">
                <a:solidFill>
                  <a:schemeClr val="bg1"/>
                </a:solidFill>
                <a:latin typeface="Palatino Linotype" pitchFamily="18" charset="0"/>
              </a:rPr>
              <a:t>KDO JSEM?</a:t>
            </a:r>
          </a:p>
        </p:txBody>
      </p:sp>
      <p:sp>
        <p:nvSpPr>
          <p:cNvPr id="3" name="Dvojitá šipka 2"/>
          <p:cNvSpPr/>
          <p:nvPr/>
        </p:nvSpPr>
        <p:spPr>
          <a:xfrm>
            <a:off x="3505200" y="5302250"/>
            <a:ext cx="2085975" cy="576263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>
                <a:solidFill>
                  <a:schemeClr val="bg1"/>
                </a:solidFill>
              </a:rPr>
              <a:t>řešení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5591175" y="6162675"/>
            <a:ext cx="2066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2400" b="1"/>
              <a:t>Jestřáb lesní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5878513" y="1582738"/>
            <a:ext cx="2446337" cy="1312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31755" name="Picture 4" descr="OPVK_hor_zakladni_logolink_RGB_c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j02182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56149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bdélník 22"/>
          <p:cNvSpPr/>
          <p:nvPr/>
        </p:nvSpPr>
        <p:spPr>
          <a:xfrm>
            <a:off x="5878513" y="2913063"/>
            <a:ext cx="2446337" cy="1277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5878513" y="4189413"/>
            <a:ext cx="2446337" cy="141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1759" name="TextovéPole 5"/>
          <p:cNvSpPr txBox="1">
            <a:spLocks noChangeArrowheads="1"/>
          </p:cNvSpPr>
          <p:nvPr/>
        </p:nvSpPr>
        <p:spPr bwMode="auto">
          <a:xfrm>
            <a:off x="8301038" y="5338763"/>
            <a:ext cx="354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200"/>
              <a:t>20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/>
      <p:bldP spid="18" grpId="0" animBg="1"/>
      <p:bldP spid="23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Obdélník 1"/>
          <p:cNvSpPr>
            <a:spLocks noChangeArrowheads="1"/>
          </p:cNvSpPr>
          <p:nvPr/>
        </p:nvSpPr>
        <p:spPr bwMode="auto">
          <a:xfrm>
            <a:off x="182563" y="123825"/>
            <a:ext cx="3297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sz="2800" b="1" u="sng">
                <a:solidFill>
                  <a:srgbClr val="000000"/>
                </a:solidFill>
              </a:rPr>
              <a:t>POUŽITÉ ZDROJE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04775" y="838200"/>
            <a:ext cx="8818440" cy="50475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1) </a:t>
            </a:r>
            <a:r>
              <a:rPr lang="cs-CZ" sz="1400" dirty="0" err="1">
                <a:solidFill>
                  <a:srgbClr val="000000"/>
                </a:solidFill>
                <a:latin typeface="Arial" charset="0"/>
                <a:cs typeface="+mn-cs"/>
              </a:rPr>
              <a:t>Soubor:Emberiza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r>
              <a:rPr lang="cs-CZ" sz="1400" dirty="0" err="1">
                <a:solidFill>
                  <a:srgbClr val="000000"/>
                </a:solidFill>
                <a:latin typeface="Arial" charset="0"/>
                <a:cs typeface="+mn-cs"/>
              </a:rPr>
              <a:t>citrinella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 -New </a:t>
            </a:r>
            <a:r>
              <a:rPr lang="cs-CZ" sz="1400" dirty="0" err="1">
                <a:solidFill>
                  <a:srgbClr val="000000"/>
                </a:solidFill>
                <a:latin typeface="Arial" charset="0"/>
                <a:cs typeface="+mn-cs"/>
              </a:rPr>
              <a:t>Zealand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 -</a:t>
            </a:r>
            <a:r>
              <a:rPr lang="cs-CZ" sz="1400" dirty="0" err="1">
                <a:solidFill>
                  <a:srgbClr val="000000"/>
                </a:solidFill>
                <a:latin typeface="Arial" charset="0"/>
                <a:cs typeface="+mn-cs"/>
              </a:rPr>
              <a:t>North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 Island-8.jpg. In: </a:t>
            </a:r>
            <a:r>
              <a:rPr lang="cs-CZ" sz="1400" i="1" dirty="0" err="1">
                <a:solidFill>
                  <a:srgbClr val="000000"/>
                </a:solidFill>
                <a:latin typeface="Arial" charset="0"/>
                <a:cs typeface="+mn-cs"/>
              </a:rPr>
              <a:t>Wikipedia</a:t>
            </a:r>
            <a:r>
              <a:rPr lang="cs-CZ" sz="1400" i="1" dirty="0">
                <a:solidFill>
                  <a:srgbClr val="000000"/>
                </a:solidFill>
                <a:latin typeface="Arial" charset="0"/>
                <a:cs typeface="+mn-cs"/>
              </a:rPr>
              <a:t>: </a:t>
            </a:r>
            <a:r>
              <a:rPr lang="cs-CZ" sz="1400" i="1" dirty="0" err="1">
                <a:solidFill>
                  <a:srgbClr val="000000"/>
                </a:solidFill>
                <a:latin typeface="Arial" charset="0"/>
                <a:cs typeface="+mn-cs"/>
              </a:rPr>
              <a:t>the</a:t>
            </a:r>
            <a:r>
              <a:rPr lang="cs-CZ" sz="1400" i="1" dirty="0">
                <a:solidFill>
                  <a:srgbClr val="000000"/>
                </a:solidFill>
                <a:latin typeface="Arial" charset="0"/>
                <a:cs typeface="+mn-cs"/>
              </a:rPr>
              <a:t> free </a:t>
            </a:r>
            <a:r>
              <a:rPr lang="cs-CZ" sz="1400" i="1" dirty="0" err="1">
                <a:solidFill>
                  <a:srgbClr val="000000"/>
                </a:solidFill>
                <a:latin typeface="Arial" charset="0"/>
                <a:cs typeface="+mn-cs"/>
              </a:rPr>
              <a:t>encyclopedia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 [online]. </a:t>
            </a:r>
          </a:p>
          <a:p>
            <a:pPr>
              <a:defRPr/>
            </a:pP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    San Francisco (CA): </a:t>
            </a:r>
            <a:r>
              <a:rPr lang="cs-CZ" sz="1400" dirty="0" err="1">
                <a:solidFill>
                  <a:srgbClr val="000000"/>
                </a:solidFill>
                <a:latin typeface="Arial" charset="0"/>
                <a:cs typeface="+mn-cs"/>
              </a:rPr>
              <a:t>Wikimedia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r>
              <a:rPr lang="cs-CZ" sz="1400" dirty="0" err="1">
                <a:solidFill>
                  <a:srgbClr val="000000"/>
                </a:solidFill>
                <a:latin typeface="Arial" charset="0"/>
                <a:cs typeface="+mn-cs"/>
              </a:rPr>
              <a:t>Foundation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, 2001-, 24.11.2007 [cit. 20.11.2012]. </a:t>
            </a:r>
          </a:p>
          <a:p>
            <a:pPr marL="342900" indent="-342900">
              <a:defRPr/>
            </a:pP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    Dostupné z: http://cs.wikipedia.org/wiki/Soubor:Emberiza_citrinella_-New_Zealand_-North_Island-8.jpg </a:t>
            </a:r>
          </a:p>
          <a:p>
            <a:pPr>
              <a:defRPr/>
            </a:pPr>
            <a:r>
              <a:rPr lang="cs-CZ" sz="1400" dirty="0">
                <a:latin typeface="Arial" charset="0"/>
                <a:cs typeface="+mn-cs"/>
              </a:rPr>
              <a:t>2) </a:t>
            </a:r>
            <a:r>
              <a:rPr lang="cs-CZ" sz="1400" dirty="0" err="1">
                <a:solidFill>
                  <a:srgbClr val="000000"/>
                </a:solidFill>
                <a:latin typeface="Arial" charset="0"/>
                <a:cs typeface="+mn-cs"/>
              </a:rPr>
              <a:t>Soubor:Parus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 major m.jpg. In: </a:t>
            </a:r>
            <a:r>
              <a:rPr lang="cs-CZ" sz="1400" i="1" dirty="0" err="1">
                <a:solidFill>
                  <a:srgbClr val="000000"/>
                </a:solidFill>
                <a:latin typeface="Arial" charset="0"/>
                <a:cs typeface="+mn-cs"/>
              </a:rPr>
              <a:t>Wikipedia</a:t>
            </a:r>
            <a:r>
              <a:rPr lang="cs-CZ" sz="1400" i="1" dirty="0">
                <a:solidFill>
                  <a:srgbClr val="000000"/>
                </a:solidFill>
                <a:latin typeface="Arial" charset="0"/>
                <a:cs typeface="+mn-cs"/>
              </a:rPr>
              <a:t>: </a:t>
            </a:r>
            <a:r>
              <a:rPr lang="cs-CZ" sz="1400" i="1" dirty="0" err="1">
                <a:solidFill>
                  <a:srgbClr val="000000"/>
                </a:solidFill>
                <a:latin typeface="Arial" charset="0"/>
                <a:cs typeface="+mn-cs"/>
              </a:rPr>
              <a:t>the</a:t>
            </a:r>
            <a:r>
              <a:rPr lang="cs-CZ" sz="1400" i="1" dirty="0">
                <a:solidFill>
                  <a:srgbClr val="000000"/>
                </a:solidFill>
                <a:latin typeface="Arial" charset="0"/>
                <a:cs typeface="+mn-cs"/>
              </a:rPr>
              <a:t> free </a:t>
            </a:r>
            <a:r>
              <a:rPr lang="cs-CZ" sz="1400" i="1" dirty="0" err="1">
                <a:solidFill>
                  <a:srgbClr val="000000"/>
                </a:solidFill>
                <a:latin typeface="Arial" charset="0"/>
                <a:cs typeface="+mn-cs"/>
              </a:rPr>
              <a:t>encyclopedia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 [online]. San Francisco (CA): </a:t>
            </a:r>
            <a:r>
              <a:rPr lang="cs-CZ" sz="1400" dirty="0" err="1" smtClean="0">
                <a:solidFill>
                  <a:srgbClr val="000000"/>
                </a:solidFill>
                <a:latin typeface="Arial" charset="0"/>
                <a:cs typeface="+mn-cs"/>
              </a:rPr>
              <a:t>Wikimedia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</a:p>
          <a:p>
            <a:pPr>
              <a:defRPr/>
            </a:pP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  <a:cs typeface="+mn-cs"/>
              </a:rPr>
              <a:t>   </a:t>
            </a:r>
            <a:r>
              <a:rPr lang="cs-CZ" sz="1400" dirty="0" err="1" smtClean="0">
                <a:solidFill>
                  <a:srgbClr val="000000"/>
                </a:solidFill>
                <a:latin typeface="Arial" charset="0"/>
                <a:cs typeface="+mn-cs"/>
              </a:rPr>
              <a:t>Foundation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, 2001- 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  <a:cs typeface="+mn-cs"/>
              </a:rPr>
              <a:t>[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cit. 2012-11-22]. Dostupné z: http://cs.wikipedia.org/wiki/Soubor:Parus_major_m.jpg </a:t>
            </a:r>
          </a:p>
          <a:p>
            <a:pPr>
              <a:defRPr/>
            </a:pPr>
            <a:r>
              <a:rPr lang="cs-CZ" sz="1400" dirty="0" smtClean="0">
                <a:latin typeface="Arial" charset="0"/>
                <a:cs typeface="+mn-cs"/>
              </a:rPr>
              <a:t>3</a:t>
            </a:r>
            <a:r>
              <a:rPr lang="cs-CZ" sz="1400" dirty="0">
                <a:latin typeface="Arial" charset="0"/>
                <a:cs typeface="+mn-cs"/>
              </a:rPr>
              <a:t>) </a:t>
            </a:r>
            <a:r>
              <a:rPr lang="cs-CZ" sz="1400" dirty="0" err="1">
                <a:solidFill>
                  <a:srgbClr val="000000"/>
                </a:solidFill>
                <a:latin typeface="Arial" charset="0"/>
                <a:cs typeface="+mn-cs"/>
              </a:rPr>
              <a:t>Soubor:Etourneau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 DSC01833.JPG. In: </a:t>
            </a:r>
            <a:r>
              <a:rPr lang="cs-CZ" sz="1400" i="1" dirty="0" err="1">
                <a:solidFill>
                  <a:srgbClr val="000000"/>
                </a:solidFill>
                <a:latin typeface="Arial" charset="0"/>
                <a:cs typeface="+mn-cs"/>
              </a:rPr>
              <a:t>Wikipedia</a:t>
            </a:r>
            <a:r>
              <a:rPr lang="cs-CZ" sz="1400" i="1" dirty="0">
                <a:solidFill>
                  <a:srgbClr val="000000"/>
                </a:solidFill>
                <a:latin typeface="Arial" charset="0"/>
                <a:cs typeface="+mn-cs"/>
              </a:rPr>
              <a:t>: </a:t>
            </a:r>
            <a:r>
              <a:rPr lang="cs-CZ" sz="1400" i="1" dirty="0" err="1">
                <a:solidFill>
                  <a:srgbClr val="000000"/>
                </a:solidFill>
                <a:latin typeface="Arial" charset="0"/>
                <a:cs typeface="+mn-cs"/>
              </a:rPr>
              <a:t>the</a:t>
            </a:r>
            <a:r>
              <a:rPr lang="cs-CZ" sz="1400" i="1" dirty="0">
                <a:solidFill>
                  <a:srgbClr val="000000"/>
                </a:solidFill>
                <a:latin typeface="Arial" charset="0"/>
                <a:cs typeface="+mn-cs"/>
              </a:rPr>
              <a:t> free </a:t>
            </a:r>
            <a:r>
              <a:rPr lang="cs-CZ" sz="1400" i="1" dirty="0" err="1">
                <a:solidFill>
                  <a:srgbClr val="000000"/>
                </a:solidFill>
                <a:latin typeface="Arial" charset="0"/>
                <a:cs typeface="+mn-cs"/>
              </a:rPr>
              <a:t>encyclopedia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 [online]. San Francisco (CA): </a:t>
            </a:r>
          </a:p>
          <a:p>
            <a:pPr>
              <a:defRPr/>
            </a:pP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    </a:t>
            </a:r>
            <a:r>
              <a:rPr lang="cs-CZ" sz="1400" dirty="0" err="1" smtClean="0">
                <a:solidFill>
                  <a:srgbClr val="000000"/>
                </a:solidFill>
                <a:latin typeface="Arial" charset="0"/>
                <a:cs typeface="+mn-cs"/>
              </a:rPr>
              <a:t>Wikimedia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r>
              <a:rPr lang="cs-CZ" sz="1400" dirty="0" err="1">
                <a:solidFill>
                  <a:srgbClr val="000000"/>
                </a:solidFill>
                <a:latin typeface="Arial" charset="0"/>
                <a:cs typeface="+mn-cs"/>
              </a:rPr>
              <a:t>Foundation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, 2001-, 16.11.2010 [cit. 2012-11-21].Dostupné z: </a:t>
            </a:r>
            <a:endParaRPr lang="cs-CZ" sz="1400" dirty="0" smtClean="0">
              <a:solidFill>
                <a:srgbClr val="000000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cs-CZ" sz="1400" dirty="0" smtClean="0">
                <a:solidFill>
                  <a:srgbClr val="000000"/>
                </a:solidFill>
                <a:latin typeface="Arial" charset="0"/>
                <a:cs typeface="+mn-cs"/>
              </a:rPr>
              <a:t>    http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://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  <a:cs typeface="+mn-cs"/>
              </a:rPr>
              <a:t>cs.wikipedia.org/wiki/Soubor:Etourneau_DSC01833.JPG </a:t>
            </a:r>
            <a:endParaRPr lang="cs-CZ" sz="1400" dirty="0">
              <a:solidFill>
                <a:srgbClr val="000000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4) </a:t>
            </a:r>
            <a:r>
              <a:rPr lang="cs-CZ" sz="1400" dirty="0" err="1">
                <a:solidFill>
                  <a:srgbClr val="000000"/>
                </a:solidFill>
                <a:latin typeface="Arial" charset="0"/>
                <a:cs typeface="+mn-cs"/>
              </a:rPr>
              <a:t>Soubor:Kos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 cerny.jpg. In: </a:t>
            </a:r>
            <a:r>
              <a:rPr lang="cs-CZ" sz="1400" i="1" dirty="0" err="1">
                <a:solidFill>
                  <a:srgbClr val="000000"/>
                </a:solidFill>
                <a:latin typeface="Arial" charset="0"/>
                <a:cs typeface="+mn-cs"/>
              </a:rPr>
              <a:t>Wikipedia</a:t>
            </a:r>
            <a:r>
              <a:rPr lang="cs-CZ" sz="1400" i="1" dirty="0">
                <a:solidFill>
                  <a:srgbClr val="000000"/>
                </a:solidFill>
                <a:latin typeface="Arial" charset="0"/>
                <a:cs typeface="+mn-cs"/>
              </a:rPr>
              <a:t>: </a:t>
            </a:r>
            <a:r>
              <a:rPr lang="cs-CZ" sz="1400" i="1" dirty="0" err="1">
                <a:solidFill>
                  <a:srgbClr val="000000"/>
                </a:solidFill>
                <a:latin typeface="Arial" charset="0"/>
                <a:cs typeface="+mn-cs"/>
              </a:rPr>
              <a:t>the</a:t>
            </a:r>
            <a:r>
              <a:rPr lang="cs-CZ" sz="1400" i="1" dirty="0">
                <a:solidFill>
                  <a:srgbClr val="000000"/>
                </a:solidFill>
                <a:latin typeface="Arial" charset="0"/>
                <a:cs typeface="+mn-cs"/>
              </a:rPr>
              <a:t> free </a:t>
            </a:r>
            <a:r>
              <a:rPr lang="cs-CZ" sz="1400" i="1" dirty="0" err="1">
                <a:solidFill>
                  <a:srgbClr val="000000"/>
                </a:solidFill>
                <a:latin typeface="Arial" charset="0"/>
                <a:cs typeface="+mn-cs"/>
              </a:rPr>
              <a:t>encyclopedia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 [online]. San Francisco (CA): </a:t>
            </a:r>
            <a:r>
              <a:rPr lang="cs-CZ" sz="1400" dirty="0" err="1">
                <a:solidFill>
                  <a:srgbClr val="000000"/>
                </a:solidFill>
                <a:latin typeface="Arial" charset="0"/>
                <a:cs typeface="+mn-cs"/>
              </a:rPr>
              <a:t>Wikimedia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endParaRPr lang="cs-CZ" sz="1400" dirty="0" smtClean="0">
              <a:solidFill>
                <a:srgbClr val="000000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cs-CZ" sz="1400" dirty="0" smtClean="0">
                <a:solidFill>
                  <a:srgbClr val="000000"/>
                </a:solidFill>
                <a:latin typeface="Arial" charset="0"/>
                <a:cs typeface="+mn-cs"/>
              </a:rPr>
              <a:t>    </a:t>
            </a:r>
            <a:r>
              <a:rPr lang="cs-CZ" sz="1400" dirty="0" err="1" smtClean="0">
                <a:solidFill>
                  <a:srgbClr val="000000"/>
                </a:solidFill>
                <a:latin typeface="Arial" charset="0"/>
                <a:cs typeface="+mn-cs"/>
              </a:rPr>
              <a:t>Foundation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, 2001-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  <a:cs typeface="+mn-cs"/>
              </a:rPr>
              <a:t>, 23.12.2007 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[cit. 2012-11-21]. Dostupné z: </a:t>
            </a:r>
            <a:endParaRPr lang="cs-CZ" sz="1400" dirty="0" smtClean="0">
              <a:solidFill>
                <a:srgbClr val="000000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  <a:cs typeface="+mn-cs"/>
              </a:rPr>
              <a:t>   http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://cs.wikipedia.org/wiki/Soubor:Kos_cerny.jpg </a:t>
            </a:r>
          </a:p>
          <a:p>
            <a:pPr>
              <a:defRPr/>
            </a:pPr>
            <a:r>
              <a:rPr lang="cs-CZ" sz="1400" dirty="0">
                <a:latin typeface="Arial" charset="0"/>
                <a:cs typeface="+mn-cs"/>
              </a:rPr>
              <a:t>5) </a:t>
            </a:r>
            <a:r>
              <a:rPr lang="cs-CZ" sz="1400" dirty="0" err="1">
                <a:solidFill>
                  <a:srgbClr val="000000"/>
                </a:solidFill>
                <a:latin typeface="Arial" charset="0"/>
                <a:cs typeface="+mn-cs"/>
              </a:rPr>
              <a:t>Soubor:Schwarzspecht.jpg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. In: </a:t>
            </a:r>
            <a:r>
              <a:rPr lang="cs-CZ" sz="1400" i="1" dirty="0" err="1">
                <a:solidFill>
                  <a:srgbClr val="000000"/>
                </a:solidFill>
                <a:latin typeface="Arial" charset="0"/>
                <a:cs typeface="+mn-cs"/>
              </a:rPr>
              <a:t>Wikipedia</a:t>
            </a:r>
            <a:r>
              <a:rPr lang="cs-CZ" sz="1400" i="1" dirty="0">
                <a:solidFill>
                  <a:srgbClr val="000000"/>
                </a:solidFill>
                <a:latin typeface="Arial" charset="0"/>
                <a:cs typeface="+mn-cs"/>
              </a:rPr>
              <a:t>: </a:t>
            </a:r>
            <a:r>
              <a:rPr lang="cs-CZ" sz="1400" i="1" dirty="0" err="1">
                <a:solidFill>
                  <a:srgbClr val="000000"/>
                </a:solidFill>
                <a:latin typeface="Arial" charset="0"/>
                <a:cs typeface="+mn-cs"/>
              </a:rPr>
              <a:t>the</a:t>
            </a:r>
            <a:r>
              <a:rPr lang="cs-CZ" sz="1400" i="1" dirty="0">
                <a:solidFill>
                  <a:srgbClr val="000000"/>
                </a:solidFill>
                <a:latin typeface="Arial" charset="0"/>
                <a:cs typeface="+mn-cs"/>
              </a:rPr>
              <a:t> free </a:t>
            </a:r>
            <a:r>
              <a:rPr lang="cs-CZ" sz="1400" i="1" dirty="0" err="1">
                <a:solidFill>
                  <a:srgbClr val="000000"/>
                </a:solidFill>
                <a:latin typeface="Arial" charset="0"/>
                <a:cs typeface="+mn-cs"/>
              </a:rPr>
              <a:t>encyclopedia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 [online]. San Francisco (CA): </a:t>
            </a:r>
            <a:endParaRPr lang="cs-CZ" sz="1400" dirty="0" smtClean="0">
              <a:solidFill>
                <a:srgbClr val="000000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  <a:cs typeface="+mn-cs"/>
              </a:rPr>
              <a:t>   </a:t>
            </a:r>
            <a:r>
              <a:rPr lang="cs-CZ" sz="1400" dirty="0" err="1" smtClean="0">
                <a:solidFill>
                  <a:srgbClr val="000000"/>
                </a:solidFill>
                <a:latin typeface="Arial" charset="0"/>
                <a:cs typeface="+mn-cs"/>
              </a:rPr>
              <a:t>Wikimedia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r>
              <a:rPr lang="cs-CZ" sz="1400" dirty="0" err="1">
                <a:solidFill>
                  <a:srgbClr val="000000"/>
                </a:solidFill>
                <a:latin typeface="Arial" charset="0"/>
                <a:cs typeface="+mn-cs"/>
              </a:rPr>
              <a:t>Foundation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, 2001-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  <a:cs typeface="+mn-cs"/>
              </a:rPr>
              <a:t>, 7.2.2006 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[cit. 20.11.2012]. Dostupné z: </a:t>
            </a:r>
            <a:endParaRPr lang="cs-CZ" sz="1400" dirty="0" smtClean="0">
              <a:solidFill>
                <a:srgbClr val="000000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  <a:cs typeface="+mn-cs"/>
              </a:rPr>
              <a:t>   http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://cs.wikipedia.org/wiki/Soubor:Schwarzspecht.jpg </a:t>
            </a:r>
          </a:p>
          <a:p>
            <a:pPr>
              <a:defRPr/>
            </a:pPr>
            <a:r>
              <a:rPr lang="cs-CZ" sz="1400" dirty="0">
                <a:latin typeface="Arial" charset="0"/>
                <a:cs typeface="+mn-cs"/>
              </a:rPr>
              <a:t>6) </a:t>
            </a:r>
            <a:r>
              <a:rPr lang="cs-CZ" sz="1400" dirty="0" err="1">
                <a:solidFill>
                  <a:srgbClr val="000000"/>
                </a:solidFill>
                <a:latin typeface="Arial" charset="0"/>
                <a:cs typeface="+mn-cs"/>
              </a:rPr>
              <a:t>Soubor:Dendrocopos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 minor 291108.jpg. In: </a:t>
            </a:r>
            <a:r>
              <a:rPr lang="cs-CZ" sz="1400" i="1" dirty="0" err="1">
                <a:solidFill>
                  <a:srgbClr val="000000"/>
                </a:solidFill>
                <a:latin typeface="Arial" charset="0"/>
                <a:cs typeface="+mn-cs"/>
              </a:rPr>
              <a:t>Wikipedia</a:t>
            </a:r>
            <a:r>
              <a:rPr lang="cs-CZ" sz="1400" i="1" dirty="0">
                <a:solidFill>
                  <a:srgbClr val="000000"/>
                </a:solidFill>
                <a:latin typeface="Arial" charset="0"/>
                <a:cs typeface="+mn-cs"/>
              </a:rPr>
              <a:t>: </a:t>
            </a:r>
            <a:r>
              <a:rPr lang="cs-CZ" sz="1400" i="1" dirty="0" err="1">
                <a:solidFill>
                  <a:srgbClr val="000000"/>
                </a:solidFill>
                <a:latin typeface="Arial" charset="0"/>
                <a:cs typeface="+mn-cs"/>
              </a:rPr>
              <a:t>the</a:t>
            </a:r>
            <a:r>
              <a:rPr lang="cs-CZ" sz="1400" i="1" dirty="0">
                <a:solidFill>
                  <a:srgbClr val="000000"/>
                </a:solidFill>
                <a:latin typeface="Arial" charset="0"/>
                <a:cs typeface="+mn-cs"/>
              </a:rPr>
              <a:t> free </a:t>
            </a:r>
            <a:r>
              <a:rPr lang="cs-CZ" sz="1400" i="1" dirty="0" err="1">
                <a:solidFill>
                  <a:srgbClr val="000000"/>
                </a:solidFill>
                <a:latin typeface="Arial" charset="0"/>
                <a:cs typeface="+mn-cs"/>
              </a:rPr>
              <a:t>encyclopedia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 [online]. San Francisco (CA): </a:t>
            </a:r>
            <a:endParaRPr lang="cs-CZ" sz="1400" dirty="0" smtClean="0">
              <a:solidFill>
                <a:srgbClr val="000000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  <a:cs typeface="+mn-cs"/>
              </a:rPr>
              <a:t>   </a:t>
            </a:r>
            <a:r>
              <a:rPr lang="cs-CZ" sz="1400" dirty="0" err="1" smtClean="0">
                <a:solidFill>
                  <a:srgbClr val="000000"/>
                </a:solidFill>
                <a:latin typeface="Arial" charset="0"/>
                <a:cs typeface="+mn-cs"/>
              </a:rPr>
              <a:t>Wikimedia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r>
              <a:rPr lang="cs-CZ" sz="1400" dirty="0" err="1" smtClean="0">
                <a:solidFill>
                  <a:srgbClr val="000000"/>
                </a:solidFill>
                <a:latin typeface="Arial" charset="0"/>
                <a:cs typeface="+mn-cs"/>
              </a:rPr>
              <a:t>Foundation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, 2001-, 7.12.2008 [cit. 2012-11-21]. Dostupné z: http://cs.wikipedia.org/wiki/Soubor:</a:t>
            </a:r>
          </a:p>
          <a:p>
            <a:pPr>
              <a:defRPr/>
            </a:pP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    Dendrocopos_minor_291108.jpg </a:t>
            </a:r>
            <a:endParaRPr lang="cs-CZ" sz="1400" dirty="0">
              <a:latin typeface="Arial" charset="0"/>
              <a:cs typeface="+mn-cs"/>
            </a:endParaRPr>
          </a:p>
          <a:p>
            <a:pPr>
              <a:defRPr/>
            </a:pPr>
            <a:r>
              <a:rPr lang="cs-CZ" sz="1400" dirty="0">
                <a:latin typeface="Arial" charset="0"/>
                <a:cs typeface="+mn-cs"/>
              </a:rPr>
              <a:t>7) </a:t>
            </a:r>
            <a:r>
              <a:rPr lang="cs-CZ" sz="1400" dirty="0" err="1">
                <a:solidFill>
                  <a:srgbClr val="000000"/>
                </a:solidFill>
                <a:latin typeface="Arial" charset="0"/>
                <a:cs typeface="+mn-cs"/>
              </a:rPr>
              <a:t>Soubor:CygneVaires.jpg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. In: </a:t>
            </a:r>
            <a:r>
              <a:rPr lang="cs-CZ" sz="1400" i="1" dirty="0" err="1">
                <a:solidFill>
                  <a:srgbClr val="000000"/>
                </a:solidFill>
                <a:latin typeface="Arial" charset="0"/>
                <a:cs typeface="+mn-cs"/>
              </a:rPr>
              <a:t>Wikipedia</a:t>
            </a:r>
            <a:r>
              <a:rPr lang="cs-CZ" sz="1400" i="1" dirty="0">
                <a:solidFill>
                  <a:srgbClr val="000000"/>
                </a:solidFill>
                <a:latin typeface="Arial" charset="0"/>
                <a:cs typeface="+mn-cs"/>
              </a:rPr>
              <a:t>: </a:t>
            </a:r>
            <a:r>
              <a:rPr lang="cs-CZ" sz="1400" i="1" dirty="0" err="1">
                <a:solidFill>
                  <a:srgbClr val="000000"/>
                </a:solidFill>
                <a:latin typeface="Arial" charset="0"/>
                <a:cs typeface="+mn-cs"/>
              </a:rPr>
              <a:t>the</a:t>
            </a:r>
            <a:r>
              <a:rPr lang="cs-CZ" sz="1400" i="1" dirty="0">
                <a:solidFill>
                  <a:srgbClr val="000000"/>
                </a:solidFill>
                <a:latin typeface="Arial" charset="0"/>
                <a:cs typeface="+mn-cs"/>
              </a:rPr>
              <a:t> free </a:t>
            </a:r>
            <a:r>
              <a:rPr lang="cs-CZ" sz="1400" i="1" dirty="0" err="1">
                <a:solidFill>
                  <a:srgbClr val="000000"/>
                </a:solidFill>
                <a:latin typeface="Arial" charset="0"/>
                <a:cs typeface="+mn-cs"/>
              </a:rPr>
              <a:t>encyclopedia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 [online]. San Francisco (CA): </a:t>
            </a:r>
            <a:r>
              <a:rPr lang="cs-CZ" sz="1400" dirty="0" err="1">
                <a:solidFill>
                  <a:srgbClr val="000000"/>
                </a:solidFill>
                <a:latin typeface="Arial" charset="0"/>
                <a:cs typeface="+mn-cs"/>
              </a:rPr>
              <a:t>Wikimedia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endParaRPr lang="cs-CZ" sz="1400" dirty="0" smtClean="0">
              <a:solidFill>
                <a:srgbClr val="000000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  <a:cs typeface="+mn-cs"/>
              </a:rPr>
              <a:t>   </a:t>
            </a:r>
            <a:r>
              <a:rPr lang="cs-CZ" sz="1400" dirty="0" err="1" smtClean="0">
                <a:solidFill>
                  <a:srgbClr val="000000"/>
                </a:solidFill>
                <a:latin typeface="Arial" charset="0"/>
                <a:cs typeface="+mn-cs"/>
              </a:rPr>
              <a:t>Foundation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, 2001-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  <a:cs typeface="+mn-cs"/>
              </a:rPr>
              <a:t>, 6.11.2007 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[cit. 2012-11-30]. Dostupné z: </a:t>
            </a:r>
            <a:endParaRPr lang="cs-CZ" sz="1400" dirty="0" smtClean="0">
              <a:solidFill>
                <a:srgbClr val="000000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  <a:cs typeface="+mn-cs"/>
              </a:rPr>
              <a:t>   http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://cs.wikipedia.org/wiki/Soubor:CygneVaires.jpg </a:t>
            </a:r>
          </a:p>
          <a:p>
            <a:pPr>
              <a:defRPr/>
            </a:pPr>
            <a:r>
              <a:rPr lang="cs-CZ" sz="1400" dirty="0">
                <a:latin typeface="Arial" charset="0"/>
                <a:cs typeface="+mn-cs"/>
              </a:rPr>
              <a:t>8)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r>
              <a:rPr lang="cs-CZ" sz="1400" dirty="0" err="1">
                <a:solidFill>
                  <a:srgbClr val="000000"/>
                </a:solidFill>
                <a:latin typeface="Arial" charset="0"/>
                <a:cs typeface="+mn-cs"/>
              </a:rPr>
              <a:t>Soubor:Mallard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 080508.jpg. In: </a:t>
            </a:r>
            <a:r>
              <a:rPr lang="cs-CZ" sz="1400" i="1" dirty="0" err="1">
                <a:solidFill>
                  <a:srgbClr val="000000"/>
                </a:solidFill>
                <a:latin typeface="Arial" charset="0"/>
                <a:cs typeface="+mn-cs"/>
              </a:rPr>
              <a:t>Wikipedia</a:t>
            </a:r>
            <a:r>
              <a:rPr lang="cs-CZ" sz="1400" i="1" dirty="0">
                <a:solidFill>
                  <a:srgbClr val="000000"/>
                </a:solidFill>
                <a:latin typeface="Arial" charset="0"/>
                <a:cs typeface="+mn-cs"/>
              </a:rPr>
              <a:t>: </a:t>
            </a:r>
            <a:r>
              <a:rPr lang="cs-CZ" sz="1400" i="1" dirty="0" err="1">
                <a:solidFill>
                  <a:srgbClr val="000000"/>
                </a:solidFill>
                <a:latin typeface="Arial" charset="0"/>
                <a:cs typeface="+mn-cs"/>
              </a:rPr>
              <a:t>the</a:t>
            </a:r>
            <a:r>
              <a:rPr lang="cs-CZ" sz="1400" i="1" dirty="0">
                <a:solidFill>
                  <a:srgbClr val="000000"/>
                </a:solidFill>
                <a:latin typeface="Arial" charset="0"/>
                <a:cs typeface="+mn-cs"/>
              </a:rPr>
              <a:t> free </a:t>
            </a:r>
            <a:r>
              <a:rPr lang="cs-CZ" sz="1400" i="1" dirty="0" err="1">
                <a:solidFill>
                  <a:srgbClr val="000000"/>
                </a:solidFill>
                <a:latin typeface="Arial" charset="0"/>
                <a:cs typeface="+mn-cs"/>
              </a:rPr>
              <a:t>encyclopedia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 [online]. San Francisco (CA):</a:t>
            </a:r>
            <a:r>
              <a:rPr lang="cs-CZ" sz="1400" dirty="0" err="1">
                <a:solidFill>
                  <a:srgbClr val="000000"/>
                </a:solidFill>
                <a:latin typeface="Arial" charset="0"/>
                <a:cs typeface="+mn-cs"/>
              </a:rPr>
              <a:t>Wikimedia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endParaRPr lang="cs-CZ" sz="1400" dirty="0" smtClean="0">
              <a:solidFill>
                <a:srgbClr val="000000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  <a:cs typeface="+mn-cs"/>
              </a:rPr>
              <a:t>   </a:t>
            </a:r>
            <a:r>
              <a:rPr lang="cs-CZ" sz="1400" dirty="0" err="1" smtClean="0">
                <a:solidFill>
                  <a:srgbClr val="000000"/>
                </a:solidFill>
                <a:latin typeface="Arial" charset="0"/>
                <a:cs typeface="+mn-cs"/>
              </a:rPr>
              <a:t>Foundation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, 2001-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  <a:cs typeface="+mn-cs"/>
              </a:rPr>
              <a:t>, 9.5.2008 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[cit. 20.11.2012]. Dostupné z: </a:t>
            </a:r>
            <a:endParaRPr lang="cs-CZ" sz="1400" dirty="0" smtClean="0">
              <a:solidFill>
                <a:srgbClr val="000000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  <a:cs typeface="+mn-cs"/>
              </a:rPr>
              <a:t>   http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://cs.wikipedia.org/wiki/Soubor:Mallard_080508.jpg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605631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0800" y="914400"/>
            <a:ext cx="8963801" cy="50475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400" dirty="0">
                <a:latin typeface="Arial" charset="0"/>
              </a:rPr>
              <a:t>9)</a:t>
            </a:r>
            <a:r>
              <a:rPr lang="cs-CZ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sz="1400" dirty="0" err="1">
                <a:solidFill>
                  <a:srgbClr val="000000"/>
                </a:solidFill>
                <a:latin typeface="Arial" charset="0"/>
              </a:rPr>
              <a:t>Soubor:Landsvale.jpg</a:t>
            </a:r>
            <a:r>
              <a:rPr lang="cs-CZ" sz="1400" dirty="0">
                <a:solidFill>
                  <a:srgbClr val="000000"/>
                </a:solidFill>
                <a:latin typeface="Arial" charset="0"/>
              </a:rPr>
              <a:t>. In: </a:t>
            </a:r>
            <a:r>
              <a:rPr lang="cs-CZ" sz="1400" i="1" dirty="0" err="1">
                <a:solidFill>
                  <a:srgbClr val="000000"/>
                </a:solidFill>
                <a:latin typeface="Arial" charset="0"/>
              </a:rPr>
              <a:t>Wikipedia</a:t>
            </a:r>
            <a:r>
              <a:rPr lang="cs-CZ" sz="1400" i="1" dirty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cs-CZ" sz="1400" i="1" dirty="0" err="1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cs-CZ" sz="1400" i="1" dirty="0">
                <a:solidFill>
                  <a:srgbClr val="000000"/>
                </a:solidFill>
                <a:latin typeface="Arial" charset="0"/>
              </a:rPr>
              <a:t> free </a:t>
            </a:r>
            <a:r>
              <a:rPr lang="cs-CZ" sz="1400" i="1" dirty="0" err="1">
                <a:solidFill>
                  <a:srgbClr val="000000"/>
                </a:solidFill>
                <a:latin typeface="Arial" charset="0"/>
              </a:rPr>
              <a:t>encyclopedia</a:t>
            </a:r>
            <a:r>
              <a:rPr lang="cs-CZ" sz="1400" dirty="0">
                <a:solidFill>
                  <a:srgbClr val="000000"/>
                </a:solidFill>
                <a:latin typeface="Arial" charset="0"/>
              </a:rPr>
              <a:t> [online]. San Francisco (CA): </a:t>
            </a:r>
            <a:r>
              <a:rPr lang="cs-CZ" sz="1400" dirty="0" err="1">
                <a:solidFill>
                  <a:srgbClr val="000000"/>
                </a:solidFill>
                <a:latin typeface="Arial" charset="0"/>
              </a:rPr>
              <a:t>Wikimedia</a:t>
            </a:r>
            <a:r>
              <a:rPr lang="cs-CZ" sz="1400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>
              <a:defRPr/>
            </a:pPr>
            <a:r>
              <a:rPr lang="cs-CZ" sz="1400" dirty="0">
                <a:solidFill>
                  <a:srgbClr val="000000"/>
                </a:solidFill>
                <a:latin typeface="Arial" charset="0"/>
              </a:rPr>
              <a:t>    </a:t>
            </a:r>
            <a:r>
              <a:rPr lang="cs-CZ" sz="1400" dirty="0" err="1">
                <a:solidFill>
                  <a:srgbClr val="000000"/>
                </a:solidFill>
                <a:latin typeface="Arial" charset="0"/>
              </a:rPr>
              <a:t>Foundation</a:t>
            </a:r>
            <a:r>
              <a:rPr lang="cs-CZ" sz="1400" dirty="0">
                <a:solidFill>
                  <a:srgbClr val="000000"/>
                </a:solidFill>
                <a:latin typeface="Arial" charset="0"/>
              </a:rPr>
              <a:t>, 2001-, 9.5.2007 [cit. 2012-11-21]. Dostupné z: http://cs.wikipedia.org/wiki/Soubor:Landsvale.jpg </a:t>
            </a:r>
          </a:p>
          <a:p>
            <a:pPr>
              <a:defRPr/>
            </a:pPr>
            <a:r>
              <a:rPr lang="cs-CZ" sz="1400" dirty="0">
                <a:latin typeface="Arial" charset="0"/>
              </a:rPr>
              <a:t>10) </a:t>
            </a:r>
            <a:r>
              <a:rPr lang="cs-CZ" sz="1400" dirty="0" err="1">
                <a:solidFill>
                  <a:srgbClr val="000000"/>
                </a:solidFill>
                <a:latin typeface="Arial" charset="0"/>
              </a:rPr>
              <a:t>Soubor:House</a:t>
            </a:r>
            <a:r>
              <a:rPr lang="cs-CZ" sz="1400" dirty="0">
                <a:solidFill>
                  <a:srgbClr val="000000"/>
                </a:solidFill>
                <a:latin typeface="Arial" charset="0"/>
              </a:rPr>
              <a:t> sparrowIII.jpg. In: </a:t>
            </a:r>
            <a:r>
              <a:rPr lang="cs-CZ" sz="1400" i="1" dirty="0" err="1">
                <a:solidFill>
                  <a:srgbClr val="000000"/>
                </a:solidFill>
                <a:latin typeface="Arial" charset="0"/>
              </a:rPr>
              <a:t>Wikipedia</a:t>
            </a:r>
            <a:r>
              <a:rPr lang="cs-CZ" sz="1400" i="1" dirty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cs-CZ" sz="1400" i="1" dirty="0" err="1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cs-CZ" sz="1400" i="1" dirty="0">
                <a:solidFill>
                  <a:srgbClr val="000000"/>
                </a:solidFill>
                <a:latin typeface="Arial" charset="0"/>
              </a:rPr>
              <a:t> free </a:t>
            </a:r>
            <a:r>
              <a:rPr lang="cs-CZ" sz="1400" i="1" dirty="0" err="1">
                <a:solidFill>
                  <a:srgbClr val="000000"/>
                </a:solidFill>
                <a:latin typeface="Arial" charset="0"/>
              </a:rPr>
              <a:t>encyclopedia</a:t>
            </a:r>
            <a:r>
              <a:rPr lang="cs-CZ" sz="1400" dirty="0">
                <a:solidFill>
                  <a:srgbClr val="000000"/>
                </a:solidFill>
                <a:latin typeface="Arial" charset="0"/>
              </a:rPr>
              <a:t> [online]. San Francisco (CA): </a:t>
            </a:r>
            <a:endParaRPr lang="cs-CZ" sz="1400" dirty="0" smtClean="0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r>
              <a:rPr lang="cs-CZ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</a:rPr>
              <a:t>     </a:t>
            </a:r>
            <a:r>
              <a:rPr lang="cs-CZ" sz="1400" dirty="0" err="1" smtClean="0">
                <a:solidFill>
                  <a:srgbClr val="000000"/>
                </a:solidFill>
                <a:latin typeface="Arial" charset="0"/>
              </a:rPr>
              <a:t>Wikimedia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sz="1400" dirty="0" err="1">
                <a:solidFill>
                  <a:srgbClr val="000000"/>
                </a:solidFill>
                <a:latin typeface="Arial" charset="0"/>
              </a:rPr>
              <a:t>Foundation</a:t>
            </a:r>
            <a:r>
              <a:rPr lang="cs-CZ" sz="140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</a:rPr>
              <a:t>2001-</a:t>
            </a:r>
            <a:r>
              <a:rPr lang="cs-CZ" sz="1400" dirty="0">
                <a:solidFill>
                  <a:srgbClr val="000000"/>
                </a:solidFill>
                <a:latin typeface="Arial" charset="0"/>
              </a:rPr>
              <a:t>, 22.3.2007 [cit. 2012-11-21]. Dostupné z: </a:t>
            </a:r>
            <a:endParaRPr lang="cs-CZ" sz="1400" dirty="0" smtClean="0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r>
              <a:rPr lang="cs-CZ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</a:rPr>
              <a:t>     http</a:t>
            </a:r>
            <a:r>
              <a:rPr lang="cs-CZ" sz="1400" dirty="0">
                <a:solidFill>
                  <a:srgbClr val="000000"/>
                </a:solidFill>
                <a:latin typeface="Arial" charset="0"/>
              </a:rPr>
              <a:t>://cs.wikipedia.org/wiki/Soubor:House_sparrowIII.jpg </a:t>
            </a:r>
            <a:endParaRPr lang="cs-CZ" sz="1400" dirty="0">
              <a:latin typeface="Arial" charset="0"/>
            </a:endParaRPr>
          </a:p>
          <a:p>
            <a:pPr>
              <a:defRPr/>
            </a:pPr>
            <a:r>
              <a:rPr lang="cs-CZ" sz="1400" dirty="0">
                <a:latin typeface="Arial" charset="0"/>
              </a:rPr>
              <a:t>11) </a:t>
            </a:r>
            <a:r>
              <a:rPr lang="cs-CZ" sz="1400" dirty="0" err="1">
                <a:solidFill>
                  <a:srgbClr val="000000"/>
                </a:solidFill>
                <a:latin typeface="Arial" charset="0"/>
              </a:rPr>
              <a:t>Soubor:Ciconia</a:t>
            </a:r>
            <a:r>
              <a:rPr lang="cs-CZ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sz="1400" dirty="0" err="1">
                <a:solidFill>
                  <a:srgbClr val="000000"/>
                </a:solidFill>
                <a:latin typeface="Arial" charset="0"/>
              </a:rPr>
              <a:t>ciconia</a:t>
            </a:r>
            <a:r>
              <a:rPr lang="cs-CZ" sz="1400" dirty="0">
                <a:solidFill>
                  <a:srgbClr val="000000"/>
                </a:solidFill>
                <a:latin typeface="Arial" charset="0"/>
              </a:rPr>
              <a:t> (Marek </a:t>
            </a:r>
            <a:r>
              <a:rPr lang="cs-CZ" sz="1400" dirty="0" err="1">
                <a:solidFill>
                  <a:srgbClr val="000000"/>
                </a:solidFill>
                <a:latin typeface="Arial" charset="0"/>
              </a:rPr>
              <a:t>Szczepanek</a:t>
            </a:r>
            <a:r>
              <a:rPr lang="cs-CZ" sz="1400" dirty="0">
                <a:solidFill>
                  <a:srgbClr val="000000"/>
                </a:solidFill>
                <a:latin typeface="Arial" charset="0"/>
              </a:rPr>
              <a:t>).</a:t>
            </a:r>
            <a:r>
              <a:rPr lang="cs-CZ" sz="1400" dirty="0" err="1">
                <a:solidFill>
                  <a:srgbClr val="000000"/>
                </a:solidFill>
                <a:latin typeface="Arial" charset="0"/>
              </a:rPr>
              <a:t>jpg</a:t>
            </a:r>
            <a:r>
              <a:rPr lang="cs-CZ" sz="1400" dirty="0">
                <a:solidFill>
                  <a:srgbClr val="000000"/>
                </a:solidFill>
                <a:latin typeface="Arial" charset="0"/>
              </a:rPr>
              <a:t>. In: </a:t>
            </a:r>
            <a:r>
              <a:rPr lang="cs-CZ" sz="1400" i="1" dirty="0" err="1">
                <a:solidFill>
                  <a:srgbClr val="000000"/>
                </a:solidFill>
                <a:latin typeface="Arial" charset="0"/>
              </a:rPr>
              <a:t>Wikipedia</a:t>
            </a:r>
            <a:r>
              <a:rPr lang="cs-CZ" sz="1400" i="1" dirty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cs-CZ" sz="1400" i="1" dirty="0" err="1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cs-CZ" sz="1400" i="1" dirty="0">
                <a:solidFill>
                  <a:srgbClr val="000000"/>
                </a:solidFill>
                <a:latin typeface="Arial" charset="0"/>
              </a:rPr>
              <a:t> free </a:t>
            </a:r>
            <a:r>
              <a:rPr lang="cs-CZ" sz="1400" i="1" dirty="0" err="1">
                <a:solidFill>
                  <a:srgbClr val="000000"/>
                </a:solidFill>
                <a:latin typeface="Arial" charset="0"/>
              </a:rPr>
              <a:t>encyclopedia</a:t>
            </a:r>
            <a:r>
              <a:rPr lang="cs-CZ" sz="1400" dirty="0">
                <a:solidFill>
                  <a:srgbClr val="000000"/>
                </a:solidFill>
                <a:latin typeface="Arial" charset="0"/>
              </a:rPr>
              <a:t> [online]. </a:t>
            </a:r>
            <a:endParaRPr lang="cs-CZ" sz="1400" dirty="0" smtClean="0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r>
              <a:rPr lang="cs-CZ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</a:rPr>
              <a:t>     San </a:t>
            </a:r>
            <a:r>
              <a:rPr lang="cs-CZ" sz="1400" dirty="0">
                <a:solidFill>
                  <a:srgbClr val="000000"/>
                </a:solidFill>
                <a:latin typeface="Arial" charset="0"/>
              </a:rPr>
              <a:t>Francisco (CA): </a:t>
            </a:r>
            <a:r>
              <a:rPr lang="cs-CZ" sz="1400" dirty="0" err="1" smtClean="0">
                <a:solidFill>
                  <a:srgbClr val="000000"/>
                </a:solidFill>
                <a:latin typeface="Arial" charset="0"/>
              </a:rPr>
              <a:t>Wikimedia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sz="1400" dirty="0" err="1">
                <a:solidFill>
                  <a:srgbClr val="000000"/>
                </a:solidFill>
                <a:latin typeface="Arial" charset="0"/>
              </a:rPr>
              <a:t>Foundation</a:t>
            </a:r>
            <a:r>
              <a:rPr lang="cs-CZ" sz="1400" dirty="0">
                <a:solidFill>
                  <a:srgbClr val="000000"/>
                </a:solidFill>
                <a:latin typeface="Arial" charset="0"/>
              </a:rPr>
              <a:t>, 2001- [cit. 2013-01-27]. Dostupné z: </a:t>
            </a:r>
            <a:endParaRPr lang="cs-CZ" sz="1400" dirty="0" smtClean="0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r>
              <a:rPr lang="cs-CZ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</a:rPr>
              <a:t>     http</a:t>
            </a:r>
            <a:r>
              <a:rPr lang="cs-CZ" sz="1400" dirty="0">
                <a:solidFill>
                  <a:srgbClr val="000000"/>
                </a:solidFill>
                <a:latin typeface="Arial" charset="0"/>
              </a:rPr>
              <a:t>://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</a:rPr>
              <a:t>cs.wikipedia.org/wiki/Soubor:Ciconia_ciconia</a:t>
            </a:r>
            <a:r>
              <a:rPr lang="cs-CZ" sz="1400" dirty="0">
                <a:solidFill>
                  <a:srgbClr val="000000"/>
                </a:solidFill>
                <a:latin typeface="Arial" charset="0"/>
              </a:rPr>
              <a:t>_(Marek_Szczepanek).jpg</a:t>
            </a:r>
          </a:p>
          <a:p>
            <a:pPr>
              <a:defRPr/>
            </a:pPr>
            <a:r>
              <a:rPr lang="cs-CZ" sz="1400" dirty="0" smtClean="0">
                <a:latin typeface="Arial" charset="0"/>
                <a:cs typeface="+mn-cs"/>
              </a:rPr>
              <a:t>12</a:t>
            </a:r>
            <a:r>
              <a:rPr lang="cs-CZ" sz="1400" dirty="0">
                <a:latin typeface="Arial" charset="0"/>
                <a:cs typeface="+mn-cs"/>
              </a:rPr>
              <a:t>) </a:t>
            </a:r>
            <a:r>
              <a:rPr lang="cs-CZ" sz="1400" dirty="0" err="1">
                <a:solidFill>
                  <a:srgbClr val="000000"/>
                </a:solidFill>
                <a:latin typeface="Arial" charset="0"/>
                <a:cs typeface="+mn-cs"/>
              </a:rPr>
              <a:t>Soubor:Corvus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r>
              <a:rPr lang="cs-CZ" sz="1400" dirty="0" err="1">
                <a:solidFill>
                  <a:srgbClr val="000000"/>
                </a:solidFill>
                <a:latin typeface="Arial" charset="0"/>
                <a:cs typeface="+mn-cs"/>
              </a:rPr>
              <a:t>monedula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 1 (Marek </a:t>
            </a:r>
            <a:r>
              <a:rPr lang="cs-CZ" sz="1400" dirty="0" err="1">
                <a:solidFill>
                  <a:srgbClr val="000000"/>
                </a:solidFill>
                <a:latin typeface="Arial" charset="0"/>
                <a:cs typeface="+mn-cs"/>
              </a:rPr>
              <a:t>Szczepanek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).</a:t>
            </a:r>
            <a:r>
              <a:rPr lang="cs-CZ" sz="1400" dirty="0" err="1">
                <a:solidFill>
                  <a:srgbClr val="000000"/>
                </a:solidFill>
                <a:latin typeface="Arial" charset="0"/>
                <a:cs typeface="+mn-cs"/>
              </a:rPr>
              <a:t>jpg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. In: </a:t>
            </a:r>
            <a:r>
              <a:rPr lang="cs-CZ" sz="1400" i="1" dirty="0" err="1">
                <a:solidFill>
                  <a:srgbClr val="000000"/>
                </a:solidFill>
                <a:latin typeface="Arial" charset="0"/>
                <a:cs typeface="+mn-cs"/>
              </a:rPr>
              <a:t>Wikipedia</a:t>
            </a:r>
            <a:r>
              <a:rPr lang="cs-CZ" sz="1400" i="1" dirty="0">
                <a:solidFill>
                  <a:srgbClr val="000000"/>
                </a:solidFill>
                <a:latin typeface="Arial" charset="0"/>
                <a:cs typeface="+mn-cs"/>
              </a:rPr>
              <a:t>: </a:t>
            </a:r>
            <a:r>
              <a:rPr lang="cs-CZ" sz="1400" i="1" dirty="0" err="1">
                <a:solidFill>
                  <a:srgbClr val="000000"/>
                </a:solidFill>
                <a:latin typeface="Arial" charset="0"/>
                <a:cs typeface="+mn-cs"/>
              </a:rPr>
              <a:t>the</a:t>
            </a:r>
            <a:r>
              <a:rPr lang="cs-CZ" sz="1400" i="1" dirty="0">
                <a:solidFill>
                  <a:srgbClr val="000000"/>
                </a:solidFill>
                <a:latin typeface="Arial" charset="0"/>
                <a:cs typeface="+mn-cs"/>
              </a:rPr>
              <a:t> free </a:t>
            </a:r>
            <a:r>
              <a:rPr lang="cs-CZ" sz="1400" i="1" dirty="0" err="1">
                <a:solidFill>
                  <a:srgbClr val="000000"/>
                </a:solidFill>
                <a:latin typeface="Arial" charset="0"/>
                <a:cs typeface="+mn-cs"/>
              </a:rPr>
              <a:t>encyclopedia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 [online]. </a:t>
            </a:r>
            <a:endParaRPr lang="cs-CZ" sz="1400" dirty="0" smtClean="0">
              <a:solidFill>
                <a:srgbClr val="000000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  <a:cs typeface="+mn-cs"/>
              </a:rPr>
              <a:t>     San 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Francisco (CA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  <a:cs typeface="+mn-cs"/>
              </a:rPr>
              <a:t>): </a:t>
            </a:r>
            <a:r>
              <a:rPr lang="cs-CZ" sz="1400" dirty="0" err="1" smtClean="0">
                <a:solidFill>
                  <a:srgbClr val="000000"/>
                </a:solidFill>
                <a:latin typeface="Arial" charset="0"/>
                <a:cs typeface="+mn-cs"/>
              </a:rPr>
              <a:t>Wikimedia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r>
              <a:rPr lang="cs-CZ" sz="1400" dirty="0" err="1">
                <a:solidFill>
                  <a:srgbClr val="000000"/>
                </a:solidFill>
                <a:latin typeface="Arial" charset="0"/>
                <a:cs typeface="+mn-cs"/>
              </a:rPr>
              <a:t>Foundation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, 2001- [cit. 2012-11-21]. Dostupné z: </a:t>
            </a:r>
            <a:endParaRPr lang="cs-CZ" sz="1400" dirty="0" smtClean="0">
              <a:solidFill>
                <a:srgbClr val="000000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  <a:cs typeface="+mn-cs"/>
              </a:rPr>
              <a:t>     http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://cs.wikipedia.org/wiki/Soubor:Corvus_monedula_1_ % 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  <a:cs typeface="+mn-cs"/>
              </a:rPr>
              <a:t>28Marek_Szczepanek%29.jpg </a:t>
            </a:r>
            <a:endParaRPr lang="cs-CZ" sz="1400" dirty="0">
              <a:solidFill>
                <a:srgbClr val="000000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cs-CZ" sz="1400" dirty="0">
                <a:latin typeface="Arial" charset="0"/>
                <a:cs typeface="+mn-cs"/>
              </a:rPr>
              <a:t>13) </a:t>
            </a:r>
            <a:r>
              <a:rPr lang="cs-CZ" sz="1400" dirty="0" err="1">
                <a:solidFill>
                  <a:srgbClr val="000000"/>
                </a:solidFill>
                <a:latin typeface="Arial" charset="0"/>
                <a:cs typeface="+mn-cs"/>
              </a:rPr>
              <a:t>Soubor:Glaucidium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r>
              <a:rPr lang="cs-CZ" sz="1400" dirty="0" err="1">
                <a:solidFill>
                  <a:srgbClr val="000000"/>
                </a:solidFill>
                <a:latin typeface="Arial" charset="0"/>
                <a:cs typeface="+mn-cs"/>
              </a:rPr>
              <a:t>passerinum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 am3.jpg. In: </a:t>
            </a:r>
            <a:r>
              <a:rPr lang="cs-CZ" sz="1400" i="1" dirty="0" err="1">
                <a:solidFill>
                  <a:srgbClr val="000000"/>
                </a:solidFill>
                <a:latin typeface="Arial" charset="0"/>
                <a:cs typeface="+mn-cs"/>
              </a:rPr>
              <a:t>Wikipedia</a:t>
            </a:r>
            <a:r>
              <a:rPr lang="cs-CZ" sz="1400" i="1" dirty="0">
                <a:solidFill>
                  <a:srgbClr val="000000"/>
                </a:solidFill>
                <a:latin typeface="Arial" charset="0"/>
                <a:cs typeface="+mn-cs"/>
              </a:rPr>
              <a:t>: </a:t>
            </a:r>
            <a:r>
              <a:rPr lang="cs-CZ" sz="1400" i="1" dirty="0" err="1">
                <a:solidFill>
                  <a:srgbClr val="000000"/>
                </a:solidFill>
                <a:latin typeface="Arial" charset="0"/>
                <a:cs typeface="+mn-cs"/>
              </a:rPr>
              <a:t>the</a:t>
            </a:r>
            <a:r>
              <a:rPr lang="cs-CZ" sz="1400" i="1" dirty="0">
                <a:solidFill>
                  <a:srgbClr val="000000"/>
                </a:solidFill>
                <a:latin typeface="Arial" charset="0"/>
                <a:cs typeface="+mn-cs"/>
              </a:rPr>
              <a:t> free </a:t>
            </a:r>
            <a:r>
              <a:rPr lang="cs-CZ" sz="1400" i="1" dirty="0" err="1">
                <a:solidFill>
                  <a:srgbClr val="000000"/>
                </a:solidFill>
                <a:latin typeface="Arial" charset="0"/>
                <a:cs typeface="+mn-cs"/>
              </a:rPr>
              <a:t>encyclopedia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 [online]. </a:t>
            </a:r>
            <a:endParaRPr lang="cs-CZ" sz="1400" dirty="0" smtClean="0">
              <a:solidFill>
                <a:srgbClr val="000000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  <a:cs typeface="+mn-cs"/>
              </a:rPr>
              <a:t>     San 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Francisco (CA): </a:t>
            </a:r>
            <a:r>
              <a:rPr lang="cs-CZ" sz="1400" dirty="0" err="1" smtClean="0">
                <a:solidFill>
                  <a:srgbClr val="000000"/>
                </a:solidFill>
                <a:latin typeface="Arial" charset="0"/>
                <a:cs typeface="+mn-cs"/>
              </a:rPr>
              <a:t>Wikimedia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r>
              <a:rPr lang="cs-CZ" sz="1400" dirty="0" err="1" smtClean="0">
                <a:solidFill>
                  <a:srgbClr val="000000"/>
                </a:solidFill>
                <a:latin typeface="Arial" charset="0"/>
                <a:cs typeface="+mn-cs"/>
              </a:rPr>
              <a:t>Foundation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, 2001-, 16.11.2011 [cit.2012-11-21]. Dostupné z: </a:t>
            </a:r>
            <a:endParaRPr lang="cs-CZ" sz="1400" dirty="0" smtClean="0">
              <a:solidFill>
                <a:srgbClr val="000000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  <a:cs typeface="+mn-cs"/>
              </a:rPr>
              <a:t>     http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://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  <a:cs typeface="+mn-cs"/>
              </a:rPr>
              <a:t>cs.wikipedia.org/wiki/Soubor:Glaucidium_passerinum_am3.jpg </a:t>
            </a:r>
            <a:endParaRPr lang="cs-CZ" sz="1400" dirty="0">
              <a:solidFill>
                <a:srgbClr val="000000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cs-CZ" sz="1400" dirty="0">
                <a:latin typeface="Arial" charset="0"/>
                <a:cs typeface="+mn-cs"/>
              </a:rPr>
              <a:t>14) </a:t>
            </a:r>
            <a:r>
              <a:rPr lang="cs-CZ" sz="1400" dirty="0" err="1">
                <a:solidFill>
                  <a:srgbClr val="000000"/>
                </a:solidFill>
                <a:latin typeface="Arial" charset="0"/>
                <a:cs typeface="+mn-cs"/>
              </a:rPr>
              <a:t>Soubor:Tyto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 alba </a:t>
            </a:r>
            <a:r>
              <a:rPr lang="cs-CZ" sz="1400" dirty="0" err="1">
                <a:solidFill>
                  <a:srgbClr val="000000"/>
                </a:solidFill>
                <a:latin typeface="Arial" charset="0"/>
                <a:cs typeface="+mn-cs"/>
              </a:rPr>
              <a:t>close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 up.jpg. In: </a:t>
            </a:r>
            <a:r>
              <a:rPr lang="cs-CZ" sz="1400" i="1" dirty="0" err="1">
                <a:solidFill>
                  <a:srgbClr val="000000"/>
                </a:solidFill>
                <a:latin typeface="Arial" charset="0"/>
                <a:cs typeface="+mn-cs"/>
              </a:rPr>
              <a:t>Wikipedia</a:t>
            </a:r>
            <a:r>
              <a:rPr lang="cs-CZ" sz="1400" i="1" dirty="0">
                <a:solidFill>
                  <a:srgbClr val="000000"/>
                </a:solidFill>
                <a:latin typeface="Arial" charset="0"/>
                <a:cs typeface="+mn-cs"/>
              </a:rPr>
              <a:t>: </a:t>
            </a:r>
            <a:r>
              <a:rPr lang="cs-CZ" sz="1400" i="1" dirty="0" err="1">
                <a:solidFill>
                  <a:srgbClr val="000000"/>
                </a:solidFill>
                <a:latin typeface="Arial" charset="0"/>
                <a:cs typeface="+mn-cs"/>
              </a:rPr>
              <a:t>the</a:t>
            </a:r>
            <a:r>
              <a:rPr lang="cs-CZ" sz="1400" i="1" dirty="0">
                <a:solidFill>
                  <a:srgbClr val="000000"/>
                </a:solidFill>
                <a:latin typeface="Arial" charset="0"/>
                <a:cs typeface="+mn-cs"/>
              </a:rPr>
              <a:t> free </a:t>
            </a:r>
            <a:r>
              <a:rPr lang="cs-CZ" sz="1400" i="1" dirty="0" err="1">
                <a:solidFill>
                  <a:srgbClr val="000000"/>
                </a:solidFill>
                <a:latin typeface="Arial" charset="0"/>
                <a:cs typeface="+mn-cs"/>
              </a:rPr>
              <a:t>encyclopedia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 [online]. San Francisco (CA): </a:t>
            </a:r>
            <a:endParaRPr lang="cs-CZ" sz="1400" dirty="0" smtClean="0">
              <a:solidFill>
                <a:srgbClr val="000000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  <a:cs typeface="+mn-cs"/>
              </a:rPr>
              <a:t>     </a:t>
            </a:r>
            <a:r>
              <a:rPr lang="cs-CZ" sz="1400" dirty="0" err="1" smtClean="0">
                <a:solidFill>
                  <a:srgbClr val="000000"/>
                </a:solidFill>
                <a:latin typeface="Arial" charset="0"/>
                <a:cs typeface="+mn-cs"/>
              </a:rPr>
              <a:t>Wikimedia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r>
              <a:rPr lang="cs-CZ" sz="1400" dirty="0" err="1">
                <a:solidFill>
                  <a:srgbClr val="000000"/>
                </a:solidFill>
                <a:latin typeface="Arial" charset="0"/>
                <a:cs typeface="+mn-cs"/>
              </a:rPr>
              <a:t>Foundation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, 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  <a:cs typeface="+mn-cs"/>
              </a:rPr>
              <a:t>2001-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,15.12.2011 [cit. 2012-11-21]. Dostupné z: </a:t>
            </a:r>
            <a:endParaRPr lang="cs-CZ" sz="1400" dirty="0" smtClean="0">
              <a:solidFill>
                <a:srgbClr val="000000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  <a:cs typeface="+mn-cs"/>
              </a:rPr>
              <a:t>     http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://cs.wikipedia.org/wiki/Soubor:Tyto_alba_close_up.jpg </a:t>
            </a:r>
            <a:endParaRPr lang="cs-CZ" sz="1400" dirty="0">
              <a:latin typeface="Arial" charset="0"/>
              <a:cs typeface="+mn-cs"/>
            </a:endParaRPr>
          </a:p>
          <a:p>
            <a:pPr marL="342900" indent="-342900">
              <a:defRPr/>
            </a:pPr>
            <a:r>
              <a:rPr lang="cs-CZ" sz="1400" dirty="0">
                <a:latin typeface="Arial" charset="0"/>
                <a:cs typeface="+mn-cs"/>
              </a:rPr>
              <a:t>15) </a:t>
            </a:r>
            <a:r>
              <a:rPr lang="cs-CZ" sz="1400" dirty="0" err="1">
                <a:solidFill>
                  <a:srgbClr val="000000"/>
                </a:solidFill>
                <a:latin typeface="Arial" charset="0"/>
                <a:cs typeface="+mn-cs"/>
              </a:rPr>
              <a:t>Soubor:Phasianus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r>
              <a:rPr lang="cs-CZ" sz="1400" dirty="0" err="1">
                <a:solidFill>
                  <a:srgbClr val="000000"/>
                </a:solidFill>
                <a:latin typeface="Arial" charset="0"/>
                <a:cs typeface="+mn-cs"/>
              </a:rPr>
              <a:t>colchicus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 2 tom (Lukasz </a:t>
            </a:r>
            <a:r>
              <a:rPr lang="cs-CZ" sz="1400" dirty="0" err="1">
                <a:solidFill>
                  <a:srgbClr val="000000"/>
                </a:solidFill>
                <a:latin typeface="Arial" charset="0"/>
                <a:cs typeface="+mn-cs"/>
              </a:rPr>
              <a:t>Lukasik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).</a:t>
            </a:r>
            <a:r>
              <a:rPr lang="cs-CZ" sz="1400" dirty="0" err="1">
                <a:solidFill>
                  <a:srgbClr val="000000"/>
                </a:solidFill>
                <a:latin typeface="Arial" charset="0"/>
                <a:cs typeface="+mn-cs"/>
              </a:rPr>
              <a:t>jpg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. n: </a:t>
            </a:r>
            <a:r>
              <a:rPr lang="cs-CZ" sz="1400" i="1" dirty="0" err="1">
                <a:solidFill>
                  <a:srgbClr val="000000"/>
                </a:solidFill>
                <a:latin typeface="Arial" charset="0"/>
                <a:cs typeface="+mn-cs"/>
              </a:rPr>
              <a:t>Wikipedia</a:t>
            </a:r>
            <a:r>
              <a:rPr lang="cs-CZ" sz="1400" i="1" dirty="0">
                <a:solidFill>
                  <a:srgbClr val="000000"/>
                </a:solidFill>
                <a:latin typeface="Arial" charset="0"/>
                <a:cs typeface="+mn-cs"/>
              </a:rPr>
              <a:t>: </a:t>
            </a:r>
            <a:r>
              <a:rPr lang="cs-CZ" sz="1400" i="1" dirty="0" err="1">
                <a:solidFill>
                  <a:srgbClr val="000000"/>
                </a:solidFill>
                <a:latin typeface="Arial" charset="0"/>
                <a:cs typeface="+mn-cs"/>
              </a:rPr>
              <a:t>the</a:t>
            </a:r>
            <a:r>
              <a:rPr lang="cs-CZ" sz="1400" i="1" dirty="0">
                <a:solidFill>
                  <a:srgbClr val="000000"/>
                </a:solidFill>
                <a:latin typeface="Arial" charset="0"/>
                <a:cs typeface="+mn-cs"/>
              </a:rPr>
              <a:t> free </a:t>
            </a:r>
            <a:r>
              <a:rPr lang="cs-CZ" sz="1400" i="1" dirty="0" err="1">
                <a:solidFill>
                  <a:srgbClr val="000000"/>
                </a:solidFill>
                <a:latin typeface="Arial" charset="0"/>
                <a:cs typeface="+mn-cs"/>
              </a:rPr>
              <a:t>encyclopedia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 [online]. </a:t>
            </a:r>
            <a:endParaRPr lang="cs-CZ" sz="1400" dirty="0" smtClean="0">
              <a:solidFill>
                <a:srgbClr val="000000"/>
              </a:solidFill>
              <a:latin typeface="Arial" charset="0"/>
              <a:cs typeface="+mn-cs"/>
            </a:endParaRPr>
          </a:p>
          <a:p>
            <a:pPr marL="342900" indent="-342900">
              <a:defRPr/>
            </a:pP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  <a:cs typeface="+mn-cs"/>
              </a:rPr>
              <a:t>     San 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Francisco (CA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  <a:cs typeface="+mn-cs"/>
              </a:rPr>
              <a:t>):</a:t>
            </a:r>
            <a:r>
              <a:rPr lang="cs-CZ" sz="1400" dirty="0" err="1" smtClean="0">
                <a:solidFill>
                  <a:srgbClr val="000000"/>
                </a:solidFill>
                <a:latin typeface="Arial" charset="0"/>
                <a:cs typeface="+mn-cs"/>
              </a:rPr>
              <a:t>Wikimedia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r>
              <a:rPr lang="cs-CZ" sz="1400" dirty="0" err="1">
                <a:solidFill>
                  <a:srgbClr val="000000"/>
                </a:solidFill>
                <a:latin typeface="Arial" charset="0"/>
                <a:cs typeface="+mn-cs"/>
              </a:rPr>
              <a:t>Foundation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, 2001-, 12.3.2006 [cit. 2012-11-21]. Dostupné z: </a:t>
            </a:r>
            <a:endParaRPr lang="cs-CZ" sz="1400" dirty="0" smtClean="0">
              <a:solidFill>
                <a:srgbClr val="000000"/>
              </a:solidFill>
              <a:latin typeface="Arial" charset="0"/>
              <a:cs typeface="+mn-cs"/>
            </a:endParaRPr>
          </a:p>
          <a:p>
            <a:pPr marL="342900" indent="-342900">
              <a:defRPr/>
            </a:pP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  <a:cs typeface="+mn-cs"/>
              </a:rPr>
              <a:t>     http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://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  <a:cs typeface="+mn-cs"/>
              </a:rPr>
              <a:t>cs.wikipedia.org/wiki/Soubor:Phasianus_colchicus_2_tom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_%28Lukasz_Lukasik%29.jpg </a:t>
            </a:r>
          </a:p>
          <a:p>
            <a:pPr>
              <a:defRPr/>
            </a:pPr>
            <a:r>
              <a:rPr lang="cs-CZ" sz="1400" dirty="0">
                <a:latin typeface="Arial" charset="0"/>
                <a:cs typeface="+mn-cs"/>
              </a:rPr>
              <a:t>16) </a:t>
            </a:r>
            <a:r>
              <a:rPr lang="cs-CZ" sz="1400" dirty="0" err="1">
                <a:solidFill>
                  <a:srgbClr val="000000"/>
                </a:solidFill>
                <a:latin typeface="Arial" charset="0"/>
                <a:cs typeface="+mn-cs"/>
              </a:rPr>
              <a:t>Soubor:Kuckuck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 (</a:t>
            </a:r>
            <a:r>
              <a:rPr lang="cs-CZ" sz="1400" dirty="0" err="1">
                <a:solidFill>
                  <a:srgbClr val="000000"/>
                </a:solidFill>
                <a:latin typeface="Arial" charset="0"/>
                <a:cs typeface="+mn-cs"/>
              </a:rPr>
              <a:t>Cuculus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r>
              <a:rPr lang="cs-CZ" sz="1400" dirty="0" err="1">
                <a:solidFill>
                  <a:srgbClr val="000000"/>
                </a:solidFill>
                <a:latin typeface="Arial" charset="0"/>
                <a:cs typeface="+mn-cs"/>
              </a:rPr>
              <a:t>canorus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) by </a:t>
            </a:r>
            <a:r>
              <a:rPr lang="cs-CZ" sz="1400" dirty="0" err="1">
                <a:solidFill>
                  <a:srgbClr val="000000"/>
                </a:solidFill>
                <a:latin typeface="Arial" charset="0"/>
                <a:cs typeface="+mn-cs"/>
              </a:rPr>
              <a:t>Tim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 Peukert.jpg. In: </a:t>
            </a:r>
            <a:r>
              <a:rPr lang="cs-CZ" sz="1400" i="1" dirty="0" err="1">
                <a:solidFill>
                  <a:srgbClr val="000000"/>
                </a:solidFill>
                <a:latin typeface="Arial" charset="0"/>
                <a:cs typeface="+mn-cs"/>
              </a:rPr>
              <a:t>Wikipedia</a:t>
            </a:r>
            <a:r>
              <a:rPr lang="cs-CZ" sz="1400" i="1" dirty="0">
                <a:solidFill>
                  <a:srgbClr val="000000"/>
                </a:solidFill>
                <a:latin typeface="Arial" charset="0"/>
                <a:cs typeface="+mn-cs"/>
              </a:rPr>
              <a:t>: </a:t>
            </a:r>
            <a:r>
              <a:rPr lang="cs-CZ" sz="1400" i="1" dirty="0" err="1">
                <a:solidFill>
                  <a:srgbClr val="000000"/>
                </a:solidFill>
                <a:latin typeface="Arial" charset="0"/>
                <a:cs typeface="+mn-cs"/>
              </a:rPr>
              <a:t>the</a:t>
            </a:r>
            <a:r>
              <a:rPr lang="cs-CZ" sz="1400" i="1" dirty="0">
                <a:solidFill>
                  <a:srgbClr val="000000"/>
                </a:solidFill>
                <a:latin typeface="Arial" charset="0"/>
                <a:cs typeface="+mn-cs"/>
              </a:rPr>
              <a:t> free </a:t>
            </a:r>
            <a:r>
              <a:rPr lang="cs-CZ" sz="1400" i="1" dirty="0" err="1">
                <a:solidFill>
                  <a:srgbClr val="000000"/>
                </a:solidFill>
                <a:latin typeface="Arial" charset="0"/>
                <a:cs typeface="+mn-cs"/>
              </a:rPr>
              <a:t>encyclopedia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 [online]. </a:t>
            </a:r>
            <a:endParaRPr lang="cs-CZ" sz="1400" dirty="0" smtClean="0">
              <a:solidFill>
                <a:srgbClr val="000000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  <a:cs typeface="+mn-cs"/>
              </a:rPr>
              <a:t>     San 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Francisco (CA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  <a:cs typeface="+mn-cs"/>
              </a:rPr>
              <a:t>):</a:t>
            </a:r>
            <a:r>
              <a:rPr lang="cs-CZ" sz="1400" dirty="0" err="1" smtClean="0">
                <a:solidFill>
                  <a:srgbClr val="000000"/>
                </a:solidFill>
                <a:latin typeface="Arial" charset="0"/>
                <a:cs typeface="+mn-cs"/>
              </a:rPr>
              <a:t>Wikimedia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r>
              <a:rPr lang="cs-CZ" sz="1400" dirty="0" err="1">
                <a:solidFill>
                  <a:srgbClr val="000000"/>
                </a:solidFill>
                <a:latin typeface="Arial" charset="0"/>
                <a:cs typeface="+mn-cs"/>
              </a:rPr>
              <a:t>Foundation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, 2001-, 9.10.2010 [cit. 2012-11-21]. Dostupné z:</a:t>
            </a:r>
          </a:p>
          <a:p>
            <a:pPr>
              <a:defRPr/>
            </a:pP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      http://cs.wikipedia.org/wiki/Soubor:Kuckuck_(Cuculus_canorus)_by_Tim_Peukert.jpg </a:t>
            </a:r>
          </a:p>
        </p:txBody>
      </p:sp>
      <p:sp>
        <p:nvSpPr>
          <p:cNvPr id="33796" name="TextovéPole 2"/>
          <p:cNvSpPr txBox="1">
            <a:spLocks noChangeArrowheads="1"/>
          </p:cNvSpPr>
          <p:nvPr/>
        </p:nvSpPr>
        <p:spPr bwMode="auto">
          <a:xfrm>
            <a:off x="152400" y="80963"/>
            <a:ext cx="3295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2800" b="1" u="sng">
                <a:solidFill>
                  <a:srgbClr val="000000"/>
                </a:solidFill>
              </a:rPr>
              <a:t>POUŽITÉ ZDROJE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Obdélník 1"/>
          <p:cNvSpPr>
            <a:spLocks noChangeArrowheads="1"/>
          </p:cNvSpPr>
          <p:nvPr/>
        </p:nvSpPr>
        <p:spPr bwMode="auto">
          <a:xfrm>
            <a:off x="182563" y="123825"/>
            <a:ext cx="3297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sz="2800" b="1" u="sng">
                <a:solidFill>
                  <a:srgbClr val="000000"/>
                </a:solidFill>
              </a:rPr>
              <a:t>POUŽITÉ ZDROJE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04775" y="838200"/>
            <a:ext cx="8858259" cy="35394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400" dirty="0">
                <a:latin typeface="Arial" charset="0"/>
              </a:rPr>
              <a:t>17) </a:t>
            </a:r>
            <a:r>
              <a:rPr lang="cs-CZ" sz="1400" dirty="0" err="1">
                <a:solidFill>
                  <a:srgbClr val="000000"/>
                </a:solidFill>
                <a:latin typeface="Arial" charset="0"/>
              </a:rPr>
              <a:t>Soubor:Picus</a:t>
            </a:r>
            <a:r>
              <a:rPr lang="cs-CZ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sz="1400" dirty="0" err="1">
                <a:solidFill>
                  <a:srgbClr val="000000"/>
                </a:solidFill>
                <a:latin typeface="Arial" charset="0"/>
              </a:rPr>
              <a:t>viridis</a:t>
            </a:r>
            <a:r>
              <a:rPr lang="cs-CZ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sz="1400" dirty="0" err="1">
                <a:solidFill>
                  <a:srgbClr val="000000"/>
                </a:solidFill>
                <a:latin typeface="Arial" charset="0"/>
              </a:rPr>
              <a:t>juv</a:t>
            </a:r>
            <a:r>
              <a:rPr lang="cs-CZ" sz="1400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cs-CZ" sz="1400" dirty="0" err="1">
                <a:solidFill>
                  <a:srgbClr val="000000"/>
                </a:solidFill>
                <a:latin typeface="Arial" charset="0"/>
              </a:rPr>
              <a:t>ThKraft</a:t>
            </a:r>
            <a:r>
              <a:rPr lang="cs-CZ" sz="1400" dirty="0">
                <a:solidFill>
                  <a:srgbClr val="000000"/>
                </a:solidFill>
                <a:latin typeface="Arial" charset="0"/>
              </a:rPr>
              <a:t>).</a:t>
            </a:r>
            <a:r>
              <a:rPr lang="cs-CZ" sz="1400" dirty="0" err="1">
                <a:solidFill>
                  <a:srgbClr val="000000"/>
                </a:solidFill>
                <a:latin typeface="Arial" charset="0"/>
              </a:rPr>
              <a:t>jpg</a:t>
            </a:r>
            <a:r>
              <a:rPr lang="cs-CZ" sz="1400" dirty="0">
                <a:solidFill>
                  <a:srgbClr val="000000"/>
                </a:solidFill>
                <a:latin typeface="Arial" charset="0"/>
              </a:rPr>
              <a:t>. In: </a:t>
            </a:r>
            <a:r>
              <a:rPr lang="cs-CZ" sz="1400" i="1" dirty="0" err="1">
                <a:solidFill>
                  <a:srgbClr val="000000"/>
                </a:solidFill>
                <a:latin typeface="Arial" charset="0"/>
              </a:rPr>
              <a:t>Wikipedia</a:t>
            </a:r>
            <a:r>
              <a:rPr lang="cs-CZ" sz="1400" i="1" dirty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cs-CZ" sz="1400" i="1" dirty="0" err="1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cs-CZ" sz="1400" i="1" dirty="0">
                <a:solidFill>
                  <a:srgbClr val="000000"/>
                </a:solidFill>
                <a:latin typeface="Arial" charset="0"/>
              </a:rPr>
              <a:t> free </a:t>
            </a:r>
            <a:r>
              <a:rPr lang="cs-CZ" sz="1400" i="1" dirty="0" err="1">
                <a:solidFill>
                  <a:srgbClr val="000000"/>
                </a:solidFill>
                <a:latin typeface="Arial" charset="0"/>
              </a:rPr>
              <a:t>encyclopedia</a:t>
            </a:r>
            <a:r>
              <a:rPr lang="cs-CZ" sz="1400" dirty="0">
                <a:solidFill>
                  <a:srgbClr val="000000"/>
                </a:solidFill>
                <a:latin typeface="Arial" charset="0"/>
              </a:rPr>
              <a:t> [online]. San Francisco (CA): </a:t>
            </a:r>
            <a:endParaRPr lang="cs-CZ" sz="1400" dirty="0" smtClean="0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r>
              <a:rPr lang="cs-CZ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</a:rPr>
              <a:t>     </a:t>
            </a:r>
            <a:r>
              <a:rPr lang="cs-CZ" sz="1400" dirty="0" err="1" smtClean="0">
                <a:solidFill>
                  <a:srgbClr val="000000"/>
                </a:solidFill>
                <a:latin typeface="Arial" charset="0"/>
              </a:rPr>
              <a:t>Wikimedia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sz="1400" dirty="0" err="1" smtClean="0">
                <a:solidFill>
                  <a:srgbClr val="000000"/>
                </a:solidFill>
                <a:latin typeface="Arial" charset="0"/>
              </a:rPr>
              <a:t>Foundation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</a:rPr>
              <a:t>, 2001-, 5.10.2011 [cit. 2012-11-21]. Dostupné z: </a:t>
            </a:r>
          </a:p>
          <a:p>
            <a:pPr>
              <a:defRPr/>
            </a:pPr>
            <a:r>
              <a:rPr lang="cs-CZ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</a:rPr>
              <a:t>     http://cs.wikipedia.org/wiki/Soubor:Picus_viridis_juv%28ThKraft%29.jpg </a:t>
            </a:r>
          </a:p>
          <a:p>
            <a:pPr>
              <a:defRPr/>
            </a:pPr>
            <a:r>
              <a:rPr lang="cs-CZ" sz="1400" dirty="0" smtClean="0">
                <a:latin typeface="Arial" charset="0"/>
              </a:rPr>
              <a:t>18</a:t>
            </a:r>
            <a:r>
              <a:rPr lang="cs-CZ" sz="1400" dirty="0">
                <a:latin typeface="Arial" charset="0"/>
              </a:rPr>
              <a:t>) </a:t>
            </a:r>
            <a:r>
              <a:rPr lang="cs-CZ" sz="1400" dirty="0" err="1">
                <a:solidFill>
                  <a:srgbClr val="000000"/>
                </a:solidFill>
                <a:latin typeface="Arial" charset="0"/>
              </a:rPr>
              <a:t>Soubor:Alcedo</a:t>
            </a:r>
            <a:r>
              <a:rPr lang="cs-CZ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sz="1400" dirty="0" err="1">
                <a:solidFill>
                  <a:srgbClr val="000000"/>
                </a:solidFill>
                <a:latin typeface="Arial" charset="0"/>
              </a:rPr>
              <a:t>atthis</a:t>
            </a:r>
            <a:r>
              <a:rPr lang="cs-CZ" sz="1400" dirty="0">
                <a:solidFill>
                  <a:srgbClr val="000000"/>
                </a:solidFill>
                <a:latin typeface="Arial" charset="0"/>
              </a:rPr>
              <a:t> 2 (Lukasz </a:t>
            </a:r>
            <a:r>
              <a:rPr lang="cs-CZ" sz="1400" dirty="0" err="1">
                <a:solidFill>
                  <a:srgbClr val="000000"/>
                </a:solidFill>
                <a:latin typeface="Arial" charset="0"/>
              </a:rPr>
              <a:t>Lukasik</a:t>
            </a:r>
            <a:r>
              <a:rPr lang="cs-CZ" sz="1400" dirty="0">
                <a:solidFill>
                  <a:srgbClr val="000000"/>
                </a:solidFill>
                <a:latin typeface="Arial" charset="0"/>
              </a:rPr>
              <a:t>).</a:t>
            </a:r>
            <a:r>
              <a:rPr lang="cs-CZ" sz="1400" dirty="0" err="1">
                <a:solidFill>
                  <a:srgbClr val="000000"/>
                </a:solidFill>
                <a:latin typeface="Arial" charset="0"/>
              </a:rPr>
              <a:t>jpg</a:t>
            </a:r>
            <a:r>
              <a:rPr lang="cs-CZ" sz="1400" dirty="0">
                <a:solidFill>
                  <a:srgbClr val="000000"/>
                </a:solidFill>
                <a:latin typeface="Arial" charset="0"/>
              </a:rPr>
              <a:t>. In: </a:t>
            </a:r>
            <a:r>
              <a:rPr lang="cs-CZ" sz="1400" i="1" dirty="0" err="1">
                <a:solidFill>
                  <a:srgbClr val="000000"/>
                </a:solidFill>
                <a:latin typeface="Arial" charset="0"/>
              </a:rPr>
              <a:t>Wikipedia</a:t>
            </a:r>
            <a:r>
              <a:rPr lang="cs-CZ" sz="1400" i="1" dirty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cs-CZ" sz="1400" i="1" dirty="0" err="1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cs-CZ" sz="1400" i="1" dirty="0">
                <a:solidFill>
                  <a:srgbClr val="000000"/>
                </a:solidFill>
                <a:latin typeface="Arial" charset="0"/>
              </a:rPr>
              <a:t> free </a:t>
            </a:r>
            <a:r>
              <a:rPr lang="cs-CZ" sz="1400" i="1" dirty="0" err="1">
                <a:solidFill>
                  <a:srgbClr val="000000"/>
                </a:solidFill>
                <a:latin typeface="Arial" charset="0"/>
              </a:rPr>
              <a:t>encyclopedia</a:t>
            </a:r>
            <a:r>
              <a:rPr lang="cs-CZ" sz="1400" dirty="0">
                <a:solidFill>
                  <a:srgbClr val="000000"/>
                </a:solidFill>
                <a:latin typeface="Arial" charset="0"/>
              </a:rPr>
              <a:t> [online]. San Francisco </a:t>
            </a:r>
            <a:endParaRPr lang="cs-CZ" sz="1400" dirty="0" smtClean="0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r>
              <a:rPr lang="cs-CZ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</a:rPr>
              <a:t>     (</a:t>
            </a:r>
            <a:r>
              <a:rPr lang="cs-CZ" sz="1400" dirty="0">
                <a:solidFill>
                  <a:srgbClr val="000000"/>
                </a:solidFill>
                <a:latin typeface="Arial" charset="0"/>
              </a:rPr>
              <a:t>CA): </a:t>
            </a:r>
            <a:r>
              <a:rPr lang="cs-CZ" sz="1400" dirty="0" err="1" smtClean="0">
                <a:solidFill>
                  <a:srgbClr val="000000"/>
                </a:solidFill>
                <a:latin typeface="Arial" charset="0"/>
              </a:rPr>
              <a:t>Wikimedia</a:t>
            </a:r>
            <a:r>
              <a:rPr lang="cs-CZ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sz="1400" dirty="0" err="1" smtClean="0">
                <a:solidFill>
                  <a:srgbClr val="000000"/>
                </a:solidFill>
                <a:latin typeface="Arial" charset="0"/>
              </a:rPr>
              <a:t>Foundation</a:t>
            </a:r>
            <a:r>
              <a:rPr lang="cs-CZ" sz="1400" dirty="0">
                <a:solidFill>
                  <a:srgbClr val="000000"/>
                </a:solidFill>
                <a:latin typeface="Arial" charset="0"/>
              </a:rPr>
              <a:t>, 2001-, 28.5.2006 [cit. 20.11.2012]. Dostupné z:</a:t>
            </a:r>
          </a:p>
          <a:p>
            <a:pPr>
              <a:defRPr/>
            </a:pPr>
            <a:r>
              <a:rPr lang="cs-CZ" sz="1400" dirty="0">
                <a:solidFill>
                  <a:srgbClr val="000000"/>
                </a:solidFill>
                <a:latin typeface="Arial" charset="0"/>
              </a:rPr>
              <a:t>      http://cs.wikipedia.org/wiki/Soubor:Alcedo_atthis_2_%28Lukasz_Lukasik%29.jpg </a:t>
            </a:r>
          </a:p>
          <a:p>
            <a:pPr>
              <a:defRPr/>
            </a:pPr>
            <a:r>
              <a:rPr lang="cs-CZ" sz="1400" dirty="0">
                <a:latin typeface="Arial" charset="0"/>
              </a:rPr>
              <a:t>19) </a:t>
            </a:r>
            <a:r>
              <a:rPr lang="cs-CZ" sz="1400" dirty="0" err="1">
                <a:solidFill>
                  <a:srgbClr val="000000"/>
                </a:solidFill>
                <a:latin typeface="Arial" charset="0"/>
              </a:rPr>
              <a:t>Soubor:Common</a:t>
            </a:r>
            <a:r>
              <a:rPr lang="cs-CZ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sz="1400" dirty="0" err="1">
                <a:solidFill>
                  <a:srgbClr val="000000"/>
                </a:solidFill>
                <a:latin typeface="Arial" charset="0"/>
              </a:rPr>
              <a:t>kestrel</a:t>
            </a:r>
            <a:r>
              <a:rPr lang="cs-CZ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sz="1400" dirty="0" err="1">
                <a:solidFill>
                  <a:srgbClr val="000000"/>
                </a:solidFill>
                <a:latin typeface="Arial" charset="0"/>
              </a:rPr>
              <a:t>falco</a:t>
            </a:r>
            <a:r>
              <a:rPr lang="cs-CZ" sz="1400" dirty="0">
                <a:solidFill>
                  <a:srgbClr val="000000"/>
                </a:solidFill>
                <a:latin typeface="Arial" charset="0"/>
              </a:rPr>
              <a:t> tinnunculus.jpg. In: </a:t>
            </a:r>
            <a:r>
              <a:rPr lang="cs-CZ" sz="1400" i="1" dirty="0" err="1">
                <a:solidFill>
                  <a:srgbClr val="000000"/>
                </a:solidFill>
                <a:latin typeface="Arial" charset="0"/>
              </a:rPr>
              <a:t>Wikipedia</a:t>
            </a:r>
            <a:r>
              <a:rPr lang="cs-CZ" sz="1400" i="1" dirty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cs-CZ" sz="1400" i="1" dirty="0" err="1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cs-CZ" sz="1400" i="1" dirty="0">
                <a:solidFill>
                  <a:srgbClr val="000000"/>
                </a:solidFill>
                <a:latin typeface="Arial" charset="0"/>
              </a:rPr>
              <a:t> free </a:t>
            </a:r>
            <a:r>
              <a:rPr lang="cs-CZ" sz="1400" i="1" dirty="0" err="1">
                <a:solidFill>
                  <a:srgbClr val="000000"/>
                </a:solidFill>
                <a:latin typeface="Arial" charset="0"/>
              </a:rPr>
              <a:t>encyclopedia</a:t>
            </a:r>
            <a:r>
              <a:rPr lang="cs-CZ" sz="1400" dirty="0">
                <a:solidFill>
                  <a:srgbClr val="000000"/>
                </a:solidFill>
                <a:latin typeface="Arial" charset="0"/>
              </a:rPr>
              <a:t> [online]. </a:t>
            </a:r>
            <a:endParaRPr lang="cs-CZ" sz="1400" dirty="0" smtClean="0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r>
              <a:rPr lang="cs-CZ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</a:rPr>
              <a:t>     San </a:t>
            </a:r>
            <a:r>
              <a:rPr lang="cs-CZ" sz="1400" dirty="0">
                <a:solidFill>
                  <a:srgbClr val="000000"/>
                </a:solidFill>
                <a:latin typeface="Arial" charset="0"/>
              </a:rPr>
              <a:t>Francisco (CA): </a:t>
            </a:r>
            <a:r>
              <a:rPr lang="cs-CZ" sz="1400" dirty="0" err="1" smtClean="0">
                <a:solidFill>
                  <a:srgbClr val="000000"/>
                </a:solidFill>
                <a:latin typeface="Arial" charset="0"/>
              </a:rPr>
              <a:t>Wikimedia</a:t>
            </a:r>
            <a:r>
              <a:rPr lang="cs-CZ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sz="1400" dirty="0" err="1" smtClean="0">
                <a:solidFill>
                  <a:srgbClr val="000000"/>
                </a:solidFill>
                <a:latin typeface="Arial" charset="0"/>
              </a:rPr>
              <a:t>Foundation</a:t>
            </a:r>
            <a:r>
              <a:rPr lang="cs-CZ" sz="1400" dirty="0">
                <a:solidFill>
                  <a:srgbClr val="000000"/>
                </a:solidFill>
                <a:latin typeface="Arial" charset="0"/>
              </a:rPr>
              <a:t>, 2001-, 14.11.2010 [cit. 2012-11-21]. </a:t>
            </a:r>
          </a:p>
          <a:p>
            <a:pPr>
              <a:defRPr/>
            </a:pPr>
            <a:r>
              <a:rPr lang="cs-CZ" sz="1400" dirty="0">
                <a:solidFill>
                  <a:srgbClr val="000000"/>
                </a:solidFill>
                <a:latin typeface="Arial" charset="0"/>
              </a:rPr>
              <a:t>      Dostupné z:http://cs.wikipedia.org/wiki/Soubor:Common_kestrel_falco_tinnunculus.jpg </a:t>
            </a:r>
          </a:p>
          <a:p>
            <a:pPr>
              <a:defRPr/>
            </a:pPr>
            <a:r>
              <a:rPr lang="cs-CZ" sz="1400" dirty="0">
                <a:latin typeface="Arial" charset="0"/>
              </a:rPr>
              <a:t>20)</a:t>
            </a:r>
            <a:r>
              <a:rPr lang="cs-CZ" sz="1400" dirty="0">
                <a:solidFill>
                  <a:srgbClr val="000000"/>
                </a:solidFill>
                <a:latin typeface="Arial" charset="0"/>
              </a:rPr>
              <a:t> File:Acc Sonnenallee.jpg. In: </a:t>
            </a:r>
            <a:r>
              <a:rPr lang="cs-CZ" sz="1400" i="1" dirty="0" err="1">
                <a:solidFill>
                  <a:srgbClr val="000000"/>
                </a:solidFill>
                <a:latin typeface="Arial" charset="0"/>
              </a:rPr>
              <a:t>Wikipedia</a:t>
            </a:r>
            <a:r>
              <a:rPr lang="cs-CZ" sz="1400" i="1" dirty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cs-CZ" sz="1400" i="1" dirty="0" err="1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cs-CZ" sz="1400" i="1" dirty="0">
                <a:solidFill>
                  <a:srgbClr val="000000"/>
                </a:solidFill>
                <a:latin typeface="Arial" charset="0"/>
              </a:rPr>
              <a:t> free </a:t>
            </a:r>
            <a:r>
              <a:rPr lang="cs-CZ" sz="1400" i="1" dirty="0" err="1">
                <a:solidFill>
                  <a:srgbClr val="000000"/>
                </a:solidFill>
                <a:latin typeface="Arial" charset="0"/>
              </a:rPr>
              <a:t>encyclopedia</a:t>
            </a:r>
            <a:r>
              <a:rPr lang="cs-CZ" sz="1400" dirty="0">
                <a:solidFill>
                  <a:srgbClr val="000000"/>
                </a:solidFill>
                <a:latin typeface="Arial" charset="0"/>
              </a:rPr>
              <a:t> [online]. San Francisco (CA): </a:t>
            </a:r>
            <a:endParaRPr lang="cs-CZ" sz="1400" dirty="0" smtClean="0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r>
              <a:rPr lang="cs-CZ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</a:rPr>
              <a:t>     </a:t>
            </a:r>
            <a:r>
              <a:rPr lang="cs-CZ" sz="1400" dirty="0" err="1" smtClean="0">
                <a:solidFill>
                  <a:srgbClr val="000000"/>
                </a:solidFill>
                <a:latin typeface="Arial" charset="0"/>
              </a:rPr>
              <a:t>Wikimedia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sz="1400" dirty="0" err="1">
                <a:solidFill>
                  <a:srgbClr val="000000"/>
                </a:solidFill>
                <a:latin typeface="Arial" charset="0"/>
              </a:rPr>
              <a:t>Foundation</a:t>
            </a:r>
            <a:r>
              <a:rPr lang="cs-CZ" sz="1400" dirty="0">
                <a:solidFill>
                  <a:srgbClr val="000000"/>
                </a:solidFill>
                <a:latin typeface="Arial" charset="0"/>
              </a:rPr>
              <a:t>, 2001-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</a:rPr>
              <a:t>, 5.7.2006 </a:t>
            </a:r>
            <a:r>
              <a:rPr lang="cs-CZ" sz="1400" dirty="0">
                <a:solidFill>
                  <a:srgbClr val="000000"/>
                </a:solidFill>
                <a:latin typeface="Arial" charset="0"/>
              </a:rPr>
              <a:t>[cit. 2012-11-21]. Dostupné z: </a:t>
            </a:r>
            <a:endParaRPr lang="cs-CZ" sz="1400" dirty="0" smtClean="0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r>
              <a:rPr lang="cs-CZ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</a:rPr>
              <a:t>     http</a:t>
            </a:r>
            <a:r>
              <a:rPr lang="cs-CZ" sz="1400" dirty="0">
                <a:solidFill>
                  <a:srgbClr val="000000"/>
                </a:solidFill>
                <a:latin typeface="Arial" charset="0"/>
              </a:rPr>
              <a:t>://commons.wikimedia.org/wiki/File:Acc_Sonnenallee.jpg?uselang=cs </a:t>
            </a:r>
            <a:endParaRPr lang="cs-CZ" sz="1400" dirty="0">
              <a:latin typeface="Arial" charset="0"/>
            </a:endParaRPr>
          </a:p>
          <a:p>
            <a:pPr>
              <a:defRPr/>
            </a:pPr>
            <a:r>
              <a:rPr lang="cs-CZ" sz="1400" dirty="0">
                <a:latin typeface="Arial" charset="0"/>
              </a:rPr>
              <a:t>21) </a:t>
            </a:r>
            <a:r>
              <a:rPr lang="cs-CZ" sz="1400" dirty="0">
                <a:solidFill>
                  <a:srgbClr val="000000"/>
                </a:solidFill>
                <a:latin typeface="Arial" charset="0"/>
              </a:rPr>
              <a:t>DUNGEL, Jan a Karel HUDEC. </a:t>
            </a:r>
            <a:r>
              <a:rPr lang="cs-CZ" sz="1400" i="1" dirty="0">
                <a:solidFill>
                  <a:srgbClr val="000000"/>
                </a:solidFill>
                <a:latin typeface="Arial" charset="0"/>
              </a:rPr>
              <a:t>Atlas ptáků České a Slovenské republiky</a:t>
            </a:r>
            <a:r>
              <a:rPr lang="cs-CZ" sz="1400" dirty="0">
                <a:solidFill>
                  <a:srgbClr val="000000"/>
                </a:solidFill>
                <a:latin typeface="Arial" charset="0"/>
              </a:rPr>
              <a:t>. 1 vyd. Praha: Academia, 2001, </a:t>
            </a:r>
          </a:p>
          <a:p>
            <a:pPr>
              <a:defRPr/>
            </a:pPr>
            <a:r>
              <a:rPr lang="cs-CZ" sz="1400" dirty="0">
                <a:solidFill>
                  <a:srgbClr val="000000"/>
                </a:solidFill>
                <a:latin typeface="Arial" charset="0"/>
              </a:rPr>
              <a:t>      249 s. ISBN 80-200-0927-2. </a:t>
            </a:r>
          </a:p>
          <a:p>
            <a:pPr>
              <a:defRPr/>
            </a:pPr>
            <a:endParaRPr lang="cs-CZ" sz="1400" dirty="0">
              <a:latin typeface="Arial" charset="0"/>
            </a:endParaRPr>
          </a:p>
          <a:p>
            <a:pPr>
              <a:defRPr/>
            </a:pPr>
            <a:r>
              <a:rPr lang="cs-CZ" sz="1400" dirty="0" smtClean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endParaRPr lang="cs-CZ" sz="14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108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chemeClr val="bg2"/>
                </a:solidFill>
                <a:latin typeface="Palatino Linotype" pitchFamily="18" charset="0"/>
              </a:rPr>
              <a:t>Pravidla hry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435975" cy="4525963"/>
          </a:xfrm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400" dirty="0" smtClean="0">
                <a:latin typeface="Palatino Linotype" pitchFamily="18" charset="0"/>
              </a:rPr>
              <a:t>Hra je určena pro 2 týmy nebo pro jednotlivé žáky.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cs-CZ" sz="2400" dirty="0" smtClean="0">
              <a:latin typeface="Palatino Linotype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2400" dirty="0" smtClean="0">
                <a:latin typeface="Palatino Linotype" pitchFamily="18" charset="0"/>
              </a:rPr>
              <a:t>Úkolem každého týmu (žáka) je poznat 10 druhů ptáků.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cs-CZ" sz="2400" dirty="0" smtClean="0">
              <a:latin typeface="Palatino Linotype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2400" dirty="0" smtClean="0">
                <a:latin typeface="Palatino Linotype" pitchFamily="18" charset="0"/>
              </a:rPr>
              <a:t>Každý pták je charakterizován pomocí 3 nápověd.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cs-CZ" sz="2400" dirty="0" smtClean="0">
              <a:latin typeface="Palatino Linotype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2400" dirty="0" smtClean="0">
                <a:latin typeface="Palatino Linotype" pitchFamily="18" charset="0"/>
              </a:rPr>
              <a:t>Pokud tým (žák) uhodne název ptáka: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dirty="0" smtClean="0">
                <a:latin typeface="Palatino Linotype" pitchFamily="18" charset="0"/>
              </a:rPr>
              <a:t>	A) po první nápovědě, získává 3 body,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dirty="0" smtClean="0">
                <a:latin typeface="Palatino Linotype" pitchFamily="18" charset="0"/>
              </a:rPr>
              <a:t>	B) po dvou nápovědách, získává 2 body,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dirty="0" smtClean="0">
                <a:latin typeface="Palatino Linotype" pitchFamily="18" charset="0"/>
              </a:rPr>
              <a:t>	C) po třech nápovědách, získává 1 bod.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400" dirty="0" smtClean="0">
              <a:latin typeface="Palatino Linotype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2400" dirty="0" smtClean="0">
                <a:latin typeface="Palatino Linotype" pitchFamily="18" charset="0"/>
              </a:rPr>
              <a:t>Tým (žák) s větším počtem bodů vítězí.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2"/>
          <p:cNvSpPr>
            <a:spLocks noChangeArrowheads="1"/>
          </p:cNvSpPr>
          <p:nvPr/>
        </p:nvSpPr>
        <p:spPr bwMode="auto">
          <a:xfrm>
            <a:off x="179388" y="561975"/>
            <a:ext cx="792162" cy="863600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cs-CZ" sz="2400" b="1" dirty="0">
                <a:latin typeface="Palatino Linotype" pitchFamily="18" charset="0"/>
              </a:rPr>
              <a:t>1A</a:t>
            </a:r>
          </a:p>
        </p:txBody>
      </p: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241300" y="2060575"/>
            <a:ext cx="4997450" cy="719138"/>
            <a:chOff x="113" y="1162"/>
            <a:chExt cx="3148" cy="453"/>
          </a:xfrm>
        </p:grpSpPr>
        <p:sp>
          <p:nvSpPr>
            <p:cNvPr id="12308" name="AutoShape 1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449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>
                  <a:latin typeface="Palatino Linotype" pitchFamily="18" charset="0"/>
                </a:rPr>
                <a:t>Stálý pták</a:t>
              </a:r>
            </a:p>
          </p:txBody>
        </p:sp>
        <p:sp>
          <p:nvSpPr>
            <p:cNvPr id="12309" name="AutoShape 17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625" y="1162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3 body</a:t>
              </a:r>
            </a:p>
          </p:txBody>
        </p:sp>
      </p:grpSp>
      <p:grpSp>
        <p:nvGrpSpPr>
          <p:cNvPr id="8196" name="Group 18"/>
          <p:cNvGrpSpPr>
            <a:grpSpLocks/>
          </p:cNvGrpSpPr>
          <p:nvPr/>
        </p:nvGrpSpPr>
        <p:grpSpPr bwMode="auto">
          <a:xfrm>
            <a:off x="250825" y="2997200"/>
            <a:ext cx="4987925" cy="719138"/>
            <a:chOff x="113" y="1162"/>
            <a:chExt cx="3142" cy="453"/>
          </a:xfrm>
        </p:grpSpPr>
        <p:sp>
          <p:nvSpPr>
            <p:cNvPr id="12306" name="AutoShape 19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443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b="1">
                <a:latin typeface="Palatino Linotype" pitchFamily="18" charset="0"/>
              </a:endParaRPr>
            </a:p>
            <a:p>
              <a:r>
                <a:rPr lang="cs-CZ" sz="2400" b="1">
                  <a:latin typeface="Palatino Linotype" pitchFamily="18" charset="0"/>
                </a:rPr>
                <a:t>Hnízdo z trávy na zemi</a:t>
              </a:r>
            </a:p>
            <a:p>
              <a:endParaRPr lang="cs-CZ" b="1">
                <a:latin typeface="Palatino Linotype" pitchFamily="18" charset="0"/>
              </a:endParaRPr>
            </a:p>
          </p:txBody>
        </p:sp>
        <p:sp>
          <p:nvSpPr>
            <p:cNvPr id="12307" name="AutoShape 20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619" y="1162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2 body</a:t>
              </a:r>
            </a:p>
          </p:txBody>
        </p:sp>
      </p:grpSp>
      <p:grpSp>
        <p:nvGrpSpPr>
          <p:cNvPr id="8197" name="Group 21"/>
          <p:cNvGrpSpPr>
            <a:grpSpLocks/>
          </p:cNvGrpSpPr>
          <p:nvPr/>
        </p:nvGrpSpPr>
        <p:grpSpPr bwMode="auto">
          <a:xfrm>
            <a:off x="250825" y="3932238"/>
            <a:ext cx="5006975" cy="719137"/>
            <a:chOff x="113" y="1162"/>
            <a:chExt cx="3154" cy="453"/>
          </a:xfrm>
        </p:grpSpPr>
        <p:sp>
          <p:nvSpPr>
            <p:cNvPr id="12304" name="AutoShape 22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443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2400" b="1">
                <a:latin typeface="Palatino Linotype" pitchFamily="18" charset="0"/>
              </a:endParaRPr>
            </a:p>
            <a:p>
              <a:r>
                <a:rPr lang="cs-CZ" sz="2400" b="1">
                  <a:latin typeface="Palatino Linotype" pitchFamily="18" charset="0"/>
                </a:rPr>
                <a:t>Potrava - semena, hmyz …</a:t>
              </a:r>
            </a:p>
            <a:p>
              <a:endParaRPr lang="cs-CZ" b="1">
                <a:latin typeface="Palatino Linotype" pitchFamily="18" charset="0"/>
              </a:endParaRPr>
            </a:p>
          </p:txBody>
        </p:sp>
        <p:sp>
          <p:nvSpPr>
            <p:cNvPr id="12305" name="AutoShape 23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631" y="1162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1 bod</a:t>
              </a:r>
            </a:p>
          </p:txBody>
        </p:sp>
      </p:grpSp>
      <p:sp>
        <p:nvSpPr>
          <p:cNvPr id="4103" name="AutoShape 32"/>
          <p:cNvSpPr>
            <a:spLocks noChangeArrowheads="1"/>
          </p:cNvSpPr>
          <p:nvPr/>
        </p:nvSpPr>
        <p:spPr bwMode="auto">
          <a:xfrm>
            <a:off x="1179513" y="587375"/>
            <a:ext cx="7488237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cs-CZ" sz="3200" b="1" dirty="0">
                <a:solidFill>
                  <a:schemeClr val="bg1"/>
                </a:solidFill>
                <a:latin typeface="Palatino Linotype" pitchFamily="18" charset="0"/>
              </a:rPr>
              <a:t>KDO JSEM?</a:t>
            </a:r>
          </a:p>
        </p:txBody>
      </p:sp>
      <p:sp>
        <p:nvSpPr>
          <p:cNvPr id="3" name="Dvojitá šipka 2"/>
          <p:cNvSpPr/>
          <p:nvPr/>
        </p:nvSpPr>
        <p:spPr>
          <a:xfrm>
            <a:off x="3709988" y="5302250"/>
            <a:ext cx="2085975" cy="576263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>
                <a:solidFill>
                  <a:schemeClr val="bg1"/>
                </a:solidFill>
              </a:rPr>
              <a:t>řešení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5795963" y="6162675"/>
            <a:ext cx="2320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2400" b="1"/>
              <a:t>Strnad obecný</a:t>
            </a:r>
          </a:p>
        </p:txBody>
      </p:sp>
      <p:pic>
        <p:nvPicPr>
          <p:cNvPr id="122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312988"/>
            <a:ext cx="3503613" cy="233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435600" y="2327275"/>
            <a:ext cx="3503613" cy="793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5435600" y="3086100"/>
            <a:ext cx="3503613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5435600" y="3859213"/>
            <a:ext cx="3503613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12301" name="Picture 4" descr="OPVK_hor_zakladni_logolink_RGB_c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j0213756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52689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3" name="TextovéPole 4"/>
          <p:cNvSpPr txBox="1">
            <a:spLocks noChangeArrowheads="1"/>
          </p:cNvSpPr>
          <p:nvPr/>
        </p:nvSpPr>
        <p:spPr bwMode="auto">
          <a:xfrm>
            <a:off x="8648700" y="4662488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200"/>
              <a:t>1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/>
      <p:bldP spid="2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5"/>
          <a:stretch>
            <a:fillRect/>
          </a:stretch>
        </p:blipFill>
        <p:spPr bwMode="auto">
          <a:xfrm>
            <a:off x="5340350" y="2125663"/>
            <a:ext cx="3327400" cy="252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AutoShape 12"/>
          <p:cNvSpPr>
            <a:spLocks noChangeArrowheads="1"/>
          </p:cNvSpPr>
          <p:nvPr/>
        </p:nvSpPr>
        <p:spPr bwMode="auto">
          <a:xfrm>
            <a:off x="179388" y="561975"/>
            <a:ext cx="792162" cy="863600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cs-CZ" sz="2400" b="1" dirty="0">
                <a:latin typeface="Palatino Linotype" pitchFamily="18" charset="0"/>
              </a:rPr>
              <a:t>1B</a:t>
            </a:r>
          </a:p>
        </p:txBody>
      </p: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241300" y="2060575"/>
            <a:ext cx="4897438" cy="719138"/>
            <a:chOff x="113" y="1162"/>
            <a:chExt cx="3085" cy="453"/>
          </a:xfrm>
        </p:grpSpPr>
        <p:sp>
          <p:nvSpPr>
            <p:cNvPr id="13332" name="AutoShape 16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267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>
                  <a:latin typeface="Palatino Linotype" pitchFamily="18" charset="0"/>
                </a:rPr>
                <a:t>Stálý pták</a:t>
              </a:r>
            </a:p>
          </p:txBody>
        </p:sp>
        <p:sp>
          <p:nvSpPr>
            <p:cNvPr id="13333" name="AutoShape 17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562" y="1162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3 body</a:t>
              </a:r>
            </a:p>
          </p:txBody>
        </p:sp>
      </p:grpSp>
      <p:grpSp>
        <p:nvGrpSpPr>
          <p:cNvPr id="8196" name="Group 18"/>
          <p:cNvGrpSpPr>
            <a:grpSpLocks/>
          </p:cNvGrpSpPr>
          <p:nvPr/>
        </p:nvGrpSpPr>
        <p:grpSpPr bwMode="auto">
          <a:xfrm>
            <a:off x="250825" y="2997200"/>
            <a:ext cx="4897438" cy="719138"/>
            <a:chOff x="113" y="1162"/>
            <a:chExt cx="3085" cy="453"/>
          </a:xfrm>
        </p:grpSpPr>
        <p:sp>
          <p:nvSpPr>
            <p:cNvPr id="13330" name="AutoShape 19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267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b="1">
                <a:latin typeface="Palatino Linotype" pitchFamily="18" charset="0"/>
              </a:endParaRPr>
            </a:p>
            <a:p>
              <a:r>
                <a:rPr lang="cs-CZ" sz="2400" b="1">
                  <a:latin typeface="Palatino Linotype" pitchFamily="18" charset="0"/>
                </a:rPr>
                <a:t>Hnízda v dutině stromů, </a:t>
              </a:r>
            </a:p>
            <a:p>
              <a:r>
                <a:rPr lang="cs-CZ" sz="2400" b="1">
                  <a:latin typeface="Palatino Linotype" pitchFamily="18" charset="0"/>
                </a:rPr>
                <a:t>zdí</a:t>
              </a:r>
              <a:r>
                <a:rPr lang="cs-CZ" b="1">
                  <a:latin typeface="Palatino Linotype" pitchFamily="18" charset="0"/>
                </a:rPr>
                <a:t> </a:t>
              </a:r>
            </a:p>
            <a:p>
              <a:endParaRPr lang="cs-CZ" b="1">
                <a:latin typeface="Palatino Linotype" pitchFamily="18" charset="0"/>
              </a:endParaRPr>
            </a:p>
          </p:txBody>
        </p:sp>
        <p:sp>
          <p:nvSpPr>
            <p:cNvPr id="13331" name="AutoShape 20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562" y="1162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2 body</a:t>
              </a:r>
            </a:p>
          </p:txBody>
        </p:sp>
      </p:grpSp>
      <p:grpSp>
        <p:nvGrpSpPr>
          <p:cNvPr id="8197" name="Group 21"/>
          <p:cNvGrpSpPr>
            <a:grpSpLocks/>
          </p:cNvGrpSpPr>
          <p:nvPr/>
        </p:nvGrpSpPr>
        <p:grpSpPr bwMode="auto">
          <a:xfrm>
            <a:off x="250825" y="3932238"/>
            <a:ext cx="4897438" cy="719137"/>
            <a:chOff x="113" y="1162"/>
            <a:chExt cx="3085" cy="453"/>
          </a:xfrm>
        </p:grpSpPr>
        <p:sp>
          <p:nvSpPr>
            <p:cNvPr id="13328" name="AutoShape 22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267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b="1">
                <a:latin typeface="Palatino Linotype" pitchFamily="18" charset="0"/>
              </a:endParaRPr>
            </a:p>
            <a:p>
              <a:r>
                <a:rPr lang="cs-CZ" sz="2400" b="1">
                  <a:latin typeface="Palatino Linotype" pitchFamily="18" charset="0"/>
                </a:rPr>
                <a:t>Potrava – hmyz …</a:t>
              </a:r>
            </a:p>
            <a:p>
              <a:endParaRPr lang="cs-CZ" b="1">
                <a:latin typeface="Palatino Linotype" pitchFamily="18" charset="0"/>
              </a:endParaRPr>
            </a:p>
          </p:txBody>
        </p:sp>
        <p:sp>
          <p:nvSpPr>
            <p:cNvPr id="13329" name="AutoShape 23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562" y="1162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1 bod</a:t>
              </a:r>
            </a:p>
          </p:txBody>
        </p:sp>
      </p:grpSp>
      <p:sp>
        <p:nvSpPr>
          <p:cNvPr id="4103" name="AutoShape 32"/>
          <p:cNvSpPr>
            <a:spLocks noChangeArrowheads="1"/>
          </p:cNvSpPr>
          <p:nvPr/>
        </p:nvSpPr>
        <p:spPr bwMode="auto">
          <a:xfrm>
            <a:off x="1179513" y="587375"/>
            <a:ext cx="7488237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cs-CZ" sz="3200" b="1" dirty="0">
                <a:solidFill>
                  <a:schemeClr val="bg1"/>
                </a:solidFill>
                <a:latin typeface="Palatino Linotype" pitchFamily="18" charset="0"/>
              </a:rPr>
              <a:t>KDO JSEM?</a:t>
            </a:r>
          </a:p>
        </p:txBody>
      </p:sp>
      <p:sp>
        <p:nvSpPr>
          <p:cNvPr id="3" name="Dvojitá šipka 2"/>
          <p:cNvSpPr/>
          <p:nvPr/>
        </p:nvSpPr>
        <p:spPr>
          <a:xfrm>
            <a:off x="3709988" y="5302250"/>
            <a:ext cx="2085975" cy="576263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>
                <a:solidFill>
                  <a:schemeClr val="bg1"/>
                </a:solidFill>
              </a:rPr>
              <a:t>řešení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5795963" y="6162675"/>
            <a:ext cx="2493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2400" b="1"/>
              <a:t>Sýkora koňadra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5327650" y="2060575"/>
            <a:ext cx="3376613" cy="895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13323" name="Picture 4" descr="OPVK_hor_zakladni_logolink_RGB_c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j0213772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52689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bdélník 21"/>
          <p:cNvSpPr/>
          <p:nvPr/>
        </p:nvSpPr>
        <p:spPr>
          <a:xfrm>
            <a:off x="5340350" y="2955925"/>
            <a:ext cx="3376613" cy="835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5327650" y="3790950"/>
            <a:ext cx="3376613" cy="860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327" name="TextovéPole 1"/>
          <p:cNvSpPr txBox="1">
            <a:spLocks noChangeArrowheads="1"/>
          </p:cNvSpPr>
          <p:nvPr/>
        </p:nvSpPr>
        <p:spPr bwMode="auto">
          <a:xfrm>
            <a:off x="8447088" y="4662488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200"/>
              <a:t>2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/>
      <p:bldP spid="18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2"/>
          <p:cNvSpPr>
            <a:spLocks noChangeArrowheads="1"/>
          </p:cNvSpPr>
          <p:nvPr/>
        </p:nvSpPr>
        <p:spPr bwMode="auto">
          <a:xfrm>
            <a:off x="179388" y="561975"/>
            <a:ext cx="792162" cy="863600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cs-CZ" sz="2400" b="1" dirty="0">
                <a:latin typeface="Palatino Linotype" pitchFamily="18" charset="0"/>
              </a:rPr>
              <a:t>2A</a:t>
            </a:r>
          </a:p>
        </p:txBody>
      </p: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211138" y="1905000"/>
            <a:ext cx="5080000" cy="900113"/>
            <a:chOff x="113" y="1162"/>
            <a:chExt cx="3174" cy="466"/>
          </a:xfrm>
        </p:grpSpPr>
        <p:sp>
          <p:nvSpPr>
            <p:cNvPr id="14356" name="AutoShape 1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449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>
                  <a:latin typeface="Palatino Linotype" pitchFamily="18" charset="0"/>
                </a:rPr>
                <a:t>Stěhovavý pták</a:t>
              </a:r>
            </a:p>
          </p:txBody>
        </p:sp>
        <p:sp>
          <p:nvSpPr>
            <p:cNvPr id="14357" name="AutoShape 17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651" y="1175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3 body</a:t>
              </a:r>
            </a:p>
          </p:txBody>
        </p:sp>
      </p:grpSp>
      <p:grpSp>
        <p:nvGrpSpPr>
          <p:cNvPr id="8196" name="Group 18"/>
          <p:cNvGrpSpPr>
            <a:grpSpLocks/>
          </p:cNvGrpSpPr>
          <p:nvPr/>
        </p:nvGrpSpPr>
        <p:grpSpPr bwMode="auto">
          <a:xfrm>
            <a:off x="250825" y="2997200"/>
            <a:ext cx="5032375" cy="719138"/>
            <a:chOff x="113" y="1162"/>
            <a:chExt cx="3170" cy="453"/>
          </a:xfrm>
        </p:grpSpPr>
        <p:sp>
          <p:nvSpPr>
            <p:cNvPr id="14354" name="AutoShape 19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443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b="1">
                <a:latin typeface="Palatino Linotype" pitchFamily="18" charset="0"/>
              </a:endParaRPr>
            </a:p>
            <a:p>
              <a:r>
                <a:rPr lang="cs-CZ" sz="2400" b="1">
                  <a:latin typeface="Palatino Linotype" pitchFamily="18" charset="0"/>
                </a:rPr>
                <a:t>Hnízdí v dutinách stromů </a:t>
              </a:r>
            </a:p>
            <a:p>
              <a:endParaRPr lang="cs-CZ" b="1">
                <a:latin typeface="Palatino Linotype" pitchFamily="18" charset="0"/>
              </a:endParaRPr>
            </a:p>
          </p:txBody>
        </p:sp>
        <p:sp>
          <p:nvSpPr>
            <p:cNvPr id="14355" name="AutoShape 20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647" y="1162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2 body</a:t>
              </a:r>
            </a:p>
          </p:txBody>
        </p:sp>
      </p:grpSp>
      <p:grpSp>
        <p:nvGrpSpPr>
          <p:cNvPr id="8197" name="Group 21"/>
          <p:cNvGrpSpPr>
            <a:grpSpLocks/>
          </p:cNvGrpSpPr>
          <p:nvPr/>
        </p:nvGrpSpPr>
        <p:grpSpPr bwMode="auto">
          <a:xfrm>
            <a:off x="250825" y="3932238"/>
            <a:ext cx="5032375" cy="719137"/>
            <a:chOff x="113" y="1162"/>
            <a:chExt cx="3170" cy="453"/>
          </a:xfrm>
        </p:grpSpPr>
        <p:sp>
          <p:nvSpPr>
            <p:cNvPr id="14352" name="AutoShape 22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443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b="1">
                <a:latin typeface="Palatino Linotype" pitchFamily="18" charset="0"/>
              </a:endParaRPr>
            </a:p>
            <a:p>
              <a:r>
                <a:rPr lang="cs-CZ" sz="2400" b="1">
                  <a:latin typeface="Palatino Linotype" pitchFamily="18" charset="0"/>
                </a:rPr>
                <a:t>Potrava – hmyz, třešně …</a:t>
              </a:r>
            </a:p>
            <a:p>
              <a:endParaRPr lang="cs-CZ" b="1">
                <a:latin typeface="Palatino Linotype" pitchFamily="18" charset="0"/>
              </a:endParaRPr>
            </a:p>
          </p:txBody>
        </p:sp>
        <p:sp>
          <p:nvSpPr>
            <p:cNvPr id="14353" name="AutoShape 23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647" y="1162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1 bod</a:t>
              </a:r>
            </a:p>
          </p:txBody>
        </p:sp>
      </p:grpSp>
      <p:sp>
        <p:nvSpPr>
          <p:cNvPr id="4103" name="AutoShape 32"/>
          <p:cNvSpPr>
            <a:spLocks noChangeArrowheads="1"/>
          </p:cNvSpPr>
          <p:nvPr/>
        </p:nvSpPr>
        <p:spPr bwMode="auto">
          <a:xfrm>
            <a:off x="1179513" y="587375"/>
            <a:ext cx="7488237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cs-CZ" sz="3200" b="1" dirty="0">
                <a:solidFill>
                  <a:schemeClr val="bg1"/>
                </a:solidFill>
                <a:latin typeface="Palatino Linotype" pitchFamily="18" charset="0"/>
              </a:rPr>
              <a:t>KDO JSEM?</a:t>
            </a:r>
          </a:p>
        </p:txBody>
      </p:sp>
      <p:sp>
        <p:nvSpPr>
          <p:cNvPr id="3" name="Dvojitá šipka 2"/>
          <p:cNvSpPr/>
          <p:nvPr/>
        </p:nvSpPr>
        <p:spPr>
          <a:xfrm>
            <a:off x="3709988" y="5302250"/>
            <a:ext cx="2085975" cy="576263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>
                <a:solidFill>
                  <a:schemeClr val="bg1"/>
                </a:solidFill>
              </a:rPr>
              <a:t>řešení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5795963" y="6162675"/>
            <a:ext cx="2425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2400" b="1"/>
              <a:t>Špaček obecný</a:t>
            </a:r>
          </a:p>
        </p:txBody>
      </p:sp>
      <p:pic>
        <p:nvPicPr>
          <p:cNvPr id="14345" name="Picture 4" descr="OPVK_hor_zakladni_logolink_RGB_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j0213787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54562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4" descr="Soubor:European Starling 2006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30"/>
          <a:stretch>
            <a:fillRect/>
          </a:stretch>
        </p:blipFill>
        <p:spPr bwMode="auto">
          <a:xfrm>
            <a:off x="5837238" y="1651000"/>
            <a:ext cx="2713037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5837238" y="1651000"/>
            <a:ext cx="2713037" cy="124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5837238" y="2803525"/>
            <a:ext cx="2713037" cy="124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5837238" y="4056063"/>
            <a:ext cx="2713037" cy="1246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351" name="TextovéPole 1"/>
          <p:cNvSpPr txBox="1">
            <a:spLocks noChangeArrowheads="1"/>
          </p:cNvSpPr>
          <p:nvPr/>
        </p:nvSpPr>
        <p:spPr bwMode="auto">
          <a:xfrm>
            <a:off x="8280400" y="530225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200"/>
              <a:t>3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/>
      <p:bldP spid="6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85"/>
          <a:stretch>
            <a:fillRect/>
          </a:stretch>
        </p:blipFill>
        <p:spPr bwMode="auto">
          <a:xfrm>
            <a:off x="5359400" y="2133600"/>
            <a:ext cx="3333750" cy="212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AutoShape 12"/>
          <p:cNvSpPr>
            <a:spLocks noChangeArrowheads="1"/>
          </p:cNvSpPr>
          <p:nvPr/>
        </p:nvSpPr>
        <p:spPr bwMode="auto">
          <a:xfrm>
            <a:off x="179388" y="561975"/>
            <a:ext cx="792162" cy="863600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cs-CZ" sz="2400" b="1" dirty="0">
                <a:latin typeface="Palatino Linotype" pitchFamily="18" charset="0"/>
              </a:rPr>
              <a:t>2B</a:t>
            </a:r>
          </a:p>
        </p:txBody>
      </p: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241300" y="2060575"/>
            <a:ext cx="4997450" cy="719138"/>
            <a:chOff x="113" y="1162"/>
            <a:chExt cx="3148" cy="453"/>
          </a:xfrm>
        </p:grpSpPr>
        <p:sp>
          <p:nvSpPr>
            <p:cNvPr id="15380" name="AutoShape 16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449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>
                  <a:latin typeface="Palatino Linotype" pitchFamily="18" charset="0"/>
                </a:rPr>
                <a:t>Většinou stálý pták</a:t>
              </a:r>
            </a:p>
          </p:txBody>
        </p:sp>
        <p:sp>
          <p:nvSpPr>
            <p:cNvPr id="15381" name="AutoShape 17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625" y="1162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3 body</a:t>
              </a:r>
            </a:p>
          </p:txBody>
        </p:sp>
      </p:grpSp>
      <p:grpSp>
        <p:nvGrpSpPr>
          <p:cNvPr id="8196" name="Group 18"/>
          <p:cNvGrpSpPr>
            <a:grpSpLocks/>
          </p:cNvGrpSpPr>
          <p:nvPr/>
        </p:nvGrpSpPr>
        <p:grpSpPr bwMode="auto">
          <a:xfrm>
            <a:off x="250825" y="2997200"/>
            <a:ext cx="4987925" cy="719138"/>
            <a:chOff x="113" y="1162"/>
            <a:chExt cx="3142" cy="453"/>
          </a:xfrm>
        </p:grpSpPr>
        <p:sp>
          <p:nvSpPr>
            <p:cNvPr id="15378" name="AutoShape 19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443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b="1">
                <a:latin typeface="Palatino Linotype" pitchFamily="18" charset="0"/>
              </a:endParaRPr>
            </a:p>
            <a:p>
              <a:r>
                <a:rPr lang="cs-CZ" sz="2400" b="1">
                  <a:latin typeface="Palatino Linotype" pitchFamily="18" charset="0"/>
                </a:rPr>
                <a:t>Hnízdo v keřích, větvích …</a:t>
              </a:r>
            </a:p>
            <a:p>
              <a:endParaRPr lang="cs-CZ" b="1">
                <a:latin typeface="Palatino Linotype" pitchFamily="18" charset="0"/>
              </a:endParaRPr>
            </a:p>
          </p:txBody>
        </p:sp>
        <p:sp>
          <p:nvSpPr>
            <p:cNvPr id="15379" name="AutoShape 20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619" y="1162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2 body</a:t>
              </a:r>
            </a:p>
          </p:txBody>
        </p:sp>
      </p:grpSp>
      <p:grpSp>
        <p:nvGrpSpPr>
          <p:cNvPr id="8197" name="Group 21"/>
          <p:cNvGrpSpPr>
            <a:grpSpLocks/>
          </p:cNvGrpSpPr>
          <p:nvPr/>
        </p:nvGrpSpPr>
        <p:grpSpPr bwMode="auto">
          <a:xfrm>
            <a:off x="250825" y="3932238"/>
            <a:ext cx="5006975" cy="868362"/>
            <a:chOff x="113" y="1162"/>
            <a:chExt cx="3154" cy="453"/>
          </a:xfrm>
        </p:grpSpPr>
        <p:sp>
          <p:nvSpPr>
            <p:cNvPr id="15376" name="AutoShape 22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443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2400" b="1">
                <a:latin typeface="Palatino Linotype" pitchFamily="18" charset="0"/>
              </a:endParaRPr>
            </a:p>
            <a:p>
              <a:r>
                <a:rPr lang="cs-CZ" sz="2400" b="1">
                  <a:latin typeface="Palatino Linotype" pitchFamily="18" charset="0"/>
                </a:rPr>
                <a:t>Potrava – hmyz, zahradní </a:t>
              </a:r>
            </a:p>
            <a:p>
              <a:r>
                <a:rPr lang="cs-CZ" sz="2400" b="1">
                  <a:latin typeface="Palatino Linotype" pitchFamily="18" charset="0"/>
                </a:rPr>
                <a:t>plody …</a:t>
              </a:r>
            </a:p>
            <a:p>
              <a:endParaRPr lang="cs-CZ" b="1">
                <a:latin typeface="Palatino Linotype" pitchFamily="18" charset="0"/>
              </a:endParaRPr>
            </a:p>
          </p:txBody>
        </p:sp>
        <p:sp>
          <p:nvSpPr>
            <p:cNvPr id="15377" name="AutoShape 23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631" y="1162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1 bod</a:t>
              </a:r>
            </a:p>
          </p:txBody>
        </p:sp>
      </p:grpSp>
      <p:sp>
        <p:nvSpPr>
          <p:cNvPr id="4103" name="AutoShape 32"/>
          <p:cNvSpPr>
            <a:spLocks noChangeArrowheads="1"/>
          </p:cNvSpPr>
          <p:nvPr/>
        </p:nvSpPr>
        <p:spPr bwMode="auto">
          <a:xfrm>
            <a:off x="1179513" y="587375"/>
            <a:ext cx="7488237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cs-CZ" sz="3200" b="1" dirty="0">
                <a:solidFill>
                  <a:schemeClr val="bg1"/>
                </a:solidFill>
                <a:latin typeface="Palatino Linotype" pitchFamily="18" charset="0"/>
              </a:rPr>
              <a:t>KDO JSEM?</a:t>
            </a:r>
          </a:p>
        </p:txBody>
      </p:sp>
      <p:sp>
        <p:nvSpPr>
          <p:cNvPr id="3" name="Dvojitá šipka 2"/>
          <p:cNvSpPr/>
          <p:nvPr/>
        </p:nvSpPr>
        <p:spPr>
          <a:xfrm>
            <a:off x="3709988" y="5302250"/>
            <a:ext cx="2085975" cy="576263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>
                <a:solidFill>
                  <a:schemeClr val="bg1"/>
                </a:solidFill>
              </a:rPr>
              <a:t>řešení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5795963" y="6162675"/>
            <a:ext cx="1673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2400" b="1"/>
              <a:t>Kos černý</a:t>
            </a:r>
          </a:p>
        </p:txBody>
      </p:sp>
      <p:sp>
        <p:nvSpPr>
          <p:cNvPr id="2" name="Obdélník 1"/>
          <p:cNvSpPr/>
          <p:nvPr/>
        </p:nvSpPr>
        <p:spPr>
          <a:xfrm>
            <a:off x="5359400" y="3729038"/>
            <a:ext cx="3333750" cy="793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5359400" y="2133600"/>
            <a:ext cx="3333750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5359400" y="2924175"/>
            <a:ext cx="3333750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15373" name="Picture 4" descr="OPVK_hor_zakladni_logolink_RGB_c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j0213819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52689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5" name="TextovéPole 5"/>
          <p:cNvSpPr txBox="1">
            <a:spLocks noChangeArrowheads="1"/>
          </p:cNvSpPr>
          <p:nvPr/>
        </p:nvSpPr>
        <p:spPr bwMode="auto">
          <a:xfrm>
            <a:off x="8397875" y="4510088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200"/>
              <a:t>4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/>
      <p:bldP spid="2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2" t="11159" r="2" b="10049"/>
          <a:stretch>
            <a:fillRect/>
          </a:stretch>
        </p:blipFill>
        <p:spPr bwMode="auto">
          <a:xfrm>
            <a:off x="5784850" y="1662113"/>
            <a:ext cx="2717800" cy="364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AutoShape 12"/>
          <p:cNvSpPr>
            <a:spLocks noChangeArrowheads="1"/>
          </p:cNvSpPr>
          <p:nvPr/>
        </p:nvSpPr>
        <p:spPr bwMode="auto">
          <a:xfrm>
            <a:off x="179388" y="561975"/>
            <a:ext cx="792162" cy="863600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cs-CZ" sz="2400" b="1" dirty="0">
                <a:latin typeface="Palatino Linotype" pitchFamily="18" charset="0"/>
              </a:rPr>
              <a:t>3A</a:t>
            </a:r>
          </a:p>
        </p:txBody>
      </p: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211138" y="1905000"/>
            <a:ext cx="5080000" cy="900113"/>
            <a:chOff x="113" y="1162"/>
            <a:chExt cx="3174" cy="466"/>
          </a:xfrm>
        </p:grpSpPr>
        <p:sp>
          <p:nvSpPr>
            <p:cNvPr id="16404" name="AutoShape 16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449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>
                  <a:latin typeface="Palatino Linotype" pitchFamily="18" charset="0"/>
                </a:rPr>
                <a:t>Stálý pták</a:t>
              </a:r>
            </a:p>
          </p:txBody>
        </p:sp>
        <p:sp>
          <p:nvSpPr>
            <p:cNvPr id="16405" name="AutoShape 17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651" y="1175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3 body</a:t>
              </a:r>
            </a:p>
          </p:txBody>
        </p:sp>
      </p:grpSp>
      <p:grpSp>
        <p:nvGrpSpPr>
          <p:cNvPr id="8196" name="Group 18"/>
          <p:cNvGrpSpPr>
            <a:grpSpLocks/>
          </p:cNvGrpSpPr>
          <p:nvPr/>
        </p:nvGrpSpPr>
        <p:grpSpPr bwMode="auto">
          <a:xfrm>
            <a:off x="250825" y="2997200"/>
            <a:ext cx="5032375" cy="719138"/>
            <a:chOff x="113" y="1162"/>
            <a:chExt cx="3170" cy="453"/>
          </a:xfrm>
        </p:grpSpPr>
        <p:sp>
          <p:nvSpPr>
            <p:cNvPr id="16402" name="AutoShape 19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443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b="1">
                <a:latin typeface="Palatino Linotype" pitchFamily="18" charset="0"/>
              </a:endParaRPr>
            </a:p>
            <a:p>
              <a:r>
                <a:rPr lang="cs-CZ" sz="2400" b="1">
                  <a:latin typeface="Palatino Linotype" pitchFamily="18" charset="0"/>
                </a:rPr>
                <a:t>Hnízdí v dutinách stromů </a:t>
              </a:r>
            </a:p>
            <a:p>
              <a:endParaRPr lang="cs-CZ" b="1">
                <a:latin typeface="Palatino Linotype" pitchFamily="18" charset="0"/>
              </a:endParaRPr>
            </a:p>
          </p:txBody>
        </p:sp>
        <p:sp>
          <p:nvSpPr>
            <p:cNvPr id="16403" name="AutoShape 20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647" y="1162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2 body</a:t>
              </a:r>
            </a:p>
          </p:txBody>
        </p:sp>
      </p:grpSp>
      <p:grpSp>
        <p:nvGrpSpPr>
          <p:cNvPr id="8197" name="Group 21"/>
          <p:cNvGrpSpPr>
            <a:grpSpLocks/>
          </p:cNvGrpSpPr>
          <p:nvPr/>
        </p:nvGrpSpPr>
        <p:grpSpPr bwMode="auto">
          <a:xfrm>
            <a:off x="250825" y="3932238"/>
            <a:ext cx="5032375" cy="719137"/>
            <a:chOff x="113" y="1162"/>
            <a:chExt cx="3170" cy="453"/>
          </a:xfrm>
        </p:grpSpPr>
        <p:sp>
          <p:nvSpPr>
            <p:cNvPr id="16400" name="AutoShape 22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443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b="1">
                <a:latin typeface="Palatino Linotype" pitchFamily="18" charset="0"/>
              </a:endParaRPr>
            </a:p>
            <a:p>
              <a:r>
                <a:rPr lang="cs-CZ" sz="2400" b="1">
                  <a:latin typeface="Palatino Linotype" pitchFamily="18" charset="0"/>
                </a:rPr>
                <a:t>Vyzobává hmyz z kůry </a:t>
              </a:r>
            </a:p>
            <a:p>
              <a:r>
                <a:rPr lang="cs-CZ" sz="2400" b="1">
                  <a:latin typeface="Palatino Linotype" pitchFamily="18" charset="0"/>
                </a:rPr>
                <a:t> stromů</a:t>
              </a:r>
            </a:p>
            <a:p>
              <a:endParaRPr lang="cs-CZ" b="1">
                <a:latin typeface="Palatino Linotype" pitchFamily="18" charset="0"/>
              </a:endParaRPr>
            </a:p>
          </p:txBody>
        </p:sp>
        <p:sp>
          <p:nvSpPr>
            <p:cNvPr id="16401" name="AutoShape 23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647" y="1162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1 bod</a:t>
              </a:r>
            </a:p>
          </p:txBody>
        </p:sp>
      </p:grpSp>
      <p:sp>
        <p:nvSpPr>
          <p:cNvPr id="4103" name="AutoShape 32"/>
          <p:cNvSpPr>
            <a:spLocks noChangeArrowheads="1"/>
          </p:cNvSpPr>
          <p:nvPr/>
        </p:nvSpPr>
        <p:spPr bwMode="auto">
          <a:xfrm>
            <a:off x="1179513" y="587375"/>
            <a:ext cx="7488237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cs-CZ" sz="3200" b="1" dirty="0">
                <a:solidFill>
                  <a:schemeClr val="bg1"/>
                </a:solidFill>
                <a:latin typeface="Palatino Linotype" pitchFamily="18" charset="0"/>
              </a:rPr>
              <a:t>KDO JSEM?</a:t>
            </a:r>
          </a:p>
        </p:txBody>
      </p:sp>
      <p:sp>
        <p:nvSpPr>
          <p:cNvPr id="3" name="Dvojitá šipka 2"/>
          <p:cNvSpPr/>
          <p:nvPr/>
        </p:nvSpPr>
        <p:spPr>
          <a:xfrm>
            <a:off x="3709988" y="5302250"/>
            <a:ext cx="2085975" cy="576263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>
                <a:solidFill>
                  <a:schemeClr val="bg1"/>
                </a:solidFill>
              </a:rPr>
              <a:t>řešení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5795963" y="6162675"/>
            <a:ext cx="1844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2400" b="1"/>
              <a:t>Datel černý</a:t>
            </a:r>
          </a:p>
        </p:txBody>
      </p:sp>
      <p:pic>
        <p:nvPicPr>
          <p:cNvPr id="16394" name="Picture 4" descr="OPVK_hor_zakladni_logolink_RGB_c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j0213834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54562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5795963" y="1662113"/>
            <a:ext cx="2713037" cy="124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5789613" y="2906713"/>
            <a:ext cx="2713037" cy="1246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5795963" y="4056063"/>
            <a:ext cx="2713037" cy="1246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6399" name="Obdélník 1"/>
          <p:cNvSpPr>
            <a:spLocks noChangeArrowheads="1"/>
          </p:cNvSpPr>
          <p:nvPr/>
        </p:nvSpPr>
        <p:spPr bwMode="auto">
          <a:xfrm>
            <a:off x="8196263" y="530225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sz="1200"/>
              <a:t>5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/>
      <p:bldP spid="6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"/>
          <a:stretch>
            <a:fillRect/>
          </a:stretch>
        </p:blipFill>
        <p:spPr bwMode="auto">
          <a:xfrm>
            <a:off x="5821363" y="1833563"/>
            <a:ext cx="2462212" cy="342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AutoShape 12"/>
          <p:cNvSpPr>
            <a:spLocks noChangeArrowheads="1"/>
          </p:cNvSpPr>
          <p:nvPr/>
        </p:nvSpPr>
        <p:spPr bwMode="auto">
          <a:xfrm>
            <a:off x="179388" y="561975"/>
            <a:ext cx="792162" cy="863600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cs-CZ" sz="2400" b="1" dirty="0">
                <a:latin typeface="Palatino Linotype" pitchFamily="18" charset="0"/>
              </a:rPr>
              <a:t>3B</a:t>
            </a:r>
          </a:p>
        </p:txBody>
      </p: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241300" y="2054225"/>
            <a:ext cx="5186363" cy="725488"/>
            <a:chOff x="113" y="1158"/>
            <a:chExt cx="3267" cy="457"/>
          </a:xfrm>
        </p:grpSpPr>
        <p:sp>
          <p:nvSpPr>
            <p:cNvPr id="17428" name="AutoShape 16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449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>
                  <a:latin typeface="Palatino Linotype" pitchFamily="18" charset="0"/>
                </a:rPr>
                <a:t>Stálý pták</a:t>
              </a:r>
            </a:p>
          </p:txBody>
        </p:sp>
        <p:sp>
          <p:nvSpPr>
            <p:cNvPr id="17429" name="AutoShape 17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744" y="1158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3 </a:t>
              </a:r>
              <a:r>
                <a:rPr lang="cs-CZ" sz="2000" b="1">
                  <a:latin typeface="Palatino Linotype" pitchFamily="18" charset="0"/>
                </a:rPr>
                <a:t>body</a:t>
              </a:r>
            </a:p>
          </p:txBody>
        </p:sp>
      </p:grpSp>
      <p:grpSp>
        <p:nvGrpSpPr>
          <p:cNvPr id="8196" name="Group 18"/>
          <p:cNvGrpSpPr>
            <a:grpSpLocks/>
          </p:cNvGrpSpPr>
          <p:nvPr/>
        </p:nvGrpSpPr>
        <p:grpSpPr bwMode="auto">
          <a:xfrm>
            <a:off x="250825" y="2997200"/>
            <a:ext cx="5176838" cy="719138"/>
            <a:chOff x="113" y="1162"/>
            <a:chExt cx="3261" cy="453"/>
          </a:xfrm>
        </p:grpSpPr>
        <p:sp>
          <p:nvSpPr>
            <p:cNvPr id="17426" name="AutoShape 19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443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b="1">
                <a:latin typeface="Palatino Linotype" pitchFamily="18" charset="0"/>
              </a:endParaRPr>
            </a:p>
            <a:p>
              <a:r>
                <a:rPr lang="cs-CZ" sz="2400" b="1">
                  <a:latin typeface="Palatino Linotype" pitchFamily="18" charset="0"/>
                </a:rPr>
                <a:t>Hnízdí v dutinách stromů</a:t>
              </a:r>
            </a:p>
            <a:p>
              <a:endParaRPr lang="cs-CZ" b="1">
                <a:latin typeface="Palatino Linotype" pitchFamily="18" charset="0"/>
              </a:endParaRPr>
            </a:p>
          </p:txBody>
        </p:sp>
        <p:sp>
          <p:nvSpPr>
            <p:cNvPr id="17427" name="AutoShape 20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738" y="1162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2 </a:t>
              </a:r>
              <a:r>
                <a:rPr lang="cs-CZ" sz="2000" b="1">
                  <a:latin typeface="Palatino Linotype" pitchFamily="18" charset="0"/>
                </a:rPr>
                <a:t>body</a:t>
              </a:r>
            </a:p>
          </p:txBody>
        </p:sp>
      </p:grpSp>
      <p:grpSp>
        <p:nvGrpSpPr>
          <p:cNvPr id="8197" name="Group 21"/>
          <p:cNvGrpSpPr>
            <a:grpSpLocks/>
          </p:cNvGrpSpPr>
          <p:nvPr/>
        </p:nvGrpSpPr>
        <p:grpSpPr bwMode="auto">
          <a:xfrm>
            <a:off x="250825" y="3932238"/>
            <a:ext cx="5176838" cy="809625"/>
            <a:chOff x="113" y="1162"/>
            <a:chExt cx="3261" cy="510"/>
          </a:xfrm>
        </p:grpSpPr>
        <p:sp>
          <p:nvSpPr>
            <p:cNvPr id="17424" name="AutoShape 22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443" cy="510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2400" b="1">
                <a:latin typeface="Palatino Linotype" pitchFamily="18" charset="0"/>
              </a:endParaRPr>
            </a:p>
            <a:p>
              <a:r>
                <a:rPr lang="cs-CZ" sz="2400" b="1">
                  <a:latin typeface="Palatino Linotype" pitchFamily="18" charset="0"/>
                </a:rPr>
                <a:t>Potrava – hmyz, larvy </a:t>
              </a:r>
            </a:p>
            <a:p>
              <a:r>
                <a:rPr lang="cs-CZ" sz="2400" b="1">
                  <a:latin typeface="Palatino Linotype" pitchFamily="18" charset="0"/>
                </a:rPr>
                <a:t>brouků …</a:t>
              </a:r>
            </a:p>
            <a:p>
              <a:endParaRPr lang="cs-CZ" b="1">
                <a:latin typeface="Palatino Linotype" pitchFamily="18" charset="0"/>
              </a:endParaRPr>
            </a:p>
          </p:txBody>
        </p:sp>
        <p:sp>
          <p:nvSpPr>
            <p:cNvPr id="17425" name="AutoShape 23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738" y="1162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1 </a:t>
              </a:r>
              <a:r>
                <a:rPr lang="cs-CZ" sz="2000" b="1">
                  <a:latin typeface="Palatino Linotype" pitchFamily="18" charset="0"/>
                </a:rPr>
                <a:t>bod</a:t>
              </a:r>
            </a:p>
          </p:txBody>
        </p:sp>
      </p:grpSp>
      <p:sp>
        <p:nvSpPr>
          <p:cNvPr id="4103" name="AutoShape 32"/>
          <p:cNvSpPr>
            <a:spLocks noChangeArrowheads="1"/>
          </p:cNvSpPr>
          <p:nvPr/>
        </p:nvSpPr>
        <p:spPr bwMode="auto">
          <a:xfrm>
            <a:off x="1179513" y="587375"/>
            <a:ext cx="7488237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cs-CZ" sz="3200" b="1" dirty="0">
                <a:solidFill>
                  <a:schemeClr val="bg1"/>
                </a:solidFill>
                <a:latin typeface="Palatino Linotype" pitchFamily="18" charset="0"/>
              </a:rPr>
              <a:t>KDO JSEM?</a:t>
            </a:r>
          </a:p>
        </p:txBody>
      </p:sp>
      <p:sp>
        <p:nvSpPr>
          <p:cNvPr id="3" name="Dvojitá šipka 2"/>
          <p:cNvSpPr/>
          <p:nvPr/>
        </p:nvSpPr>
        <p:spPr>
          <a:xfrm>
            <a:off x="3709988" y="5302250"/>
            <a:ext cx="2085975" cy="576263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>
                <a:solidFill>
                  <a:schemeClr val="bg1"/>
                </a:solidFill>
              </a:rPr>
              <a:t>řešení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5619750" y="6232525"/>
            <a:ext cx="2663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2400" b="1"/>
              <a:t>Strakapoud malý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5834063" y="1831975"/>
            <a:ext cx="2462212" cy="1163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17419" name="Picture 4" descr="OPVK_hor_zakladni_logolink_RGB_c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j0213866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075" y="54562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bdélník 21"/>
          <p:cNvSpPr/>
          <p:nvPr/>
        </p:nvSpPr>
        <p:spPr>
          <a:xfrm>
            <a:off x="5834063" y="3005138"/>
            <a:ext cx="2462212" cy="1177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5834063" y="4183063"/>
            <a:ext cx="2462212" cy="1119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7423" name="TextovéPole 1"/>
          <p:cNvSpPr txBox="1">
            <a:spLocks noChangeArrowheads="1"/>
          </p:cNvSpPr>
          <p:nvPr/>
        </p:nvSpPr>
        <p:spPr bwMode="auto">
          <a:xfrm>
            <a:off x="7953375" y="530225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200"/>
              <a:t>6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/>
      <p:bldP spid="18" grpId="0" animBg="1"/>
      <p:bldP spid="22" grpId="0" animBg="1"/>
      <p:bldP spid="23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rkýř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</TotalTime>
  <Words>1596</Words>
  <Application>Microsoft Office PowerPoint</Application>
  <PresentationFormat>Předvádění na obrazovce (4:3)</PresentationFormat>
  <Paragraphs>369</Paragraphs>
  <Slides>26</Slides>
  <Notes>0</Notes>
  <HiddenSlides>0</HiddenSlides>
  <MMClips>20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26</vt:i4>
      </vt:variant>
    </vt:vector>
  </HeadingPairs>
  <TitlesOfParts>
    <vt:vector size="28" baseType="lpstr">
      <vt:lpstr>Výchozí návrh</vt:lpstr>
      <vt:lpstr>Arkýř</vt:lpstr>
      <vt:lpstr>Ptáci – Hádej, kdo jsem </vt:lpstr>
      <vt:lpstr>Anotace:</vt:lpstr>
      <vt:lpstr>Pravidla hry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Petra Vaňková</dc:creator>
  <cp:lastModifiedBy>ucitel</cp:lastModifiedBy>
  <cp:revision>98</cp:revision>
  <cp:lastPrinted>1601-01-01T00:00:00Z</cp:lastPrinted>
  <dcterms:created xsi:type="dcterms:W3CDTF">1601-01-01T00:00:00Z</dcterms:created>
  <dcterms:modified xsi:type="dcterms:W3CDTF">2013-08-22T13:15:26Z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