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60" r:id="rId7"/>
    <p:sldId id="261" r:id="rId8"/>
    <p:sldId id="263" r:id="rId9"/>
    <p:sldId id="265" r:id="rId10"/>
    <p:sldId id="262" r:id="rId11"/>
    <p:sldId id="264" r:id="rId12"/>
    <p:sldId id="266" r:id="rId13"/>
    <p:sldId id="267" r:id="rId14"/>
    <p:sldId id="268" r:id="rId15"/>
    <p:sldId id="269" r:id="rId16"/>
    <p:sldId id="272" r:id="rId17"/>
    <p:sldId id="271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59" r:id="rId26"/>
    <p:sldId id="27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7CFF"/>
    <a:srgbClr val="3366FF"/>
    <a:srgbClr val="6AC2FE"/>
    <a:srgbClr val="1104BC"/>
    <a:srgbClr val="43CFFB"/>
    <a:srgbClr val="022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5" autoAdjust="0"/>
    <p:restoredTop sz="94660" autoAdjust="0"/>
  </p:normalViewPr>
  <p:slideViewPr>
    <p:cSldViewPr>
      <p:cViewPr>
        <p:scale>
          <a:sx n="110" d="100"/>
          <a:sy n="110" d="100"/>
        </p:scale>
        <p:origin x="-917" y="6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480BB-75B1-4A98-825D-5EE71415940A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41AF-A499-4B27-9DA6-7505B5DA68E4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E134A-7C2E-4C74-9891-35DC1AABB913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C33D0-22BA-45CD-9C0A-A9A021950196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17A1-26AB-4CBC-937B-F7793F8A89B5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2806-567C-462F-B708-5A71352E6186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8AD9-8214-4085-A962-A6AF5B75046A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08AC-5CA2-4985-BB46-F328BCCB1DA8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9ED0C-B7CE-45F1-9FBB-D2CC3FF8FFEA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0E882-6C1A-4718-9882-824D6EC4EFB4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373DE-F240-4635-B74E-BAE09AA02104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480BB-75B1-4A98-825D-5EE71415940A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41AF-A499-4B27-9DA6-7505B5DA68E4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E134A-7C2E-4C74-9891-35DC1AABB913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C33D0-22BA-45CD-9C0A-A9A021950196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17A1-26AB-4CBC-937B-F7793F8A89B5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2806-567C-462F-B708-5A71352E6186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8AD9-8214-4085-A962-A6AF5B75046A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08AC-5CA2-4985-BB46-F328BCCB1DA8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9ED0C-B7CE-45F1-9FBB-D2CC3FF8FFEA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0E882-6C1A-4718-9882-824D6EC4EFB4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373DE-F240-4635-B74E-BAE09AA02104}" type="slidenum">
              <a:rPr lang="cs-CZ">
                <a:solidFill>
                  <a:srgbClr val="171A1B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D716-3311-465C-9C3A-C78108310074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65C0-7158-42E2-8554-7BAA874645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80CC1-FE62-456B-8AC7-CA34A615095A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80CC1-FE62-456B-8AC7-CA34A615095A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Obratlovci - žraloci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652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Pří_088_Rozmanitost </a:t>
            </a:r>
            <a:r>
              <a:rPr lang="cs-CZ" dirty="0" smtClean="0">
                <a:solidFill>
                  <a:srgbClr val="171A1B"/>
                </a:solidFill>
              </a:rPr>
              <a:t>přírody </a:t>
            </a:r>
            <a:r>
              <a:rPr lang="cs-CZ" dirty="0" smtClean="0">
                <a:solidFill>
                  <a:srgbClr val="171A1B"/>
                </a:solidFill>
              </a:rPr>
              <a:t>_Obratlovci </a:t>
            </a:r>
            <a:r>
              <a:rPr lang="cs-CZ" dirty="0" smtClean="0">
                <a:solidFill>
                  <a:srgbClr val="171A1B"/>
                </a:solidFill>
              </a:rPr>
              <a:t>- Žraloci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</a:t>
            </a:r>
            <a:r>
              <a:rPr lang="cs-CZ" b="1" dirty="0">
                <a:solidFill>
                  <a:srgbClr val="171A1B"/>
                </a:solidFill>
              </a:rPr>
              <a:t>: Mgr. Marie Boučková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Rhtyp u0 white b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75767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467544" y="4149080"/>
            <a:ext cx="8280920" cy="1661993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600" b="1" dirty="0" smtClean="0">
              <a:ln w="28575">
                <a:solidFill>
                  <a:schemeClr val="tx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cs-CZ" sz="48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Srovnání velikosti člověka a žraloka obrovského.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11560" y="692696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8.</a:t>
            </a:r>
            <a:endParaRPr lang="cs-CZ" b="1" dirty="0">
              <a:latin typeface="Comic Sans MS" pitchFamily="66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oubor:Saw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5040560" cy="3780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1043608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ln w="5715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Žraloci</a:t>
            </a:r>
            <a:endParaRPr lang="cs-CZ" sz="7200" b="1" dirty="0">
              <a:ln w="5715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48478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omic Sans MS" pitchFamily="66" charset="0"/>
              </a:rPr>
              <a:t>9.</a:t>
            </a:r>
            <a:endParaRPr lang="cs-CZ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64088" y="1675542"/>
            <a:ext cx="3672408" cy="3985706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300" b="1" dirty="0" smtClean="0">
                <a:solidFill>
                  <a:srgbClr val="002060"/>
                </a:solidFill>
                <a:latin typeface="Comic Sans MS" pitchFamily="66" charset="0"/>
              </a:rPr>
              <a:t> Zvláštní druh žraloka. </a:t>
            </a:r>
          </a:p>
          <a:p>
            <a:pPr>
              <a:buFont typeface="Arial" pitchFamily="34" charset="0"/>
              <a:buChar char="•"/>
            </a:pPr>
            <a:r>
              <a:rPr lang="cs-CZ" sz="2300" b="1" dirty="0" smtClean="0">
                <a:solidFill>
                  <a:srgbClr val="002060"/>
                </a:solidFill>
                <a:latin typeface="Comic Sans MS" pitchFamily="66" charset="0"/>
              </a:rPr>
              <a:t> Z hlavy mu vyrůstá</a:t>
            </a:r>
          </a:p>
          <a:p>
            <a:r>
              <a:rPr lang="cs-CZ" sz="23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300" b="1" dirty="0" smtClean="0">
                <a:solidFill>
                  <a:srgbClr val="002060"/>
                </a:solidFill>
                <a:latin typeface="Comic Sans MS" pitchFamily="66" charset="0"/>
              </a:rPr>
              <a:t> dlouhý násadec </a:t>
            </a:r>
          </a:p>
          <a:p>
            <a:r>
              <a:rPr lang="cs-CZ" sz="23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300" b="1" dirty="0" smtClean="0">
                <a:solidFill>
                  <a:srgbClr val="002060"/>
                </a:solidFill>
                <a:latin typeface="Comic Sans MS" pitchFamily="66" charset="0"/>
              </a:rPr>
              <a:t> s řadou zubů.</a:t>
            </a:r>
          </a:p>
          <a:p>
            <a:pPr>
              <a:buFont typeface="Arial" pitchFamily="34" charset="0"/>
              <a:buChar char="•"/>
            </a:pPr>
            <a:r>
              <a:rPr lang="cs-CZ" sz="2300" b="1" dirty="0" smtClean="0">
                <a:solidFill>
                  <a:srgbClr val="002060"/>
                </a:solidFill>
                <a:latin typeface="Comic Sans MS" pitchFamily="66" charset="0"/>
              </a:rPr>
              <a:t> Dosahuje délky </a:t>
            </a:r>
          </a:p>
          <a:p>
            <a:r>
              <a:rPr lang="cs-CZ" sz="23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300" b="1" dirty="0" smtClean="0">
                <a:solidFill>
                  <a:srgbClr val="002060"/>
                </a:solidFill>
                <a:latin typeface="Comic Sans MS" pitchFamily="66" charset="0"/>
              </a:rPr>
              <a:t> až 7,5 m.</a:t>
            </a:r>
          </a:p>
          <a:p>
            <a:pPr>
              <a:buFont typeface="Arial" pitchFamily="34" charset="0"/>
              <a:buChar char="•"/>
            </a:pPr>
            <a:r>
              <a:rPr lang="cs-CZ" sz="2300" b="1" dirty="0" smtClean="0">
                <a:solidFill>
                  <a:srgbClr val="002060"/>
                </a:solidFill>
                <a:latin typeface="Comic Sans MS" pitchFamily="66" charset="0"/>
              </a:rPr>
              <a:t> Kriticky ohrožený </a:t>
            </a:r>
          </a:p>
          <a:p>
            <a:r>
              <a:rPr lang="cs-CZ" sz="23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300" b="1" dirty="0" smtClean="0">
                <a:solidFill>
                  <a:srgbClr val="002060"/>
                </a:solidFill>
                <a:latin typeface="Comic Sans MS" pitchFamily="66" charset="0"/>
              </a:rPr>
              <a:t> druh.</a:t>
            </a:r>
          </a:p>
          <a:p>
            <a:pPr>
              <a:buFont typeface="Arial" pitchFamily="34" charset="0"/>
              <a:buChar char="•"/>
            </a:pPr>
            <a:r>
              <a:rPr lang="cs-CZ" sz="2300" b="1" dirty="0" smtClean="0">
                <a:solidFill>
                  <a:srgbClr val="002060"/>
                </a:solidFill>
                <a:latin typeface="Comic Sans MS" pitchFamily="66" charset="0"/>
              </a:rPr>
              <a:t> Obvykle se živí rybami</a:t>
            </a:r>
          </a:p>
          <a:p>
            <a:r>
              <a:rPr lang="cs-CZ" sz="23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300" b="1" dirty="0" smtClean="0">
                <a:solidFill>
                  <a:srgbClr val="002060"/>
                </a:solidFill>
                <a:latin typeface="Comic Sans MS" pitchFamily="66" charset="0"/>
              </a:rPr>
              <a:t> a obratlovci </a:t>
            </a:r>
          </a:p>
          <a:p>
            <a:r>
              <a:rPr lang="cs-CZ" sz="23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300" b="1" dirty="0" smtClean="0">
                <a:solidFill>
                  <a:srgbClr val="002060"/>
                </a:solidFill>
                <a:latin typeface="Comic Sans MS" pitchFamily="66" charset="0"/>
              </a:rPr>
              <a:t> z mořského dna.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5040560" cy="846386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500" b="1" dirty="0" smtClean="0">
              <a:ln w="28575">
                <a:solidFill>
                  <a:schemeClr val="tx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cs-CZ" sz="44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Piloun mnohozubý</a:t>
            </a: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AquariumRhodesMuseumSphyrnaZyga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5027712" cy="3770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1043608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ln w="5715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Žraloci</a:t>
            </a:r>
            <a:endParaRPr lang="cs-CZ" sz="7200" b="1" dirty="0">
              <a:ln w="5715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4847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omic Sans MS" pitchFamily="66" charset="0"/>
              </a:rPr>
              <a:t>10.</a:t>
            </a:r>
            <a:endParaRPr lang="cs-CZ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36096" y="1587564"/>
            <a:ext cx="3600400" cy="3785652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Je známý svou zvláštní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hlavou ve tvaru kladiva,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podle které dostal </a:t>
            </a:r>
            <a:b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 i název.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Dorůstá do délky až 5 m.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Živí se rybami</a:t>
            </a:r>
            <a:b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 a bezobratlými živočichy.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Jeho útoky na člověka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jsou vzácné.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Je loven pro ploutve,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které se používají </a:t>
            </a:r>
            <a:b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 na žraločí polévku.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517232"/>
            <a:ext cx="4968552" cy="846386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500" b="1" dirty="0" smtClean="0">
              <a:ln w="28575">
                <a:solidFill>
                  <a:schemeClr val="tx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cs-CZ" sz="44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Kladivoun obecný</a:t>
            </a: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Soubor:Scarface-tiger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5125124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1043608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ln w="5715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Žraloci</a:t>
            </a:r>
            <a:endParaRPr lang="cs-CZ" sz="7200" b="1" dirty="0">
              <a:ln w="5715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4847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omic Sans MS" pitchFamily="66" charset="0"/>
              </a:rPr>
              <a:t>11.</a:t>
            </a:r>
            <a:endParaRPr lang="cs-CZ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80112" y="1340768"/>
            <a:ext cx="3384376" cy="4493538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Žije v mořích</a:t>
            </a:r>
          </a:p>
          <a:p>
            <a:r>
              <a:rPr lang="cs-CZ" sz="2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subtropického </a:t>
            </a:r>
            <a:b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 a tropického pásu.</a:t>
            </a:r>
          </a:p>
          <a:p>
            <a:pPr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Dorůstá do délky </a:t>
            </a:r>
            <a:b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 až 7,5 m a může</a:t>
            </a:r>
          </a:p>
          <a:p>
            <a:r>
              <a:rPr lang="cs-CZ" sz="2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vážit až 1 tunu.</a:t>
            </a:r>
          </a:p>
          <a:p>
            <a:pPr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Je považován </a:t>
            </a:r>
            <a:b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 za jednoho </a:t>
            </a:r>
            <a:b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 z nejagresivnějších</a:t>
            </a:r>
          </a:p>
          <a:p>
            <a:r>
              <a:rPr lang="cs-CZ" sz="2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žraloků.</a:t>
            </a:r>
          </a:p>
          <a:p>
            <a:pPr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Má na svědomí více</a:t>
            </a:r>
          </a:p>
          <a:p>
            <a:r>
              <a:rPr lang="cs-CZ" sz="2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lidských životů než</a:t>
            </a:r>
          </a:p>
          <a:p>
            <a:r>
              <a:rPr lang="cs-CZ" sz="2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jakýkoliv jiný žralok.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517232"/>
            <a:ext cx="4896544" cy="923330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600" b="1" dirty="0" smtClean="0">
              <a:ln w="28575">
                <a:solidFill>
                  <a:schemeClr val="tx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cs-CZ" sz="48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tygří</a:t>
            </a:r>
          </a:p>
        </p:txBody>
      </p:sp>
      <p:sp>
        <p:nvSpPr>
          <p:cNvPr id="52226" name="AutoShape 2" descr="Soubor:Scarface-tigersha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Soubor:Scarface-tigersha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3250" name="Picture 2" descr="File:Tigershar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94575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611560" y="14847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omic Sans MS" pitchFamily="66" charset="0"/>
              </a:rPr>
              <a:t>12.</a:t>
            </a:r>
            <a:endParaRPr lang="cs-CZ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115616" y="188640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ln w="3810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tygří</a:t>
            </a:r>
            <a:endParaRPr lang="cs-CZ" sz="6000" b="1" dirty="0">
              <a:ln w="3810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oubor:Carcharias tau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21" y="1484784"/>
            <a:ext cx="5215559" cy="3748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1043608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ln w="5715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Žraloci</a:t>
            </a:r>
            <a:endParaRPr lang="cs-CZ" sz="7200" b="1" dirty="0">
              <a:ln w="5715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5567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13.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36096" y="1618922"/>
            <a:ext cx="3600400" cy="3970318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 Obvykle dorůstá </a:t>
            </a:r>
            <a:b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  do délky okolo 3,5 m </a:t>
            </a:r>
            <a:b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  a váží okolo 90-160 kg.</a:t>
            </a:r>
          </a:p>
          <a:p>
            <a:pPr>
              <a:buFont typeface="Arial" pitchFamily="34" charset="0"/>
              <a:buChar char="•"/>
            </a:pP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 Vyskytuje se v mořích</a:t>
            </a:r>
          </a:p>
          <a:p>
            <a:r>
              <a:rPr lang="cs-CZ" sz="21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 po celém světě, hlavně</a:t>
            </a:r>
          </a:p>
          <a:p>
            <a:r>
              <a:rPr lang="cs-CZ" sz="21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 okolo pobřeží.</a:t>
            </a:r>
          </a:p>
          <a:p>
            <a:pPr>
              <a:buFont typeface="Arial" pitchFamily="34" charset="0"/>
              <a:buChar char="•"/>
            </a:pP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 Živí se rybami, jinými</a:t>
            </a:r>
          </a:p>
          <a:p>
            <a:r>
              <a:rPr lang="cs-CZ" sz="2100" b="1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100" b="1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žraloky, rejnoky </a:t>
            </a:r>
            <a:b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  a různými mořskými</a:t>
            </a:r>
          </a:p>
          <a:p>
            <a:r>
              <a:rPr lang="cs-CZ" sz="21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 živočichy.</a:t>
            </a:r>
          </a:p>
          <a:p>
            <a:pPr>
              <a:buFont typeface="Arial" pitchFamily="34" charset="0"/>
              <a:buChar char="•"/>
            </a:pP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 Útoky na člověka jsou </a:t>
            </a:r>
          </a:p>
          <a:p>
            <a:r>
              <a:rPr lang="cs-CZ" sz="21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100" b="1" dirty="0" smtClean="0">
                <a:solidFill>
                  <a:srgbClr val="002060"/>
                </a:solidFill>
                <a:latin typeface="Comic Sans MS" pitchFamily="66" charset="0"/>
              </a:rPr>
              <a:t> vzácné.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517232"/>
            <a:ext cx="4896544" cy="923330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600" b="1" dirty="0" smtClean="0">
              <a:ln w="28575">
                <a:solidFill>
                  <a:schemeClr val="tx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cs-CZ" sz="48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písečný</a:t>
            </a:r>
          </a:p>
        </p:txBody>
      </p:sp>
      <p:sp>
        <p:nvSpPr>
          <p:cNvPr id="52226" name="AutoShape 2" descr="Soubor:Scarface-tigersha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Soubor:Scarface-tigersha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Soubor:Grey nurse 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272808" cy="485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899592" y="13407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omic Sans MS" pitchFamily="66" charset="0"/>
              </a:rPr>
              <a:t>14.</a:t>
            </a:r>
            <a:endParaRPr lang="cs-CZ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27584" y="116632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 smtClean="0">
                <a:ln w="3810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písečný</a:t>
            </a:r>
            <a:endParaRPr lang="cs-CZ" sz="6600" b="1" dirty="0">
              <a:ln w="3810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oubor:Oceanic Whitetip Sh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5273986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1043608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ln w="5715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Žraloci</a:t>
            </a:r>
            <a:endParaRPr lang="cs-CZ" sz="7200" b="1" dirty="0">
              <a:ln w="5715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5013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2"/>
                </a:solidFill>
                <a:latin typeface="Comic Sans MS" pitchFamily="66" charset="0"/>
              </a:rPr>
              <a:t>15.</a:t>
            </a:r>
            <a:endParaRPr lang="cs-CZ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80112" y="1484784"/>
            <a:ext cx="3456384" cy="4293483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Dosahuje délky až 4 m.</a:t>
            </a:r>
          </a:p>
          <a:p>
            <a:pPr>
              <a:buFont typeface="Arial" pitchFamily="34" charset="0"/>
              <a:buChar char="•"/>
            </a:pP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Vyskytuje se </a:t>
            </a:r>
            <a:b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 ve vodách tropického </a:t>
            </a:r>
            <a:b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 a subtropického pásu.</a:t>
            </a:r>
          </a:p>
          <a:p>
            <a:pPr>
              <a:buFont typeface="Arial" pitchFamily="34" charset="0"/>
              <a:buChar char="•"/>
            </a:pP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Jeho charakteristickým </a:t>
            </a:r>
          </a:p>
          <a:p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 znakem jsou dlouhé </a:t>
            </a:r>
          </a:p>
          <a:p>
            <a:r>
              <a:rPr lang="cs-CZ" sz="195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ploutve.</a:t>
            </a:r>
          </a:p>
          <a:p>
            <a:pPr>
              <a:buFont typeface="Arial" pitchFamily="34" charset="0"/>
              <a:buChar char="•"/>
            </a:pP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Obvykle se živí rybami </a:t>
            </a:r>
            <a:b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 a hlavonožci.</a:t>
            </a:r>
          </a:p>
          <a:p>
            <a:pPr>
              <a:buFont typeface="Arial" pitchFamily="34" charset="0"/>
              <a:buChar char="•"/>
            </a:pP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Je loven pro maso, olej </a:t>
            </a:r>
            <a:b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 a ploutve.</a:t>
            </a:r>
          </a:p>
          <a:p>
            <a:pPr>
              <a:buFont typeface="Arial" pitchFamily="34" charset="0"/>
              <a:buChar char="•"/>
            </a:pP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Je to agresivní druh.</a:t>
            </a:r>
          </a:p>
          <a:p>
            <a:pPr>
              <a:buFont typeface="Arial" pitchFamily="34" charset="0"/>
              <a:buChar char="•"/>
            </a:pP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Je známo množství útoků</a:t>
            </a:r>
          </a:p>
          <a:p>
            <a:r>
              <a:rPr lang="cs-CZ" sz="195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 na</a:t>
            </a:r>
            <a:r>
              <a:rPr lang="cs-CZ" sz="195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1950" b="1" dirty="0" smtClean="0">
                <a:solidFill>
                  <a:srgbClr val="002060"/>
                </a:solidFill>
                <a:latin typeface="Comic Sans MS" pitchFamily="66" charset="0"/>
              </a:rPr>
              <a:t>lidi.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733256"/>
            <a:ext cx="5040560" cy="692497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300" b="1" dirty="0" smtClean="0">
              <a:ln w="19050">
                <a:solidFill>
                  <a:schemeClr val="tx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cs-CZ" sz="3600" b="1" dirty="0" smtClean="0">
                <a:ln w="19050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dlouhoploutvý</a:t>
            </a:r>
          </a:p>
        </p:txBody>
      </p:sp>
      <p:sp>
        <p:nvSpPr>
          <p:cNvPr id="52226" name="AutoShape 2" descr="Soubor:Scarface-tigersha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467544" y="620688"/>
            <a:ext cx="79928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6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Který druh žraloka je největší na světě?</a:t>
            </a:r>
          </a:p>
          <a:p>
            <a:endParaRPr lang="cs-CZ" sz="3600" b="1" dirty="0" smtClean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cs-CZ" sz="50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bílý</a:t>
            </a:r>
          </a:p>
          <a:p>
            <a:pPr marL="914400" indent="-914400">
              <a:buFont typeface="+mj-lt"/>
              <a:buAutoNum type="alphaLcParenR"/>
            </a:pPr>
            <a:r>
              <a:rPr lang="cs-CZ" sz="50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obrovský</a:t>
            </a:r>
          </a:p>
          <a:p>
            <a:pPr marL="914400" indent="-914400">
              <a:buFont typeface="+mj-lt"/>
              <a:buAutoNum type="alphaLcParenR"/>
            </a:pPr>
            <a:r>
              <a:rPr lang="cs-CZ" sz="50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Kladivoun obecný</a:t>
            </a:r>
          </a:p>
          <a:p>
            <a:pPr marL="914400" indent="-914400">
              <a:buFont typeface="+mj-lt"/>
              <a:buAutoNum type="alphaLcParenR"/>
            </a:pPr>
            <a:endParaRPr lang="cs-CZ" sz="5600" b="1" dirty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2226" name="AutoShape 2" descr="Soubor:Scarface-tigersha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Soubor:Scarface-tigersha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7544" y="620688"/>
            <a:ext cx="82809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6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Který žralok má hlavu ve tvaru kladiva?</a:t>
            </a:r>
          </a:p>
          <a:p>
            <a:endParaRPr lang="cs-CZ" sz="3200" b="1" dirty="0" smtClean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cs-CZ" sz="54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bílý</a:t>
            </a:r>
          </a:p>
          <a:p>
            <a:pPr marL="914400" indent="-914400">
              <a:buFont typeface="+mj-lt"/>
              <a:buAutoNum type="alphaLcParenR"/>
            </a:pPr>
            <a:r>
              <a:rPr lang="cs-CZ" sz="54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obrovský</a:t>
            </a:r>
          </a:p>
          <a:p>
            <a:pPr marL="914400" indent="-914400">
              <a:buFont typeface="+mj-lt"/>
              <a:buAutoNum type="alphaLcParenR"/>
            </a:pPr>
            <a:r>
              <a:rPr lang="cs-CZ" sz="54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Kladivoun obecný</a:t>
            </a:r>
          </a:p>
          <a:p>
            <a:pPr marL="914400" indent="-914400">
              <a:buFont typeface="+mj-lt"/>
              <a:buAutoNum type="alphaLcParenR"/>
            </a:pPr>
            <a:endParaRPr lang="cs-CZ" sz="5600" b="1" dirty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cs-CZ" smtClean="0"/>
              <a:t>Anotace:</a:t>
            </a:r>
          </a:p>
        </p:txBody>
      </p:sp>
      <p:sp>
        <p:nvSpPr>
          <p:cNvPr id="5123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124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171A1B"/>
              </a:solidFill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0" y="3124200"/>
            <a:ext cx="9144000" cy="3662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pro práci za pomoci počítače s interaktivní tabulí. Je součástí </a:t>
            </a:r>
            <a:r>
              <a:rPr lang="cs-CZ" dirty="0" err="1">
                <a:solidFill>
                  <a:srgbClr val="171A1B"/>
                </a:solidFill>
              </a:rPr>
              <a:t>tématického</a:t>
            </a:r>
            <a:r>
              <a:rPr lang="cs-CZ" dirty="0">
                <a:solidFill>
                  <a:srgbClr val="171A1B"/>
                </a:solidFill>
              </a:rPr>
              <a:t> okruhu „Rozmanitost přírody.“            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Materiál je v souladu s osnovami vyučovacího předmětu přírodověda a ŠVP pro základní vzdělávání ZŠ Slušovice. Je určený k vyvozování nového učiva, opakování a procvičování učiva. V prezentaci jsou stručným způsobem uvedeny některé nejznámější druhy </a:t>
            </a:r>
            <a:r>
              <a:rPr lang="cs-CZ" dirty="0" smtClean="0">
                <a:solidFill>
                  <a:srgbClr val="171A1B"/>
                </a:solidFill>
              </a:rPr>
              <a:t>žraloků. </a:t>
            </a:r>
            <a:endParaRPr lang="cs-CZ" dirty="0">
              <a:solidFill>
                <a:srgbClr val="171A1B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 Tento materiál vznikl ze zápisů autora jako doplňující materiál </a:t>
            </a:r>
            <a:endParaRPr lang="cs-CZ" dirty="0" smtClean="0">
              <a:solidFill>
                <a:srgbClr val="171A1B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učebnici: MATYÁŠEK, Jiří, Věra ŠTIKOVÁ a Josef TRNA. Přírodověda </a:t>
            </a:r>
            <a:r>
              <a:rPr lang="cs-CZ" dirty="0" smtClean="0">
                <a:solidFill>
                  <a:srgbClr val="171A1B"/>
                </a:solidFill>
              </a:rPr>
              <a:t>5: </a:t>
            </a:r>
            <a:r>
              <a:rPr lang="cs-CZ" dirty="0">
                <a:solidFill>
                  <a:srgbClr val="171A1B"/>
                </a:solidFill>
              </a:rPr>
              <a:t>Člověk a jeho svět. Bratislavská 23d, 602 00 Brno: NOVÁ ŠKOLA s.r.o., </a:t>
            </a:r>
            <a:r>
              <a:rPr lang="cs-CZ" dirty="0" smtClean="0">
                <a:solidFill>
                  <a:srgbClr val="171A1B"/>
                </a:solidFill>
              </a:rPr>
              <a:t>2011. </a:t>
            </a:r>
            <a:r>
              <a:rPr lang="cs-CZ" dirty="0">
                <a:solidFill>
                  <a:srgbClr val="171A1B"/>
                </a:solidFill>
              </a:rPr>
              <a:t>ISBN </a:t>
            </a:r>
            <a:r>
              <a:rPr lang="cs-CZ" dirty="0" smtClean="0">
                <a:solidFill>
                  <a:srgbClr val="171A1B"/>
                </a:solidFill>
              </a:rPr>
              <a:t>978-807289-301-0.</a:t>
            </a:r>
            <a:endParaRPr lang="cs-CZ" dirty="0">
              <a:solidFill>
                <a:srgbClr val="171A1B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</a:t>
            </a:r>
            <a:r>
              <a:rPr lang="cs-CZ" dirty="0" smtClean="0">
                <a:solidFill>
                  <a:srgbClr val="171A1B"/>
                </a:solidFill>
              </a:rPr>
              <a:t>přírodověda </a:t>
            </a:r>
            <a:r>
              <a:rPr lang="cs-CZ" dirty="0" smtClean="0">
                <a:solidFill>
                  <a:srgbClr val="171A1B"/>
                </a:solidFill>
              </a:rPr>
              <a:t>5. </a:t>
            </a:r>
            <a:r>
              <a:rPr lang="cs-CZ" dirty="0">
                <a:solidFill>
                  <a:srgbClr val="171A1B"/>
                </a:solidFill>
              </a:rPr>
              <a:t>ročník.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Soubor:Scarface-tigersha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7544" y="333137"/>
            <a:ext cx="82809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6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Který žralok má </a:t>
            </a:r>
            <a:br>
              <a:rPr lang="cs-CZ" sz="56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56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na hlavě zakončení ve tvaru pily?</a:t>
            </a:r>
          </a:p>
          <a:p>
            <a:endParaRPr lang="cs-CZ" sz="3200" b="1" dirty="0" smtClean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cs-CZ" sz="54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Piloun mnohozubý</a:t>
            </a:r>
            <a:endParaRPr lang="cs-CZ" sz="5400" b="1" dirty="0" smtClean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cs-CZ" sz="54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obrovský</a:t>
            </a:r>
          </a:p>
          <a:p>
            <a:pPr marL="914400" indent="-914400">
              <a:buFont typeface="+mj-lt"/>
              <a:buAutoNum type="alphaLcParenR"/>
            </a:pPr>
            <a:r>
              <a:rPr lang="cs-CZ" sz="54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Kladivoun obecný</a:t>
            </a:r>
          </a:p>
          <a:p>
            <a:pPr marL="914400" indent="-914400">
              <a:buFont typeface="+mj-lt"/>
              <a:buAutoNum type="alphaLcParenR"/>
            </a:pPr>
            <a:endParaRPr lang="cs-CZ" sz="5600" b="1" dirty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Soubor:Scarface-tigersha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7544" y="333137"/>
            <a:ext cx="82809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6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Který žralok má </a:t>
            </a:r>
            <a:br>
              <a:rPr lang="cs-CZ" sz="56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56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na svědomí nejvíce lidských životů?</a:t>
            </a:r>
          </a:p>
          <a:p>
            <a:endParaRPr lang="cs-CZ" sz="3200" b="1" dirty="0" smtClean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cs-CZ" sz="54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Piloun mnohozubý</a:t>
            </a:r>
            <a:endParaRPr lang="cs-CZ" sz="5400" b="1" dirty="0" smtClean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cs-CZ" sz="54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tygří</a:t>
            </a:r>
          </a:p>
          <a:p>
            <a:pPr marL="914400" indent="-914400">
              <a:buFont typeface="+mj-lt"/>
              <a:buAutoNum type="alphaLcParenR"/>
            </a:pPr>
            <a:r>
              <a:rPr lang="cs-CZ" sz="54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obrovský</a:t>
            </a:r>
          </a:p>
          <a:p>
            <a:pPr marL="914400" indent="-914400">
              <a:buFont typeface="+mj-lt"/>
              <a:buAutoNum type="alphaLcParenR"/>
            </a:pPr>
            <a:endParaRPr lang="cs-CZ" sz="5600" b="1" dirty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Soubor:Scarface-tigershar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2068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Kam patří žraloci?</a:t>
            </a:r>
          </a:p>
          <a:p>
            <a:endParaRPr lang="cs-CZ" sz="3600" b="1" dirty="0" smtClean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marL="914400" indent="-914400">
              <a:buFont typeface="+mj-lt"/>
              <a:buAutoNum type="alphaLcParenR"/>
            </a:pPr>
            <a:r>
              <a:rPr lang="cs-CZ" sz="60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mezi ryby</a:t>
            </a:r>
          </a:p>
          <a:p>
            <a:pPr marL="914400" indent="-914400">
              <a:buFont typeface="+mj-lt"/>
              <a:buAutoNum type="alphaLcParenR"/>
            </a:pPr>
            <a:r>
              <a:rPr lang="cs-CZ" sz="60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mezi paryby</a:t>
            </a:r>
          </a:p>
          <a:p>
            <a:pPr marL="914400" indent="-914400">
              <a:buFont typeface="+mj-lt"/>
              <a:buAutoNum type="alphaLcParenR"/>
            </a:pPr>
            <a:r>
              <a:rPr lang="cs-CZ" sz="60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mezi hlavonožce</a:t>
            </a:r>
          </a:p>
          <a:p>
            <a:pPr marL="914400" indent="-914400">
              <a:buFont typeface="+mj-lt"/>
              <a:buAutoNum type="alphaLcParenR"/>
            </a:pPr>
            <a:endParaRPr lang="cs-CZ" sz="6000" b="1" dirty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864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Zdroje použitých materiálů:</a:t>
            </a:r>
            <a:endParaRPr lang="cs-CZ" sz="4400" b="1" dirty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980728"/>
            <a:ext cx="85689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sz="1200" dirty="0" smtClean="0">
                <a:latin typeface="Comic Sans MS" pitchFamily="66" charset="0"/>
              </a:rPr>
              <a:t>File:South Georgia coast (5891178604).jpg. In: Wikipedia: the free encyclopedia [online]. San Francisco (CA): Wikimedia Foundation, 2001-, last modified on 4. 2. 2013 [cit. 2013-04-10]. </a:t>
            </a:r>
            <a:r>
              <a:rPr lang="en-US" sz="1200" dirty="0" err="1" smtClean="0">
                <a:latin typeface="Comic Sans MS" pitchFamily="66" charset="0"/>
              </a:rPr>
              <a:t>Dostupné</a:t>
            </a:r>
            <a:r>
              <a:rPr lang="en-US" sz="1200" dirty="0" smtClean="0">
                <a:latin typeface="Comic Sans MS" pitchFamily="66" charset="0"/>
              </a:rPr>
              <a:t> z: http://commons.wikimedia.org/wiki/File:South_Georgia_coast_(5891178604).jpg?uselang=cs</a:t>
            </a:r>
            <a:endParaRPr lang="cs-CZ" sz="1200" dirty="0" smtClean="0">
              <a:latin typeface="Comic Sans MS" pitchFamily="66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US" sz="1200" dirty="0" err="1" smtClean="0">
                <a:latin typeface="Comic Sans MS" pitchFamily="66" charset="0"/>
              </a:rPr>
              <a:t>Soubor:White</a:t>
            </a:r>
            <a:r>
              <a:rPr lang="en-US" sz="1200" dirty="0" smtClean="0">
                <a:latin typeface="Comic Sans MS" pitchFamily="66" charset="0"/>
              </a:rPr>
              <a:t> shark.jpg. In: Wikipedia: the free encyclopedia [online]. San Francisco (CA): Wikimedia Foundation, 2001-, last modified on 20. 2. 2013 [cit. 2013-04-11]. </a:t>
            </a:r>
            <a:r>
              <a:rPr lang="en-US" sz="1200" dirty="0" err="1" smtClean="0">
                <a:latin typeface="Comic Sans MS" pitchFamily="66" charset="0"/>
              </a:rPr>
              <a:t>Dostupné</a:t>
            </a:r>
            <a:r>
              <a:rPr lang="en-US" sz="1200" dirty="0" smtClean="0">
                <a:latin typeface="Comic Sans MS" pitchFamily="66" charset="0"/>
              </a:rPr>
              <a:t> z: http://cs.wikipedia.org/wiki/Soubor:White_shark.jpg</a:t>
            </a:r>
            <a:endParaRPr lang="cs-CZ" sz="1200" dirty="0" smtClean="0">
              <a:latin typeface="Comic Sans MS" pitchFamily="66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cs-CZ" sz="1200" dirty="0" smtClean="0">
                <a:latin typeface="Comic Sans MS" pitchFamily="66" charset="0"/>
              </a:rPr>
              <a:t>File:Carcharodon </a:t>
            </a:r>
            <a:r>
              <a:rPr lang="cs-CZ" sz="1200" dirty="0" err="1" smtClean="0">
                <a:latin typeface="Comic Sans MS" pitchFamily="66" charset="0"/>
              </a:rPr>
              <a:t>carcharias.jpg</a:t>
            </a:r>
            <a:r>
              <a:rPr lang="cs-CZ" sz="1200" dirty="0" smtClean="0">
                <a:latin typeface="Comic Sans MS" pitchFamily="66" charset="0"/>
              </a:rPr>
              <a:t>. In: </a:t>
            </a:r>
            <a:r>
              <a:rPr lang="cs-CZ" sz="1200" dirty="0" err="1" smtClean="0">
                <a:latin typeface="Comic Sans MS" pitchFamily="66" charset="0"/>
              </a:rPr>
              <a:t>Wikipedia</a:t>
            </a:r>
            <a:r>
              <a:rPr lang="cs-CZ" sz="1200" dirty="0" smtClean="0">
                <a:latin typeface="Comic Sans MS" pitchFamily="66" charset="0"/>
              </a:rPr>
              <a:t>: </a:t>
            </a:r>
            <a:r>
              <a:rPr lang="cs-CZ" sz="1200" dirty="0" err="1" smtClean="0">
                <a:latin typeface="Comic Sans MS" pitchFamily="66" charset="0"/>
              </a:rPr>
              <a:t>the</a:t>
            </a:r>
            <a:r>
              <a:rPr lang="cs-CZ" sz="1200" dirty="0" smtClean="0">
                <a:latin typeface="Comic Sans MS" pitchFamily="66" charset="0"/>
              </a:rPr>
              <a:t> free </a:t>
            </a:r>
            <a:r>
              <a:rPr lang="cs-CZ" sz="1200" dirty="0" err="1" smtClean="0">
                <a:latin typeface="Comic Sans MS" pitchFamily="66" charset="0"/>
              </a:rPr>
              <a:t>encyclopedia</a:t>
            </a:r>
            <a:r>
              <a:rPr lang="cs-CZ" sz="1200" dirty="0" smtClean="0">
                <a:latin typeface="Comic Sans MS" pitchFamily="66" charset="0"/>
              </a:rPr>
              <a:t> [online]. San </a:t>
            </a:r>
            <a:r>
              <a:rPr lang="cs-CZ" sz="1200" dirty="0" err="1" smtClean="0">
                <a:latin typeface="Comic Sans MS" pitchFamily="66" charset="0"/>
              </a:rPr>
              <a:t>Francisco</a:t>
            </a:r>
            <a:r>
              <a:rPr lang="cs-CZ" sz="1200" dirty="0" smtClean="0">
                <a:latin typeface="Comic Sans MS" pitchFamily="66" charset="0"/>
              </a:rPr>
              <a:t> (CA): </a:t>
            </a:r>
            <a:r>
              <a:rPr lang="cs-CZ" sz="1200" dirty="0" err="1" smtClean="0">
                <a:latin typeface="Comic Sans MS" pitchFamily="66" charset="0"/>
              </a:rPr>
              <a:t>Wikimedia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Foundation</a:t>
            </a:r>
            <a:r>
              <a:rPr lang="cs-CZ" sz="1200" dirty="0" smtClean="0">
                <a:latin typeface="Comic Sans MS" pitchFamily="66" charset="0"/>
              </a:rPr>
              <a:t>, 2001-, last </a:t>
            </a:r>
            <a:r>
              <a:rPr lang="cs-CZ" sz="1200" dirty="0" err="1" smtClean="0">
                <a:latin typeface="Comic Sans MS" pitchFamily="66" charset="0"/>
              </a:rPr>
              <a:t>modified</a:t>
            </a:r>
            <a:r>
              <a:rPr lang="cs-CZ" sz="1200" dirty="0" smtClean="0">
                <a:latin typeface="Comic Sans MS" pitchFamily="66" charset="0"/>
              </a:rPr>
              <a:t> on 9. 8. 2008 [cit. 2013-04-20]. Dostupné z: http://commons.wikimedia.org/wiki/File:Carcharodon_carcharias.jpg?uselang=cs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dirty="0" smtClean="0">
                <a:latin typeface="Comic Sans MS" pitchFamily="66" charset="0"/>
              </a:rPr>
              <a:t>File:Great white shark south africa.jpg. In: Wikipedia: the free encyclopedia [online]. San Francisco (CA): Wikimedia Foundation, 2001-, last modified on 25. 9. 2009 [cit. 2013-04-20]. </a:t>
            </a:r>
            <a:r>
              <a:rPr lang="en-US" sz="1200" dirty="0" err="1" smtClean="0">
                <a:latin typeface="Comic Sans MS" pitchFamily="66" charset="0"/>
              </a:rPr>
              <a:t>Dostupné</a:t>
            </a:r>
            <a:r>
              <a:rPr lang="en-US" sz="1200" dirty="0" smtClean="0">
                <a:latin typeface="Comic Sans MS" pitchFamily="66" charset="0"/>
              </a:rPr>
              <a:t> z: http://commons.wikimedia.org/wiki/File:Great_white_shark_south_africa.jpg?uselang=cs</a:t>
            </a:r>
            <a:endParaRPr lang="cs-CZ" sz="1200" dirty="0" smtClean="0">
              <a:latin typeface="Comic Sans MS" pitchFamily="66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cs-CZ" sz="1200" dirty="0" smtClean="0">
                <a:latin typeface="Comic Sans MS" pitchFamily="66" charset="0"/>
              </a:rPr>
              <a:t>Soubor:</a:t>
            </a:r>
            <a:r>
              <a:rPr lang="cs-CZ" sz="1200" dirty="0" err="1" smtClean="0">
                <a:latin typeface="Comic Sans MS" pitchFamily="66" charset="0"/>
              </a:rPr>
              <a:t>Scyliorhinus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canicula.jpg</a:t>
            </a:r>
            <a:r>
              <a:rPr lang="cs-CZ" sz="1200" dirty="0" smtClean="0">
                <a:latin typeface="Comic Sans MS" pitchFamily="66" charset="0"/>
              </a:rPr>
              <a:t>. In: </a:t>
            </a:r>
            <a:r>
              <a:rPr lang="cs-CZ" sz="1200" dirty="0" err="1" smtClean="0">
                <a:latin typeface="Comic Sans MS" pitchFamily="66" charset="0"/>
              </a:rPr>
              <a:t>Wikipedia</a:t>
            </a:r>
            <a:r>
              <a:rPr lang="cs-CZ" sz="1200" dirty="0" smtClean="0">
                <a:latin typeface="Comic Sans MS" pitchFamily="66" charset="0"/>
              </a:rPr>
              <a:t>: </a:t>
            </a:r>
            <a:r>
              <a:rPr lang="cs-CZ" sz="1200" dirty="0" err="1" smtClean="0">
                <a:latin typeface="Comic Sans MS" pitchFamily="66" charset="0"/>
              </a:rPr>
              <a:t>the</a:t>
            </a:r>
            <a:r>
              <a:rPr lang="cs-CZ" sz="1200" dirty="0" smtClean="0">
                <a:latin typeface="Comic Sans MS" pitchFamily="66" charset="0"/>
              </a:rPr>
              <a:t> free </a:t>
            </a:r>
            <a:r>
              <a:rPr lang="cs-CZ" sz="1200" dirty="0" err="1" smtClean="0">
                <a:latin typeface="Comic Sans MS" pitchFamily="66" charset="0"/>
              </a:rPr>
              <a:t>encyclopedia</a:t>
            </a:r>
            <a:r>
              <a:rPr lang="cs-CZ" sz="1200" dirty="0" smtClean="0">
                <a:latin typeface="Comic Sans MS" pitchFamily="66" charset="0"/>
              </a:rPr>
              <a:t> [online]. San </a:t>
            </a:r>
            <a:r>
              <a:rPr lang="cs-CZ" sz="1200" dirty="0" err="1" smtClean="0">
                <a:latin typeface="Comic Sans MS" pitchFamily="66" charset="0"/>
              </a:rPr>
              <a:t>Francisco</a:t>
            </a:r>
            <a:r>
              <a:rPr lang="cs-CZ" sz="1200" dirty="0" smtClean="0">
                <a:latin typeface="Comic Sans MS" pitchFamily="66" charset="0"/>
              </a:rPr>
              <a:t> (CA): </a:t>
            </a:r>
            <a:r>
              <a:rPr lang="cs-CZ" sz="1200" dirty="0" err="1" smtClean="0">
                <a:latin typeface="Comic Sans MS" pitchFamily="66" charset="0"/>
              </a:rPr>
              <a:t>Wikimedia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Foundation</a:t>
            </a:r>
            <a:r>
              <a:rPr lang="cs-CZ" sz="1200" dirty="0" smtClean="0">
                <a:latin typeface="Comic Sans MS" pitchFamily="66" charset="0"/>
              </a:rPr>
              <a:t>, 2001-, last </a:t>
            </a:r>
            <a:r>
              <a:rPr lang="cs-CZ" sz="1200" dirty="0" err="1" smtClean="0">
                <a:latin typeface="Comic Sans MS" pitchFamily="66" charset="0"/>
              </a:rPr>
              <a:t>modified</a:t>
            </a:r>
            <a:r>
              <a:rPr lang="cs-CZ" sz="1200" dirty="0" smtClean="0">
                <a:latin typeface="Comic Sans MS" pitchFamily="66" charset="0"/>
              </a:rPr>
              <a:t> on 4. 1. 2007 [cit. 2013-04-20]. Dostupné z: http://cs.wikipedia.org/wiki/Soubor:Scyliorhinus_canicula.jpg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cs-CZ" sz="1200" dirty="0" smtClean="0">
                <a:latin typeface="Comic Sans MS" pitchFamily="66" charset="0"/>
              </a:rPr>
              <a:t>Soubor:</a:t>
            </a:r>
            <a:r>
              <a:rPr lang="cs-CZ" sz="1200" dirty="0" err="1" smtClean="0">
                <a:latin typeface="Comic Sans MS" pitchFamily="66" charset="0"/>
              </a:rPr>
              <a:t>Cypron</a:t>
            </a:r>
            <a:r>
              <a:rPr lang="cs-CZ" sz="1200" dirty="0" smtClean="0">
                <a:latin typeface="Comic Sans MS" pitchFamily="66" charset="0"/>
              </a:rPr>
              <a:t>-</a:t>
            </a:r>
            <a:r>
              <a:rPr lang="cs-CZ" sz="1200" dirty="0" err="1" smtClean="0">
                <a:latin typeface="Comic Sans MS" pitchFamily="66" charset="0"/>
              </a:rPr>
              <a:t>Range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Carcharodon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carcharias.svg</a:t>
            </a:r>
            <a:r>
              <a:rPr lang="cs-CZ" sz="1200" dirty="0" smtClean="0">
                <a:latin typeface="Comic Sans MS" pitchFamily="66" charset="0"/>
              </a:rPr>
              <a:t>. In: </a:t>
            </a:r>
            <a:r>
              <a:rPr lang="cs-CZ" sz="1200" dirty="0" err="1" smtClean="0">
                <a:latin typeface="Comic Sans MS" pitchFamily="66" charset="0"/>
              </a:rPr>
              <a:t>Wikipedia</a:t>
            </a:r>
            <a:r>
              <a:rPr lang="cs-CZ" sz="1200" dirty="0" smtClean="0">
                <a:latin typeface="Comic Sans MS" pitchFamily="66" charset="0"/>
              </a:rPr>
              <a:t>: </a:t>
            </a:r>
            <a:r>
              <a:rPr lang="cs-CZ" sz="1200" dirty="0" err="1" smtClean="0">
                <a:latin typeface="Comic Sans MS" pitchFamily="66" charset="0"/>
              </a:rPr>
              <a:t>the</a:t>
            </a:r>
            <a:r>
              <a:rPr lang="cs-CZ" sz="1200" dirty="0" smtClean="0">
                <a:latin typeface="Comic Sans MS" pitchFamily="66" charset="0"/>
              </a:rPr>
              <a:t> free </a:t>
            </a:r>
            <a:r>
              <a:rPr lang="cs-CZ" sz="1200" dirty="0" err="1" smtClean="0">
                <a:latin typeface="Comic Sans MS" pitchFamily="66" charset="0"/>
              </a:rPr>
              <a:t>encyclopedia</a:t>
            </a:r>
            <a:r>
              <a:rPr lang="cs-CZ" sz="1200" dirty="0" smtClean="0">
                <a:latin typeface="Comic Sans MS" pitchFamily="66" charset="0"/>
              </a:rPr>
              <a:t> [online]. San </a:t>
            </a:r>
            <a:r>
              <a:rPr lang="cs-CZ" sz="1200" dirty="0" err="1" smtClean="0">
                <a:latin typeface="Comic Sans MS" pitchFamily="66" charset="0"/>
              </a:rPr>
              <a:t>Francisco</a:t>
            </a:r>
            <a:r>
              <a:rPr lang="cs-CZ" sz="1200" dirty="0" smtClean="0">
                <a:latin typeface="Comic Sans MS" pitchFamily="66" charset="0"/>
              </a:rPr>
              <a:t> (CA): </a:t>
            </a:r>
            <a:r>
              <a:rPr lang="cs-CZ" sz="1200" dirty="0" err="1" smtClean="0">
                <a:latin typeface="Comic Sans MS" pitchFamily="66" charset="0"/>
              </a:rPr>
              <a:t>Wikimedia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Foundation</a:t>
            </a:r>
            <a:r>
              <a:rPr lang="cs-CZ" sz="1200" dirty="0" smtClean="0">
                <a:latin typeface="Comic Sans MS" pitchFamily="66" charset="0"/>
              </a:rPr>
              <a:t>, 2001-, last </a:t>
            </a:r>
            <a:r>
              <a:rPr lang="cs-CZ" sz="1200" dirty="0" err="1" smtClean="0">
                <a:latin typeface="Comic Sans MS" pitchFamily="66" charset="0"/>
              </a:rPr>
              <a:t>modified</a:t>
            </a:r>
            <a:r>
              <a:rPr lang="cs-CZ" sz="1200" dirty="0" smtClean="0">
                <a:latin typeface="Comic Sans MS" pitchFamily="66" charset="0"/>
              </a:rPr>
              <a:t> on 28. 1. 2012 [cit. 2013-04-20]. Dostupné z: http://cs.wikipedia.org/wiki/Soubor:Cypron-Range_Carcharodon_carcharias.svg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cs-CZ" sz="1200" dirty="0" smtClean="0">
                <a:latin typeface="Comic Sans MS" pitchFamily="66" charset="0"/>
              </a:rPr>
              <a:t>Soubor:</a:t>
            </a:r>
            <a:r>
              <a:rPr lang="cs-CZ" sz="1200" dirty="0" err="1" smtClean="0">
                <a:latin typeface="Comic Sans MS" pitchFamily="66" charset="0"/>
              </a:rPr>
              <a:t>Rhincodon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typus.jpg</a:t>
            </a:r>
            <a:r>
              <a:rPr lang="cs-CZ" sz="1200" dirty="0" smtClean="0">
                <a:latin typeface="Comic Sans MS" pitchFamily="66" charset="0"/>
              </a:rPr>
              <a:t>. In: </a:t>
            </a:r>
            <a:r>
              <a:rPr lang="cs-CZ" sz="1200" dirty="0" err="1" smtClean="0">
                <a:latin typeface="Comic Sans MS" pitchFamily="66" charset="0"/>
              </a:rPr>
              <a:t>Wikipedia</a:t>
            </a:r>
            <a:r>
              <a:rPr lang="cs-CZ" sz="1200" dirty="0" smtClean="0">
                <a:latin typeface="Comic Sans MS" pitchFamily="66" charset="0"/>
              </a:rPr>
              <a:t>: </a:t>
            </a:r>
            <a:r>
              <a:rPr lang="cs-CZ" sz="1200" dirty="0" err="1" smtClean="0">
                <a:latin typeface="Comic Sans MS" pitchFamily="66" charset="0"/>
              </a:rPr>
              <a:t>the</a:t>
            </a:r>
            <a:r>
              <a:rPr lang="cs-CZ" sz="1200" dirty="0" smtClean="0">
                <a:latin typeface="Comic Sans MS" pitchFamily="66" charset="0"/>
              </a:rPr>
              <a:t> free </a:t>
            </a:r>
            <a:r>
              <a:rPr lang="cs-CZ" sz="1200" dirty="0" err="1" smtClean="0">
                <a:latin typeface="Comic Sans MS" pitchFamily="66" charset="0"/>
              </a:rPr>
              <a:t>encyclopedia</a:t>
            </a:r>
            <a:r>
              <a:rPr lang="cs-CZ" sz="1200" dirty="0" smtClean="0">
                <a:latin typeface="Comic Sans MS" pitchFamily="66" charset="0"/>
              </a:rPr>
              <a:t> [online]. San </a:t>
            </a:r>
            <a:r>
              <a:rPr lang="cs-CZ" sz="1200" dirty="0" err="1" smtClean="0">
                <a:latin typeface="Comic Sans MS" pitchFamily="66" charset="0"/>
              </a:rPr>
              <a:t>Francisco</a:t>
            </a:r>
            <a:r>
              <a:rPr lang="cs-CZ" sz="1200" dirty="0" smtClean="0">
                <a:latin typeface="Comic Sans MS" pitchFamily="66" charset="0"/>
              </a:rPr>
              <a:t> (CA): </a:t>
            </a:r>
            <a:r>
              <a:rPr lang="cs-CZ" sz="1200" dirty="0" err="1" smtClean="0">
                <a:latin typeface="Comic Sans MS" pitchFamily="66" charset="0"/>
              </a:rPr>
              <a:t>Wikimedia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Foundation</a:t>
            </a:r>
            <a:r>
              <a:rPr lang="cs-CZ" sz="1200" dirty="0" smtClean="0">
                <a:latin typeface="Comic Sans MS" pitchFamily="66" charset="0"/>
              </a:rPr>
              <a:t>, 2001-, last </a:t>
            </a:r>
            <a:r>
              <a:rPr lang="cs-CZ" sz="1200" dirty="0" err="1" smtClean="0">
                <a:latin typeface="Comic Sans MS" pitchFamily="66" charset="0"/>
              </a:rPr>
              <a:t>modified</a:t>
            </a:r>
            <a:r>
              <a:rPr lang="cs-CZ" sz="1200" dirty="0" smtClean="0">
                <a:latin typeface="Comic Sans MS" pitchFamily="66" charset="0"/>
              </a:rPr>
              <a:t> on 10. 12. 2005 [cit. 2013-04-23]. Dostupné z: http://cs.wikipedia.org/wiki/Soubor:Rhincodon_typus.jpg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cs-CZ" sz="1200" dirty="0" smtClean="0">
                <a:latin typeface="Comic Sans MS" pitchFamily="66" charset="0"/>
              </a:rPr>
              <a:t>File:Rhtyp u0 </a:t>
            </a:r>
            <a:r>
              <a:rPr lang="cs-CZ" sz="1200" dirty="0" err="1" smtClean="0">
                <a:latin typeface="Comic Sans MS" pitchFamily="66" charset="0"/>
              </a:rPr>
              <a:t>white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bg.gif</a:t>
            </a:r>
            <a:r>
              <a:rPr lang="cs-CZ" sz="1200" dirty="0" smtClean="0">
                <a:latin typeface="Comic Sans MS" pitchFamily="66" charset="0"/>
              </a:rPr>
              <a:t>. In: </a:t>
            </a:r>
            <a:r>
              <a:rPr lang="cs-CZ" sz="1200" dirty="0" err="1" smtClean="0">
                <a:latin typeface="Comic Sans MS" pitchFamily="66" charset="0"/>
              </a:rPr>
              <a:t>Wikipedia</a:t>
            </a:r>
            <a:r>
              <a:rPr lang="cs-CZ" sz="1200" dirty="0" smtClean="0">
                <a:latin typeface="Comic Sans MS" pitchFamily="66" charset="0"/>
              </a:rPr>
              <a:t>: </a:t>
            </a:r>
            <a:r>
              <a:rPr lang="cs-CZ" sz="1200" dirty="0" err="1" smtClean="0">
                <a:latin typeface="Comic Sans MS" pitchFamily="66" charset="0"/>
              </a:rPr>
              <a:t>the</a:t>
            </a:r>
            <a:r>
              <a:rPr lang="cs-CZ" sz="1200" dirty="0" smtClean="0">
                <a:latin typeface="Comic Sans MS" pitchFamily="66" charset="0"/>
              </a:rPr>
              <a:t> free </a:t>
            </a:r>
            <a:r>
              <a:rPr lang="cs-CZ" sz="1200" dirty="0" err="1" smtClean="0">
                <a:latin typeface="Comic Sans MS" pitchFamily="66" charset="0"/>
              </a:rPr>
              <a:t>encyclopedia</a:t>
            </a:r>
            <a:r>
              <a:rPr lang="cs-CZ" sz="1200" dirty="0" smtClean="0">
                <a:latin typeface="Comic Sans MS" pitchFamily="66" charset="0"/>
              </a:rPr>
              <a:t> [online]. San </a:t>
            </a:r>
            <a:r>
              <a:rPr lang="cs-CZ" sz="1200" dirty="0" err="1" smtClean="0">
                <a:latin typeface="Comic Sans MS" pitchFamily="66" charset="0"/>
              </a:rPr>
              <a:t>Francisco</a:t>
            </a:r>
            <a:r>
              <a:rPr lang="cs-CZ" sz="1200" dirty="0" smtClean="0">
                <a:latin typeface="Comic Sans MS" pitchFamily="66" charset="0"/>
              </a:rPr>
              <a:t> (CA): </a:t>
            </a:r>
            <a:r>
              <a:rPr lang="cs-CZ" sz="1200" dirty="0" err="1" smtClean="0">
                <a:latin typeface="Comic Sans MS" pitchFamily="66" charset="0"/>
              </a:rPr>
              <a:t>Wikimedia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Foundation</a:t>
            </a:r>
            <a:r>
              <a:rPr lang="cs-CZ" sz="1200" dirty="0" smtClean="0">
                <a:latin typeface="Comic Sans MS" pitchFamily="66" charset="0"/>
              </a:rPr>
              <a:t>, 2001-, last </a:t>
            </a:r>
            <a:r>
              <a:rPr lang="cs-CZ" sz="1200" dirty="0" err="1" smtClean="0">
                <a:latin typeface="Comic Sans MS" pitchFamily="66" charset="0"/>
              </a:rPr>
              <a:t>modfied</a:t>
            </a:r>
            <a:r>
              <a:rPr lang="cs-CZ" sz="1200" dirty="0" smtClean="0">
                <a:latin typeface="Comic Sans MS" pitchFamily="66" charset="0"/>
              </a:rPr>
              <a:t> on 20. 12. 2005 [cit. 2013-04-24]. Dostupné z: http://commons.wikimedia.org/wiki/File:Rhtyp_u0_white_bg.gif?uselang=cs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cs-CZ" sz="1200" dirty="0" smtClean="0">
                <a:latin typeface="Comic Sans MS" pitchFamily="66" charset="0"/>
              </a:rPr>
              <a:t>Soubor:</a:t>
            </a:r>
            <a:r>
              <a:rPr lang="cs-CZ" sz="1200" dirty="0" err="1" smtClean="0">
                <a:latin typeface="Comic Sans MS" pitchFamily="66" charset="0"/>
              </a:rPr>
              <a:t>Sawfish.jpg</a:t>
            </a:r>
            <a:r>
              <a:rPr lang="cs-CZ" sz="1200" dirty="0" smtClean="0">
                <a:latin typeface="Comic Sans MS" pitchFamily="66" charset="0"/>
              </a:rPr>
              <a:t>. In: </a:t>
            </a:r>
            <a:r>
              <a:rPr lang="cs-CZ" sz="1200" dirty="0" err="1" smtClean="0">
                <a:latin typeface="Comic Sans MS" pitchFamily="66" charset="0"/>
              </a:rPr>
              <a:t>Wikipedia</a:t>
            </a:r>
            <a:r>
              <a:rPr lang="cs-CZ" sz="1200" dirty="0" smtClean="0">
                <a:latin typeface="Comic Sans MS" pitchFamily="66" charset="0"/>
              </a:rPr>
              <a:t>: </a:t>
            </a:r>
            <a:r>
              <a:rPr lang="cs-CZ" sz="1200" dirty="0" err="1" smtClean="0">
                <a:latin typeface="Comic Sans MS" pitchFamily="66" charset="0"/>
              </a:rPr>
              <a:t>the</a:t>
            </a:r>
            <a:r>
              <a:rPr lang="cs-CZ" sz="1200" dirty="0" smtClean="0">
                <a:latin typeface="Comic Sans MS" pitchFamily="66" charset="0"/>
              </a:rPr>
              <a:t> free </a:t>
            </a:r>
            <a:r>
              <a:rPr lang="cs-CZ" sz="1200" dirty="0" err="1" smtClean="0">
                <a:latin typeface="Comic Sans MS" pitchFamily="66" charset="0"/>
              </a:rPr>
              <a:t>encyclopedia</a:t>
            </a:r>
            <a:r>
              <a:rPr lang="cs-CZ" sz="1200" dirty="0" smtClean="0">
                <a:latin typeface="Comic Sans MS" pitchFamily="66" charset="0"/>
              </a:rPr>
              <a:t> [online]. San </a:t>
            </a:r>
            <a:r>
              <a:rPr lang="cs-CZ" sz="1200" dirty="0" err="1" smtClean="0">
                <a:latin typeface="Comic Sans MS" pitchFamily="66" charset="0"/>
              </a:rPr>
              <a:t>Francisco</a:t>
            </a:r>
            <a:r>
              <a:rPr lang="cs-CZ" sz="1200" dirty="0" smtClean="0">
                <a:latin typeface="Comic Sans MS" pitchFamily="66" charset="0"/>
              </a:rPr>
              <a:t> (CA): </a:t>
            </a:r>
            <a:r>
              <a:rPr lang="cs-CZ" sz="1200" dirty="0" err="1" smtClean="0">
                <a:latin typeface="Comic Sans MS" pitchFamily="66" charset="0"/>
              </a:rPr>
              <a:t>Wikimedia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Foundation</a:t>
            </a:r>
            <a:r>
              <a:rPr lang="cs-CZ" sz="1200" dirty="0" smtClean="0">
                <a:latin typeface="Comic Sans MS" pitchFamily="66" charset="0"/>
              </a:rPr>
              <a:t>, 2001-, last </a:t>
            </a:r>
            <a:r>
              <a:rPr lang="cs-CZ" sz="1200" dirty="0" err="1" smtClean="0">
                <a:latin typeface="Comic Sans MS" pitchFamily="66" charset="0"/>
              </a:rPr>
              <a:t>modfied</a:t>
            </a:r>
            <a:r>
              <a:rPr lang="cs-CZ" sz="1200" dirty="0" smtClean="0">
                <a:latin typeface="Comic Sans MS" pitchFamily="66" charset="0"/>
              </a:rPr>
              <a:t> on 23. 3. 2013 [cit. 2013-04-24]. Dostupné z: http://cs.wikipedia.org/wiki/Soubor:Sawfish.jpg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cs-CZ" sz="1200" dirty="0" smtClean="0">
                <a:latin typeface="Comic Sans MS" pitchFamily="66" charset="0"/>
              </a:rPr>
              <a:t>File:AquariumRhodesMuseumSphyrnaZygaena.jpg. In: </a:t>
            </a:r>
            <a:r>
              <a:rPr lang="cs-CZ" sz="1200" dirty="0" err="1" smtClean="0">
                <a:latin typeface="Comic Sans MS" pitchFamily="66" charset="0"/>
              </a:rPr>
              <a:t>Wikipedia</a:t>
            </a:r>
            <a:r>
              <a:rPr lang="cs-CZ" sz="1200" dirty="0" smtClean="0">
                <a:latin typeface="Comic Sans MS" pitchFamily="66" charset="0"/>
              </a:rPr>
              <a:t>: </a:t>
            </a:r>
            <a:r>
              <a:rPr lang="cs-CZ" sz="1200" dirty="0" err="1" smtClean="0">
                <a:latin typeface="Comic Sans MS" pitchFamily="66" charset="0"/>
              </a:rPr>
              <a:t>the</a:t>
            </a:r>
            <a:r>
              <a:rPr lang="cs-CZ" sz="1200" dirty="0" smtClean="0">
                <a:latin typeface="Comic Sans MS" pitchFamily="66" charset="0"/>
              </a:rPr>
              <a:t> free </a:t>
            </a:r>
            <a:r>
              <a:rPr lang="cs-CZ" sz="1200" dirty="0" err="1" smtClean="0">
                <a:latin typeface="Comic Sans MS" pitchFamily="66" charset="0"/>
              </a:rPr>
              <a:t>encyclopedia</a:t>
            </a:r>
            <a:r>
              <a:rPr lang="cs-CZ" sz="1200" dirty="0" smtClean="0">
                <a:latin typeface="Comic Sans MS" pitchFamily="66" charset="0"/>
              </a:rPr>
              <a:t> [online]. San </a:t>
            </a:r>
            <a:r>
              <a:rPr lang="cs-CZ" sz="1200" dirty="0" err="1" smtClean="0">
                <a:latin typeface="Comic Sans MS" pitchFamily="66" charset="0"/>
              </a:rPr>
              <a:t>Francisco</a:t>
            </a:r>
            <a:r>
              <a:rPr lang="cs-CZ" sz="1200" dirty="0" smtClean="0">
                <a:latin typeface="Comic Sans MS" pitchFamily="66" charset="0"/>
              </a:rPr>
              <a:t> (CA): </a:t>
            </a:r>
            <a:r>
              <a:rPr lang="cs-CZ" sz="1200" dirty="0" err="1" smtClean="0">
                <a:latin typeface="Comic Sans MS" pitchFamily="66" charset="0"/>
              </a:rPr>
              <a:t>Wikimedia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Foundation</a:t>
            </a:r>
            <a:r>
              <a:rPr lang="cs-CZ" sz="1200" dirty="0" smtClean="0">
                <a:latin typeface="Comic Sans MS" pitchFamily="66" charset="0"/>
              </a:rPr>
              <a:t>, 2001-, last </a:t>
            </a:r>
            <a:r>
              <a:rPr lang="cs-CZ" sz="1200" dirty="0" err="1" smtClean="0">
                <a:latin typeface="Comic Sans MS" pitchFamily="66" charset="0"/>
              </a:rPr>
              <a:t>modified</a:t>
            </a:r>
            <a:r>
              <a:rPr lang="cs-CZ" sz="1200" dirty="0" smtClean="0">
                <a:latin typeface="Comic Sans MS" pitchFamily="66" charset="0"/>
              </a:rPr>
              <a:t> on 6. 8. 2011 [cit. 2013-04-25]. Dostupné z: http://commons.wikimedia.org/wiki/File:AquariumRhodesMuseumSphyrnaZygaena.jpg?uselang=cs</a:t>
            </a:r>
          </a:p>
          <a:p>
            <a:pPr marL="342900" indent="-342900">
              <a:buFont typeface="Arial" charset="0"/>
              <a:buAutoNum type="arabicPeriod"/>
            </a:pPr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864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Zdroje použitých materiálů:</a:t>
            </a:r>
            <a:endParaRPr lang="cs-CZ" sz="4400" b="1" dirty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98072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11"/>
            </a:pPr>
            <a:r>
              <a:rPr lang="cs-CZ" sz="1200" dirty="0" smtClean="0">
                <a:latin typeface="Comic Sans MS" pitchFamily="66" charset="0"/>
              </a:rPr>
              <a:t>Soubor:</a:t>
            </a:r>
            <a:r>
              <a:rPr lang="cs-CZ" sz="1200" dirty="0" err="1" smtClean="0">
                <a:latin typeface="Comic Sans MS" pitchFamily="66" charset="0"/>
              </a:rPr>
              <a:t>Scarface</a:t>
            </a:r>
            <a:r>
              <a:rPr lang="cs-CZ" sz="1200" dirty="0" smtClean="0">
                <a:latin typeface="Comic Sans MS" pitchFamily="66" charset="0"/>
              </a:rPr>
              <a:t>-</a:t>
            </a:r>
            <a:r>
              <a:rPr lang="cs-CZ" sz="1200" dirty="0" err="1" smtClean="0">
                <a:latin typeface="Comic Sans MS" pitchFamily="66" charset="0"/>
              </a:rPr>
              <a:t>tigershark.jpg</a:t>
            </a:r>
            <a:r>
              <a:rPr lang="cs-CZ" sz="1200" dirty="0" smtClean="0">
                <a:latin typeface="Comic Sans MS" pitchFamily="66" charset="0"/>
              </a:rPr>
              <a:t>. In: </a:t>
            </a:r>
            <a:r>
              <a:rPr lang="cs-CZ" sz="1200" dirty="0" err="1" smtClean="0">
                <a:latin typeface="Comic Sans MS" pitchFamily="66" charset="0"/>
              </a:rPr>
              <a:t>Wikipedia</a:t>
            </a:r>
            <a:r>
              <a:rPr lang="cs-CZ" sz="1200" dirty="0" smtClean="0">
                <a:latin typeface="Comic Sans MS" pitchFamily="66" charset="0"/>
              </a:rPr>
              <a:t>: </a:t>
            </a:r>
            <a:r>
              <a:rPr lang="cs-CZ" sz="1200" dirty="0" err="1" smtClean="0">
                <a:latin typeface="Comic Sans MS" pitchFamily="66" charset="0"/>
              </a:rPr>
              <a:t>the</a:t>
            </a:r>
            <a:r>
              <a:rPr lang="cs-CZ" sz="1200" dirty="0" smtClean="0">
                <a:latin typeface="Comic Sans MS" pitchFamily="66" charset="0"/>
              </a:rPr>
              <a:t> free </a:t>
            </a:r>
            <a:r>
              <a:rPr lang="cs-CZ" sz="1200" dirty="0" err="1" smtClean="0">
                <a:latin typeface="Comic Sans MS" pitchFamily="66" charset="0"/>
              </a:rPr>
              <a:t>encyclopedia</a:t>
            </a:r>
            <a:r>
              <a:rPr lang="cs-CZ" sz="1200" dirty="0" smtClean="0">
                <a:latin typeface="Comic Sans MS" pitchFamily="66" charset="0"/>
              </a:rPr>
              <a:t> [online]. San </a:t>
            </a:r>
            <a:r>
              <a:rPr lang="cs-CZ" sz="1200" dirty="0" err="1" smtClean="0">
                <a:latin typeface="Comic Sans MS" pitchFamily="66" charset="0"/>
              </a:rPr>
              <a:t>Francisco</a:t>
            </a:r>
            <a:r>
              <a:rPr lang="cs-CZ" sz="1200" dirty="0" smtClean="0">
                <a:latin typeface="Comic Sans MS" pitchFamily="66" charset="0"/>
              </a:rPr>
              <a:t> (CA): </a:t>
            </a:r>
            <a:r>
              <a:rPr lang="cs-CZ" sz="1200" dirty="0" err="1" smtClean="0">
                <a:latin typeface="Comic Sans MS" pitchFamily="66" charset="0"/>
              </a:rPr>
              <a:t>Wikimedia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Foundation</a:t>
            </a:r>
            <a:r>
              <a:rPr lang="cs-CZ" sz="1200" dirty="0" smtClean="0">
                <a:latin typeface="Comic Sans MS" pitchFamily="66" charset="0"/>
              </a:rPr>
              <a:t>, 2001-, last </a:t>
            </a:r>
            <a:r>
              <a:rPr lang="cs-CZ" sz="1200" dirty="0" err="1" smtClean="0">
                <a:latin typeface="Comic Sans MS" pitchFamily="66" charset="0"/>
              </a:rPr>
              <a:t>modified</a:t>
            </a:r>
            <a:r>
              <a:rPr lang="cs-CZ" sz="1200" dirty="0" smtClean="0">
                <a:latin typeface="Comic Sans MS" pitchFamily="66" charset="0"/>
              </a:rPr>
              <a:t> on 14. 6. 2007 [cit. 2013-04-25]. Dostupné z: http://cs.wikipedia.org/wiki/Soubor:Scarface-tigershark.jpg</a:t>
            </a:r>
          </a:p>
          <a:p>
            <a:pPr marL="342900" indent="-342900">
              <a:buFontTx/>
              <a:buAutoNum type="arabicPeriod" startAt="11"/>
            </a:pPr>
            <a:r>
              <a:rPr lang="en-US" sz="1200" dirty="0" smtClean="0">
                <a:latin typeface="Comic Sans MS" pitchFamily="66" charset="0"/>
              </a:rPr>
              <a:t>File:Tigershark3.jpg. In: Wikipedia: the free encyclopedia [online]. San Francisco (CA): Wikimedia Foundation, 2001-, last modified on 12. 5. 2009 [cit. 2013-04-25]. </a:t>
            </a:r>
            <a:r>
              <a:rPr lang="en-US" sz="1200" dirty="0" err="1" smtClean="0">
                <a:latin typeface="Comic Sans MS" pitchFamily="66" charset="0"/>
              </a:rPr>
              <a:t>Dostupné</a:t>
            </a:r>
            <a:r>
              <a:rPr lang="en-US" sz="1200" dirty="0" smtClean="0">
                <a:latin typeface="Comic Sans MS" pitchFamily="66" charset="0"/>
              </a:rPr>
              <a:t> z: http://commons.wikimedia.org/wiki/File:Tigershark3.jpg?uselang=cs</a:t>
            </a:r>
            <a:endParaRPr lang="cs-CZ" sz="1200" dirty="0" smtClean="0">
              <a:latin typeface="Comic Sans MS" pitchFamily="66" charset="0"/>
            </a:endParaRPr>
          </a:p>
          <a:p>
            <a:pPr marL="342900" indent="-342900">
              <a:buFontTx/>
              <a:buAutoNum type="arabicPeriod" startAt="11"/>
            </a:pPr>
            <a:r>
              <a:rPr lang="cs-CZ" sz="1200" dirty="0" smtClean="0">
                <a:latin typeface="Comic Sans MS" pitchFamily="66" charset="0"/>
              </a:rPr>
              <a:t>Soubor:</a:t>
            </a:r>
            <a:r>
              <a:rPr lang="cs-CZ" sz="1200" dirty="0" err="1" smtClean="0">
                <a:latin typeface="Comic Sans MS" pitchFamily="66" charset="0"/>
              </a:rPr>
              <a:t>Carcharias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taurus.jpg</a:t>
            </a:r>
            <a:r>
              <a:rPr lang="cs-CZ" sz="1200" dirty="0" smtClean="0">
                <a:latin typeface="Comic Sans MS" pitchFamily="66" charset="0"/>
              </a:rPr>
              <a:t>. In: </a:t>
            </a:r>
            <a:r>
              <a:rPr lang="cs-CZ" sz="1200" dirty="0" err="1" smtClean="0">
                <a:latin typeface="Comic Sans MS" pitchFamily="66" charset="0"/>
              </a:rPr>
              <a:t>Wikipedia</a:t>
            </a:r>
            <a:r>
              <a:rPr lang="cs-CZ" sz="1200" dirty="0" smtClean="0">
                <a:latin typeface="Comic Sans MS" pitchFamily="66" charset="0"/>
              </a:rPr>
              <a:t>: </a:t>
            </a:r>
            <a:r>
              <a:rPr lang="cs-CZ" sz="1200" dirty="0" err="1" smtClean="0">
                <a:latin typeface="Comic Sans MS" pitchFamily="66" charset="0"/>
              </a:rPr>
              <a:t>the</a:t>
            </a:r>
            <a:r>
              <a:rPr lang="cs-CZ" sz="1200" dirty="0" smtClean="0">
                <a:latin typeface="Comic Sans MS" pitchFamily="66" charset="0"/>
              </a:rPr>
              <a:t> free </a:t>
            </a:r>
            <a:r>
              <a:rPr lang="cs-CZ" sz="1200" dirty="0" err="1" smtClean="0">
                <a:latin typeface="Comic Sans MS" pitchFamily="66" charset="0"/>
              </a:rPr>
              <a:t>encyclopedia</a:t>
            </a:r>
            <a:r>
              <a:rPr lang="cs-CZ" sz="1200" dirty="0" smtClean="0">
                <a:latin typeface="Comic Sans MS" pitchFamily="66" charset="0"/>
              </a:rPr>
              <a:t> [online]. San </a:t>
            </a:r>
            <a:r>
              <a:rPr lang="cs-CZ" sz="1200" dirty="0" err="1" smtClean="0">
                <a:latin typeface="Comic Sans MS" pitchFamily="66" charset="0"/>
              </a:rPr>
              <a:t>Francisco</a:t>
            </a:r>
            <a:r>
              <a:rPr lang="cs-CZ" sz="1200" dirty="0" smtClean="0">
                <a:latin typeface="Comic Sans MS" pitchFamily="66" charset="0"/>
              </a:rPr>
              <a:t> (CA): </a:t>
            </a:r>
            <a:r>
              <a:rPr lang="cs-CZ" sz="1200" dirty="0" err="1" smtClean="0">
                <a:latin typeface="Comic Sans MS" pitchFamily="66" charset="0"/>
              </a:rPr>
              <a:t>Wikimedia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Foundation</a:t>
            </a:r>
            <a:r>
              <a:rPr lang="cs-CZ" sz="1200" dirty="0" smtClean="0">
                <a:latin typeface="Comic Sans MS" pitchFamily="66" charset="0"/>
              </a:rPr>
              <a:t>, 2001-, last </a:t>
            </a:r>
            <a:r>
              <a:rPr lang="cs-CZ" sz="1200" dirty="0" err="1" smtClean="0">
                <a:latin typeface="Comic Sans MS" pitchFamily="66" charset="0"/>
              </a:rPr>
              <a:t>modified</a:t>
            </a:r>
            <a:r>
              <a:rPr lang="cs-CZ" sz="1200" dirty="0" smtClean="0">
                <a:latin typeface="Comic Sans MS" pitchFamily="66" charset="0"/>
              </a:rPr>
              <a:t> on 3. 4. 2007 [cit. 2013-04-25]. Dostupné z: http://cs.wikipedia.org/wiki/Soubor:Carcharias_taurus.jpg</a:t>
            </a:r>
          </a:p>
          <a:p>
            <a:pPr marL="342900" indent="-342900">
              <a:buFontTx/>
              <a:buAutoNum type="arabicPeriod" startAt="11"/>
            </a:pPr>
            <a:r>
              <a:rPr lang="cs-CZ" sz="1200" dirty="0" smtClean="0">
                <a:latin typeface="Comic Sans MS" pitchFamily="66" charset="0"/>
              </a:rPr>
              <a:t>Soubor:</a:t>
            </a:r>
            <a:r>
              <a:rPr lang="cs-CZ" sz="1200" dirty="0" err="1" smtClean="0">
                <a:latin typeface="Comic Sans MS" pitchFamily="66" charset="0"/>
              </a:rPr>
              <a:t>Grey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nurse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shark.jpg</a:t>
            </a:r>
            <a:r>
              <a:rPr lang="cs-CZ" sz="1200" dirty="0" smtClean="0">
                <a:latin typeface="Comic Sans MS" pitchFamily="66" charset="0"/>
              </a:rPr>
              <a:t>. In: </a:t>
            </a:r>
            <a:r>
              <a:rPr lang="cs-CZ" sz="1200" dirty="0" err="1" smtClean="0">
                <a:latin typeface="Comic Sans MS" pitchFamily="66" charset="0"/>
              </a:rPr>
              <a:t>Wikipedia</a:t>
            </a:r>
            <a:r>
              <a:rPr lang="cs-CZ" sz="1200" dirty="0" smtClean="0">
                <a:latin typeface="Comic Sans MS" pitchFamily="66" charset="0"/>
              </a:rPr>
              <a:t>: </a:t>
            </a:r>
            <a:r>
              <a:rPr lang="cs-CZ" sz="1200" dirty="0" err="1" smtClean="0">
                <a:latin typeface="Comic Sans MS" pitchFamily="66" charset="0"/>
              </a:rPr>
              <a:t>the</a:t>
            </a:r>
            <a:r>
              <a:rPr lang="cs-CZ" sz="1200" dirty="0" smtClean="0">
                <a:latin typeface="Comic Sans MS" pitchFamily="66" charset="0"/>
              </a:rPr>
              <a:t> free </a:t>
            </a:r>
            <a:r>
              <a:rPr lang="cs-CZ" sz="1200" dirty="0" err="1" smtClean="0">
                <a:latin typeface="Comic Sans MS" pitchFamily="66" charset="0"/>
              </a:rPr>
              <a:t>encyclopedia</a:t>
            </a:r>
            <a:r>
              <a:rPr lang="cs-CZ" sz="1200" dirty="0" smtClean="0">
                <a:latin typeface="Comic Sans MS" pitchFamily="66" charset="0"/>
              </a:rPr>
              <a:t> [online]. San </a:t>
            </a:r>
            <a:r>
              <a:rPr lang="cs-CZ" sz="1200" dirty="0" err="1" smtClean="0">
                <a:latin typeface="Comic Sans MS" pitchFamily="66" charset="0"/>
              </a:rPr>
              <a:t>Francisco</a:t>
            </a:r>
            <a:r>
              <a:rPr lang="cs-CZ" sz="1200" dirty="0" smtClean="0">
                <a:latin typeface="Comic Sans MS" pitchFamily="66" charset="0"/>
              </a:rPr>
              <a:t> (CA): </a:t>
            </a:r>
            <a:r>
              <a:rPr lang="cs-CZ" sz="1200" dirty="0" err="1" smtClean="0">
                <a:latin typeface="Comic Sans MS" pitchFamily="66" charset="0"/>
              </a:rPr>
              <a:t>Wikimedia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Foundation</a:t>
            </a:r>
            <a:r>
              <a:rPr lang="cs-CZ" sz="1200" dirty="0" smtClean="0">
                <a:latin typeface="Comic Sans MS" pitchFamily="66" charset="0"/>
              </a:rPr>
              <a:t>, 2001-, last </a:t>
            </a:r>
            <a:r>
              <a:rPr lang="cs-CZ" sz="1200" dirty="0" err="1" smtClean="0">
                <a:latin typeface="Comic Sans MS" pitchFamily="66" charset="0"/>
              </a:rPr>
              <a:t>modified</a:t>
            </a:r>
            <a:r>
              <a:rPr lang="cs-CZ" sz="1200" dirty="0" smtClean="0">
                <a:latin typeface="Comic Sans MS" pitchFamily="66" charset="0"/>
              </a:rPr>
              <a:t> on 14. 6. 2007 [cit. 2013-04-26]. Dostupné z: http://cs.wikipedia.org/wiki/Soubor:Grey_nurse_shark.jpg</a:t>
            </a:r>
          </a:p>
          <a:p>
            <a:pPr marL="342900" indent="-342900">
              <a:buFontTx/>
              <a:buAutoNum type="arabicPeriod" startAt="11"/>
            </a:pPr>
            <a:r>
              <a:rPr lang="cs-CZ" sz="1200" dirty="0" smtClean="0">
                <a:latin typeface="Comic Sans MS" pitchFamily="66" charset="0"/>
              </a:rPr>
              <a:t>Soubor:</a:t>
            </a:r>
            <a:r>
              <a:rPr lang="cs-CZ" sz="1200" dirty="0" err="1" smtClean="0">
                <a:latin typeface="Comic Sans MS" pitchFamily="66" charset="0"/>
              </a:rPr>
              <a:t>Oceanic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Whitetip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Shark.png</a:t>
            </a:r>
            <a:r>
              <a:rPr lang="cs-CZ" sz="1200" dirty="0" smtClean="0">
                <a:latin typeface="Comic Sans MS" pitchFamily="66" charset="0"/>
              </a:rPr>
              <a:t>. In: </a:t>
            </a:r>
            <a:r>
              <a:rPr lang="cs-CZ" sz="1200" dirty="0" err="1" smtClean="0">
                <a:latin typeface="Comic Sans MS" pitchFamily="66" charset="0"/>
              </a:rPr>
              <a:t>Wikipedia</a:t>
            </a:r>
            <a:r>
              <a:rPr lang="cs-CZ" sz="1200" dirty="0" smtClean="0">
                <a:latin typeface="Comic Sans MS" pitchFamily="66" charset="0"/>
              </a:rPr>
              <a:t>: </a:t>
            </a:r>
            <a:r>
              <a:rPr lang="cs-CZ" sz="1200" dirty="0" err="1" smtClean="0">
                <a:latin typeface="Comic Sans MS" pitchFamily="66" charset="0"/>
              </a:rPr>
              <a:t>the</a:t>
            </a:r>
            <a:r>
              <a:rPr lang="cs-CZ" sz="1200" dirty="0" smtClean="0">
                <a:latin typeface="Comic Sans MS" pitchFamily="66" charset="0"/>
              </a:rPr>
              <a:t> free </a:t>
            </a:r>
            <a:r>
              <a:rPr lang="cs-CZ" sz="1200" dirty="0" err="1" smtClean="0">
                <a:latin typeface="Comic Sans MS" pitchFamily="66" charset="0"/>
              </a:rPr>
              <a:t>encyclopedia</a:t>
            </a:r>
            <a:r>
              <a:rPr lang="cs-CZ" sz="1200" dirty="0" smtClean="0">
                <a:latin typeface="Comic Sans MS" pitchFamily="66" charset="0"/>
              </a:rPr>
              <a:t> [online]. San </a:t>
            </a:r>
            <a:r>
              <a:rPr lang="cs-CZ" sz="1200" dirty="0" err="1" smtClean="0">
                <a:latin typeface="Comic Sans MS" pitchFamily="66" charset="0"/>
              </a:rPr>
              <a:t>Francisco</a:t>
            </a:r>
            <a:r>
              <a:rPr lang="cs-CZ" sz="1200" dirty="0" smtClean="0">
                <a:latin typeface="Comic Sans MS" pitchFamily="66" charset="0"/>
              </a:rPr>
              <a:t> (CA): </a:t>
            </a:r>
            <a:r>
              <a:rPr lang="cs-CZ" sz="1200" dirty="0" err="1" smtClean="0">
                <a:latin typeface="Comic Sans MS" pitchFamily="66" charset="0"/>
              </a:rPr>
              <a:t>Wikimedia</a:t>
            </a:r>
            <a:r>
              <a:rPr lang="cs-CZ" sz="1200" dirty="0" smtClean="0">
                <a:latin typeface="Comic Sans MS" pitchFamily="66" charset="0"/>
              </a:rPr>
              <a:t> </a:t>
            </a:r>
            <a:r>
              <a:rPr lang="cs-CZ" sz="1200" dirty="0" err="1" smtClean="0">
                <a:latin typeface="Comic Sans MS" pitchFamily="66" charset="0"/>
              </a:rPr>
              <a:t>Foundation</a:t>
            </a:r>
            <a:r>
              <a:rPr lang="cs-CZ" sz="1200" dirty="0" smtClean="0">
                <a:latin typeface="Comic Sans MS" pitchFamily="66" charset="0"/>
              </a:rPr>
              <a:t>, 2001-, last </a:t>
            </a:r>
            <a:r>
              <a:rPr lang="cs-CZ" sz="1200" dirty="0" err="1" smtClean="0">
                <a:latin typeface="Comic Sans MS" pitchFamily="66" charset="0"/>
              </a:rPr>
              <a:t>modified</a:t>
            </a:r>
            <a:r>
              <a:rPr lang="cs-CZ" sz="1200" dirty="0" smtClean="0">
                <a:latin typeface="Comic Sans MS" pitchFamily="66" charset="0"/>
              </a:rPr>
              <a:t> on 22. 4. 2007 [cit. 2013-04-26]. Dostupné z: http://cs.wikipedia.org/wiki/Soubor:Oceanic_Whitetip_Shark.png</a:t>
            </a:r>
          </a:p>
          <a:p>
            <a:pPr marL="342900" indent="-342900">
              <a:buFontTx/>
              <a:buAutoNum type="arabicPeriod" startAt="11"/>
            </a:pPr>
            <a:endParaRPr lang="cs-CZ" sz="1200" dirty="0" smtClean="0">
              <a:latin typeface="Comic Sans MS" pitchFamily="66" charset="0"/>
            </a:endParaRPr>
          </a:p>
          <a:p>
            <a:pPr marL="342900" indent="-342900"/>
            <a:r>
              <a:rPr lang="cs-CZ" sz="1200" b="1" dirty="0" smtClean="0">
                <a:latin typeface="Comic Sans MS" pitchFamily="66" charset="0"/>
              </a:rPr>
              <a:t>Text:</a:t>
            </a:r>
          </a:p>
          <a:p>
            <a:pPr marL="342900" indent="-342900"/>
            <a:endParaRPr lang="cs-CZ" sz="1200" b="1" dirty="0" smtClean="0">
              <a:latin typeface="Comic Sans MS" pitchFamily="66" charset="0"/>
            </a:endParaRPr>
          </a:p>
          <a:p>
            <a:pPr marL="342900" indent="-342900"/>
            <a:r>
              <a:rPr lang="en-US" sz="1200" dirty="0" err="1" smtClean="0">
                <a:latin typeface="Comic Sans MS" pitchFamily="66" charset="0"/>
              </a:rPr>
              <a:t>Žraloci</a:t>
            </a:r>
            <a:r>
              <a:rPr lang="en-US" sz="1200" dirty="0" smtClean="0">
                <a:latin typeface="Comic Sans MS" pitchFamily="66" charset="0"/>
              </a:rPr>
              <a:t>. In: Wikipedia: the free encyclopedia [online]. San Francisco (CA): Wikimedia Foundation, 2001-, last modified</a:t>
            </a:r>
            <a:endParaRPr lang="cs-CZ" sz="1200" dirty="0" smtClean="0">
              <a:latin typeface="Comic Sans MS" pitchFamily="66" charset="0"/>
            </a:endParaRPr>
          </a:p>
          <a:p>
            <a:pPr marL="342900" indent="-342900"/>
            <a:r>
              <a:rPr lang="en-US" sz="1200" dirty="0" smtClean="0">
                <a:latin typeface="Comic Sans MS" pitchFamily="66" charset="0"/>
              </a:rPr>
              <a:t>on 21. 3. 2013 [cit. 2013-04-26]. </a:t>
            </a:r>
            <a:r>
              <a:rPr lang="en-US" sz="1200" dirty="0" err="1" smtClean="0">
                <a:latin typeface="Comic Sans MS" pitchFamily="66" charset="0"/>
              </a:rPr>
              <a:t>Dostupné</a:t>
            </a:r>
            <a:r>
              <a:rPr lang="en-US" sz="1200" dirty="0" smtClean="0">
                <a:latin typeface="Comic Sans MS" pitchFamily="66" charset="0"/>
              </a:rPr>
              <a:t> z: http://cs.wikipedia.org/wiki/%C5%BDraloci</a:t>
            </a:r>
            <a:endParaRPr lang="cs-CZ" sz="1200" dirty="0" smtClean="0">
              <a:latin typeface="Comic Sans MS" pitchFamily="66" charset="0"/>
            </a:endParaRPr>
          </a:p>
          <a:p>
            <a:pPr marL="342900" indent="-342900"/>
            <a:endParaRPr lang="cs-CZ" sz="1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South Georgia coast (589117860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899592" y="3284984"/>
            <a:ext cx="72728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500" b="1" dirty="0" smtClean="0">
                <a:ln w="5715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Žraloci</a:t>
            </a:r>
            <a:endParaRPr lang="cs-CZ" sz="11500" b="1" dirty="0">
              <a:ln w="5715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764704"/>
            <a:ext cx="85260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6600" dirty="0">
                <a:ln w="38100"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Přírodověda </a:t>
            </a:r>
            <a:r>
              <a:rPr lang="cs-CZ" sz="6600" dirty="0" smtClean="0">
                <a:ln w="38100">
                  <a:solidFill>
                    <a:srgbClr val="FF0000"/>
                  </a:solidFill>
                </a:ln>
                <a:solidFill>
                  <a:srgbClr val="FFC000"/>
                </a:solidFill>
                <a:latin typeface="Comic Sans MS" pitchFamily="66" charset="0"/>
              </a:rPr>
              <a:t>5. ročník</a:t>
            </a:r>
            <a:endParaRPr lang="cs-CZ" sz="6600" dirty="0">
              <a:ln w="38100">
                <a:solidFill>
                  <a:srgbClr val="FF0000"/>
                </a:solidFill>
              </a:ln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11663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Comic Sans MS" pitchFamily="66" charset="0"/>
              </a:rPr>
              <a:t>1.</a:t>
            </a:r>
            <a:endParaRPr lang="cs-CZ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43608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ln w="5715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Žraloci</a:t>
            </a:r>
            <a:endParaRPr lang="cs-CZ" sz="7200" b="1" dirty="0">
              <a:ln w="5715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84784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2060"/>
                </a:solidFill>
                <a:latin typeface="Comic Sans MS" pitchFamily="66" charset="0"/>
              </a:rPr>
              <a:t>Patří mezi paryby.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2060"/>
                </a:solidFill>
                <a:latin typeface="Comic Sans MS" pitchFamily="66" charset="0"/>
              </a:rPr>
              <a:t>Žijí v teplých mořích.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2060"/>
                </a:solidFill>
                <a:latin typeface="Comic Sans MS" pitchFamily="66" charset="0"/>
              </a:rPr>
              <a:t>Dosahují velikosti od 0,5 m do 20 m.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2060"/>
                </a:solidFill>
                <a:latin typeface="Comic Sans MS" pitchFamily="66" charset="0"/>
              </a:rPr>
              <a:t>Většina žraloků jsou masožravci.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2060"/>
                </a:solidFill>
                <a:latin typeface="Comic Sans MS" pitchFamily="66" charset="0"/>
              </a:rPr>
              <a:t>Pokud si vylomí zub, tak jim naroste nový.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3200" b="1" dirty="0" smtClean="0">
                <a:solidFill>
                  <a:srgbClr val="002060"/>
                </a:solidFill>
                <a:latin typeface="Comic Sans MS" pitchFamily="66" charset="0"/>
              </a:rPr>
              <a:t>Obvykle se živí rybami, jinými parybami, různými mořskými živočichy, ale i mršinami.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43608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ln w="5715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Žraloci</a:t>
            </a:r>
            <a:endParaRPr lang="cs-CZ" sz="7200" b="1" dirty="0">
              <a:ln w="5715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Soubor:White 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5112568" cy="3559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67544" y="5445224"/>
            <a:ext cx="4536504" cy="1077218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900" b="1" dirty="0" smtClean="0">
              <a:ln w="28575">
                <a:solidFill>
                  <a:schemeClr val="tx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cs-CZ" sz="54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bílý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628800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omic Sans MS" pitchFamily="66" charset="0"/>
              </a:rPr>
              <a:t>2.</a:t>
            </a:r>
            <a:endParaRPr lang="cs-CZ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64088" y="1340768"/>
            <a:ext cx="3707904" cy="4154984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Někdy napadá i lidi,</a:t>
            </a:r>
          </a:p>
          <a:p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 protože si je splete</a:t>
            </a:r>
          </a:p>
          <a:p>
            <a:r>
              <a:rPr lang="cs-CZ" sz="2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s některým mořským</a:t>
            </a:r>
          </a:p>
          <a:p>
            <a:r>
              <a:rPr lang="cs-CZ" sz="2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tvorem.</a:t>
            </a:r>
          </a:p>
          <a:p>
            <a:pPr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Může dosahovat</a:t>
            </a:r>
          </a:p>
          <a:p>
            <a:r>
              <a:rPr lang="cs-CZ" sz="2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délky přes 6 m </a:t>
            </a:r>
            <a:b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 a váhy okolo 2 tun.</a:t>
            </a:r>
          </a:p>
          <a:p>
            <a:pPr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Dokáže plavat </a:t>
            </a:r>
          </a:p>
          <a:p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 rychlostí až 55 km/h.</a:t>
            </a:r>
          </a:p>
          <a:p>
            <a:pPr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Živí se mnoha </a:t>
            </a:r>
          </a:p>
          <a:p>
            <a:r>
              <a:rPr lang="cs-CZ" sz="2200" b="1" dirty="0">
                <a:solidFill>
                  <a:srgbClr val="002060"/>
                </a:solidFill>
                <a:latin typeface="Comic Sans MS" pitchFamily="66" charset="0"/>
              </a:rPr>
              <a:t>  </a:t>
            </a: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mořskými živočichy,</a:t>
            </a:r>
          </a:p>
          <a:p>
            <a:r>
              <a:rPr lang="cs-CZ" sz="22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Comic Sans MS" pitchFamily="66" charset="0"/>
              </a:rPr>
              <a:t> hlavně rybami.</a:t>
            </a: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Carcharodon carchar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0851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323528" y="404664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omic Sans MS" pitchFamily="66" charset="0"/>
              </a:rPr>
              <a:t>3.</a:t>
            </a:r>
            <a:endParaRPr lang="cs-CZ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3074" name="Picture 2" descr="File:Great white shark south af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92896"/>
            <a:ext cx="4608512" cy="3358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8460432" y="2492896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omic Sans MS" pitchFamily="66" charset="0"/>
              </a:rPr>
              <a:t>4.</a:t>
            </a:r>
            <a:endParaRPr lang="cs-CZ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9807" y="4581128"/>
            <a:ext cx="4204161" cy="1061829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900" b="1" dirty="0" smtClean="0">
              <a:ln w="28575">
                <a:solidFill>
                  <a:schemeClr val="tx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cs-CZ" sz="54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bílý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63813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omic Sans MS" pitchFamily="66" charset="0"/>
              </a:rPr>
              <a:t>6.</a:t>
            </a:r>
            <a:endParaRPr lang="cs-CZ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1026" name="Picture 2" descr="Soubor:Cypron-Range Carcharodon carcharia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992888" cy="411754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971600" y="26064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ln w="28575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Rozšíření žraloka bílého v oceánech.  </a:t>
            </a:r>
            <a:endParaRPr lang="cs-CZ" sz="5400" b="1" dirty="0">
              <a:ln w="28575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Elipsa 8"/>
          <p:cNvSpPr/>
          <p:nvPr/>
        </p:nvSpPr>
        <p:spPr bwMode="auto">
          <a:xfrm>
            <a:off x="395536" y="476672"/>
            <a:ext cx="1008112" cy="1008112"/>
          </a:xfrm>
          <a:prstGeom prst="ellipse">
            <a:avLst/>
          </a:prstGeom>
          <a:solidFill>
            <a:srgbClr val="537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Scyliorhinus canic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5027712" cy="3770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043608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ln w="5715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Žraloci</a:t>
            </a:r>
            <a:endParaRPr lang="cs-CZ" sz="7200" b="1" dirty="0">
              <a:ln w="5715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5517232"/>
            <a:ext cx="4680520" cy="954107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600" b="1" dirty="0" smtClean="0">
              <a:ln w="28575">
                <a:solidFill>
                  <a:schemeClr val="tx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cs-CZ" sz="48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Máčka skvrnitá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55679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omic Sans MS" pitchFamily="66" charset="0"/>
              </a:rPr>
              <a:t>5.</a:t>
            </a:r>
            <a:endParaRPr lang="cs-CZ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292080" y="1916832"/>
            <a:ext cx="3774504" cy="3416320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 Malý druh žraloka.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omic Sans MS" pitchFamily="66" charset="0"/>
              </a:rPr>
              <a:t> D</a:t>
            </a: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orůstá do délky 1 m.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 Žije v oblasti</a:t>
            </a:r>
          </a:p>
          <a:p>
            <a:r>
              <a:rPr lang="cs-CZ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 severovýchodního až</a:t>
            </a:r>
          </a:p>
          <a:p>
            <a:r>
              <a:rPr lang="cs-CZ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 východního Atlantiku.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 Živí se drobnými </a:t>
            </a:r>
          </a:p>
          <a:p>
            <a:r>
              <a:rPr lang="cs-CZ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 mořskými živočichy.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 Je loven pro chutné</a:t>
            </a:r>
          </a:p>
          <a:p>
            <a:r>
              <a:rPr lang="cs-CZ" sz="2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Comic Sans MS" pitchFamily="66" charset="0"/>
              </a:rPr>
              <a:t> maso.</a:t>
            </a:r>
            <a:endParaRPr lang="cs-CZ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00B0F0"/>
            </a:gs>
            <a:gs pos="100000">
              <a:srgbClr val="85C2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1043608" y="18864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ln w="57150">
                  <a:solidFill>
                    <a:schemeClr val="accent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Žraloci</a:t>
            </a:r>
            <a:endParaRPr lang="cs-CZ" sz="7200" b="1" dirty="0">
              <a:ln w="57150">
                <a:solidFill>
                  <a:schemeClr val="accent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Soubor:Rhincodon ty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67" y="1412776"/>
            <a:ext cx="5040560" cy="3777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179512" y="146857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  <a:latin typeface="Comic Sans MS" pitchFamily="66" charset="0"/>
              </a:rPr>
              <a:t>7.</a:t>
            </a:r>
            <a:endParaRPr lang="cs-CZ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2080" y="1340768"/>
            <a:ext cx="3779912" cy="4093428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Největší žijící žralok </a:t>
            </a:r>
            <a:b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 na světě.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M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ůže dorůst délky až 18 m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(podle nepotvrzených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informací až 20 m).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Vyskytuje se </a:t>
            </a:r>
            <a:b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v tropických oblastech.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Dožívá se 60 až 150 let.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Živí se planktonem,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drobnými rybami, 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hlavonožci a </a:t>
            </a:r>
            <a:r>
              <a:rPr lang="cs-CZ" sz="2000" b="1" dirty="0" err="1" smtClean="0">
                <a:solidFill>
                  <a:srgbClr val="002060"/>
                </a:solidFill>
                <a:latin typeface="Comic Sans MS" pitchFamily="66" charset="0"/>
              </a:rPr>
              <a:t>olihněmi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Ve své tlamě má 15 000</a:t>
            </a:r>
          </a:p>
          <a:p>
            <a:r>
              <a:rPr lang="cs-CZ" sz="20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cs-CZ" sz="2000" b="1" dirty="0" smtClean="0">
                <a:solidFill>
                  <a:srgbClr val="002060"/>
                </a:solidFill>
                <a:latin typeface="Comic Sans MS" pitchFamily="66" charset="0"/>
              </a:rPr>
              <a:t> zubů.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517232"/>
            <a:ext cx="5112568" cy="923330"/>
          </a:xfrm>
          <a:prstGeom prst="rect">
            <a:avLst/>
          </a:prstGeom>
          <a:solidFill>
            <a:srgbClr val="6AC2F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600" b="1" dirty="0" smtClean="0">
              <a:ln w="28575">
                <a:solidFill>
                  <a:schemeClr val="tx2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cs-CZ" sz="4800" b="1" dirty="0" smtClean="0">
                <a:ln w="28575">
                  <a:solidFill>
                    <a:schemeClr val="tx2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Žralok obrovský</a:t>
            </a: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490</Words>
  <Application>Microsoft Office PowerPoint</Application>
  <PresentationFormat>Předvádění na obrazovce (4:3)</PresentationFormat>
  <Paragraphs>196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Motiv sady Office</vt:lpstr>
      <vt:lpstr>Výchozí návrh</vt:lpstr>
      <vt:lpstr>1_Výchozí návrh</vt:lpstr>
      <vt:lpstr>Obratlovci - žraloci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Ptáci - papoušci</dc:title>
  <dc:creator>doma</dc:creator>
  <cp:lastModifiedBy>ucitel</cp:lastModifiedBy>
  <cp:revision>154</cp:revision>
  <dcterms:created xsi:type="dcterms:W3CDTF">2013-04-10T10:01:14Z</dcterms:created>
  <dcterms:modified xsi:type="dcterms:W3CDTF">2013-08-22T07:46:19Z</dcterms:modified>
</cp:coreProperties>
</file>