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2" r:id="rId2"/>
  </p:sldMasterIdLst>
  <p:sldIdLst>
    <p:sldId id="256" r:id="rId3"/>
    <p:sldId id="259" r:id="rId4"/>
    <p:sldId id="297" r:id="rId5"/>
    <p:sldId id="296" r:id="rId6"/>
    <p:sldId id="298" r:id="rId7"/>
    <p:sldId id="308" r:id="rId8"/>
    <p:sldId id="299" r:id="rId9"/>
    <p:sldId id="300" r:id="rId10"/>
    <p:sldId id="301" r:id="rId11"/>
    <p:sldId id="310" r:id="rId12"/>
    <p:sldId id="267" r:id="rId13"/>
    <p:sldId id="311" r:id="rId14"/>
    <p:sldId id="312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161"/>
    <a:srgbClr val="5D7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06B2C-45C7-4D75-8DBA-07700883D52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D131990-E06D-43BD-A17D-DE9B0FFD3F4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1927DD76-977F-4074-B779-59DE73AE3658}" type="parTrans" cxnId="{C312D300-2E26-4D4C-800B-D4CA6746E792}">
      <dgm:prSet/>
      <dgm:spPr/>
      <dgm:t>
        <a:bodyPr/>
        <a:lstStyle/>
        <a:p>
          <a:endParaRPr lang="cs-CZ"/>
        </a:p>
      </dgm:t>
    </dgm:pt>
    <dgm:pt modelId="{69A097BD-EF45-4B33-82D8-2E544AE9A305}" type="sibTrans" cxnId="{C312D300-2E26-4D4C-800B-D4CA6746E792}">
      <dgm:prSet/>
      <dgm:spPr/>
      <dgm:t>
        <a:bodyPr/>
        <a:lstStyle/>
        <a:p>
          <a:endParaRPr lang="cs-CZ"/>
        </a:p>
      </dgm:t>
    </dgm:pt>
    <dgm:pt modelId="{D06D8CB0-2B45-40A5-A574-BC940C102773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0E81629-EC08-4D2B-9F69-0E1D9A643018}" type="parTrans" cxnId="{1D4179AE-F16F-4CC9-A16A-54D69461AF9C}">
      <dgm:prSet/>
      <dgm:spPr/>
      <dgm:t>
        <a:bodyPr/>
        <a:lstStyle/>
        <a:p>
          <a:endParaRPr lang="cs-CZ"/>
        </a:p>
      </dgm:t>
    </dgm:pt>
    <dgm:pt modelId="{C70757E6-0C4B-43EF-A320-F2B91A50FB20}" type="sibTrans" cxnId="{1D4179AE-F16F-4CC9-A16A-54D69461AF9C}">
      <dgm:prSet/>
      <dgm:spPr/>
      <dgm:t>
        <a:bodyPr/>
        <a:lstStyle/>
        <a:p>
          <a:endParaRPr lang="cs-CZ"/>
        </a:p>
      </dgm:t>
    </dgm:pt>
    <dgm:pt modelId="{209FFF0A-AC6F-4C1B-AEF6-E1B112F5E7D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D47D9C91-863B-4B47-BD32-7DFDE6FDBEA4}" type="parTrans" cxnId="{E5C93CFB-0378-4897-BCFA-0791F0840BAC}">
      <dgm:prSet/>
      <dgm:spPr/>
      <dgm:t>
        <a:bodyPr/>
        <a:lstStyle/>
        <a:p>
          <a:endParaRPr lang="cs-CZ"/>
        </a:p>
      </dgm:t>
    </dgm:pt>
    <dgm:pt modelId="{2606B593-6D9A-4BE7-B0E1-97C8F5D46126}" type="sibTrans" cxnId="{E5C93CFB-0378-4897-BCFA-0791F0840BAC}">
      <dgm:prSet/>
      <dgm:spPr/>
      <dgm:t>
        <a:bodyPr/>
        <a:lstStyle/>
        <a:p>
          <a:endParaRPr lang="cs-CZ"/>
        </a:p>
      </dgm:t>
    </dgm:pt>
    <dgm:pt modelId="{2E4066EE-CDB7-46FF-B92E-5D87745B3D98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6650F933-FD8A-46F3-8FF8-BAE291808FA6}" type="parTrans" cxnId="{F6E2757E-E980-49D5-BAF4-0131E9AC600F}">
      <dgm:prSet/>
      <dgm:spPr/>
      <dgm:t>
        <a:bodyPr/>
        <a:lstStyle/>
        <a:p>
          <a:endParaRPr lang="cs-CZ"/>
        </a:p>
      </dgm:t>
    </dgm:pt>
    <dgm:pt modelId="{F46EE26E-AE6B-4DE5-9FBF-0D4371ED6ADE}" type="sibTrans" cxnId="{F6E2757E-E980-49D5-BAF4-0131E9AC600F}">
      <dgm:prSet/>
      <dgm:spPr/>
      <dgm:t>
        <a:bodyPr/>
        <a:lstStyle/>
        <a:p>
          <a:endParaRPr lang="cs-CZ"/>
        </a:p>
      </dgm:t>
    </dgm:pt>
    <dgm:pt modelId="{9E353268-5FD8-45CF-A7A7-2EAC029D96F0}">
      <dgm:prSet/>
      <dgm:spPr>
        <a:solidFill>
          <a:srgbClr val="AED161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uhynutí</a:t>
          </a:r>
          <a:endParaRPr lang="cs-CZ" dirty="0">
            <a:solidFill>
              <a:schemeClr val="tx1"/>
            </a:solidFill>
          </a:endParaRPr>
        </a:p>
      </dgm:t>
    </dgm:pt>
    <dgm:pt modelId="{2E022F42-520B-4E35-A5F8-986219534906}" type="parTrans" cxnId="{053D949D-93DE-4E89-9728-8E54A81CCDC3}">
      <dgm:prSet/>
      <dgm:spPr/>
      <dgm:t>
        <a:bodyPr/>
        <a:lstStyle/>
        <a:p>
          <a:endParaRPr lang="cs-CZ"/>
        </a:p>
      </dgm:t>
    </dgm:pt>
    <dgm:pt modelId="{3E41E234-20A3-42E7-815E-67F3888A8848}" type="sibTrans" cxnId="{053D949D-93DE-4E89-9728-8E54A81CCDC3}">
      <dgm:prSet/>
      <dgm:spPr/>
      <dgm:t>
        <a:bodyPr/>
        <a:lstStyle/>
        <a:p>
          <a:endParaRPr lang="cs-CZ"/>
        </a:p>
      </dgm:t>
    </dgm:pt>
    <dgm:pt modelId="{3BDAEAB2-66E9-4560-9758-B8E5B6103EF6}" type="pres">
      <dgm:prSet presAssocID="{45F06B2C-45C7-4D75-8DBA-07700883D5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56DC22-D688-4EDB-A6CF-2D0ED4AA92B1}" type="pres">
      <dgm:prSet presAssocID="{4D131990-E06D-43BD-A17D-DE9B0FFD3F46}" presName="node" presStyleLbl="node1" presStyleIdx="0" presStyleCnt="5" custScaleX="81264" custScaleY="191842" custRadScaleRad="100023" custRadScaleInc="-3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F5A861-6FF3-464D-B029-FA80E60E2C6C}" type="pres">
      <dgm:prSet presAssocID="{4D131990-E06D-43BD-A17D-DE9B0FFD3F46}" presName="spNode" presStyleCnt="0"/>
      <dgm:spPr/>
    </dgm:pt>
    <dgm:pt modelId="{5AC01A2A-E9B9-427B-B19C-925A8E3A78D5}" type="pres">
      <dgm:prSet presAssocID="{69A097BD-EF45-4B33-82D8-2E544AE9A305}" presName="sibTrans" presStyleLbl="sibTrans1D1" presStyleIdx="0" presStyleCnt="5"/>
      <dgm:spPr/>
      <dgm:t>
        <a:bodyPr/>
        <a:lstStyle/>
        <a:p>
          <a:endParaRPr lang="cs-CZ"/>
        </a:p>
      </dgm:t>
    </dgm:pt>
    <dgm:pt modelId="{CCC9134D-22C3-4C6F-98B6-39CCBFAB0D7D}" type="pres">
      <dgm:prSet presAssocID="{9E353268-5FD8-45CF-A7A7-2EAC029D96F0}" presName="node" presStyleLbl="node1" presStyleIdx="1" presStyleCnt="5" custScaleX="113326" custScaleY="88862" custRadScaleRad="102443" custRadScaleInc="18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039C3D-EB04-42DE-98DB-024BAA043D3D}" type="pres">
      <dgm:prSet presAssocID="{9E353268-5FD8-45CF-A7A7-2EAC029D96F0}" presName="spNode" presStyleCnt="0"/>
      <dgm:spPr/>
    </dgm:pt>
    <dgm:pt modelId="{1AFE6E1F-B157-4875-96AD-9BE7B391CCBD}" type="pres">
      <dgm:prSet presAssocID="{3E41E234-20A3-42E7-815E-67F3888A8848}" presName="sibTrans" presStyleLbl="sibTrans1D1" presStyleIdx="1" presStyleCnt="5"/>
      <dgm:spPr/>
      <dgm:t>
        <a:bodyPr/>
        <a:lstStyle/>
        <a:p>
          <a:endParaRPr lang="cs-CZ"/>
        </a:p>
      </dgm:t>
    </dgm:pt>
    <dgm:pt modelId="{93DA3884-73D5-46B1-9359-56DBB6F96165}" type="pres">
      <dgm:prSet presAssocID="{D06D8CB0-2B45-40A5-A574-BC940C102773}" presName="node" presStyleLbl="node1" presStyleIdx="2" presStyleCnt="5" custScaleX="139511" custScaleY="117991" custRadScaleRad="97900" custRadScaleInc="-557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46A48D-54BD-4748-968A-A2ABD19199FE}" type="pres">
      <dgm:prSet presAssocID="{D06D8CB0-2B45-40A5-A574-BC940C102773}" presName="spNode" presStyleCnt="0"/>
      <dgm:spPr/>
    </dgm:pt>
    <dgm:pt modelId="{6104AADB-97EA-4C5F-9F98-0AC631388AAE}" type="pres">
      <dgm:prSet presAssocID="{C70757E6-0C4B-43EF-A320-F2B91A50FB20}" presName="sibTrans" presStyleLbl="sibTrans1D1" presStyleIdx="2" presStyleCnt="5"/>
      <dgm:spPr/>
      <dgm:t>
        <a:bodyPr/>
        <a:lstStyle/>
        <a:p>
          <a:endParaRPr lang="cs-CZ"/>
        </a:p>
      </dgm:t>
    </dgm:pt>
    <dgm:pt modelId="{7C7288EA-349F-4A3D-B138-36CE7AB0AE32}" type="pres">
      <dgm:prSet presAssocID="{209FFF0A-AC6F-4C1B-AEF6-E1B112F5E7DB}" presName="node" presStyleLbl="node1" presStyleIdx="3" presStyleCnt="5" custScaleX="124431" custScaleY="115609" custRadScaleRad="97175" custRadScaleInc="443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2D1211-E219-4BC9-ACC3-72215CE5D2F0}" type="pres">
      <dgm:prSet presAssocID="{209FFF0A-AC6F-4C1B-AEF6-E1B112F5E7DB}" presName="spNode" presStyleCnt="0"/>
      <dgm:spPr/>
    </dgm:pt>
    <dgm:pt modelId="{8F51E464-D8F6-4923-A72B-B61CB0F1C321}" type="pres">
      <dgm:prSet presAssocID="{2606B593-6D9A-4BE7-B0E1-97C8F5D46126}" presName="sibTrans" presStyleLbl="sibTrans1D1" presStyleIdx="3" presStyleCnt="5"/>
      <dgm:spPr/>
      <dgm:t>
        <a:bodyPr/>
        <a:lstStyle/>
        <a:p>
          <a:endParaRPr lang="cs-CZ"/>
        </a:p>
      </dgm:t>
    </dgm:pt>
    <dgm:pt modelId="{98E6011B-5A56-4278-968D-7932083A6C32}" type="pres">
      <dgm:prSet presAssocID="{2E4066EE-CDB7-46FF-B92E-5D87745B3D98}" presName="node" presStyleLbl="node1" presStyleIdx="4" presStyleCnt="5" custScaleX="131118" custScaleY="118307" custRadScaleRad="102443" custRadScaleInc="-18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8D11FB-BD00-48F5-8485-1E3760651F0A}" type="pres">
      <dgm:prSet presAssocID="{2E4066EE-CDB7-46FF-B92E-5D87745B3D98}" presName="spNode" presStyleCnt="0"/>
      <dgm:spPr/>
    </dgm:pt>
    <dgm:pt modelId="{A447863B-5231-419E-95CE-991DA0AA5F4F}" type="pres">
      <dgm:prSet presAssocID="{F46EE26E-AE6B-4DE5-9FBF-0D4371ED6ADE}" presName="sibTrans" presStyleLbl="sibTrans1D1" presStyleIdx="4" presStyleCnt="5"/>
      <dgm:spPr/>
      <dgm:t>
        <a:bodyPr/>
        <a:lstStyle/>
        <a:p>
          <a:endParaRPr lang="cs-CZ"/>
        </a:p>
      </dgm:t>
    </dgm:pt>
  </dgm:ptLst>
  <dgm:cxnLst>
    <dgm:cxn modelId="{73A1F57A-3A67-4E25-BA91-8F06DFC4B387}" type="presOf" srcId="{F46EE26E-AE6B-4DE5-9FBF-0D4371ED6ADE}" destId="{A447863B-5231-419E-95CE-991DA0AA5F4F}" srcOrd="0" destOrd="0" presId="urn:microsoft.com/office/officeart/2005/8/layout/cycle6"/>
    <dgm:cxn modelId="{E5BB2F69-0F11-4300-A03B-2D57E56EAD89}" type="presOf" srcId="{3E41E234-20A3-42E7-815E-67F3888A8848}" destId="{1AFE6E1F-B157-4875-96AD-9BE7B391CCBD}" srcOrd="0" destOrd="0" presId="urn:microsoft.com/office/officeart/2005/8/layout/cycle6"/>
    <dgm:cxn modelId="{1D4179AE-F16F-4CC9-A16A-54D69461AF9C}" srcId="{45F06B2C-45C7-4D75-8DBA-07700883D520}" destId="{D06D8CB0-2B45-40A5-A574-BC940C102773}" srcOrd="2" destOrd="0" parTransId="{C0E81629-EC08-4D2B-9F69-0E1D9A643018}" sibTransId="{C70757E6-0C4B-43EF-A320-F2B91A50FB20}"/>
    <dgm:cxn modelId="{E5C93CFB-0378-4897-BCFA-0791F0840BAC}" srcId="{45F06B2C-45C7-4D75-8DBA-07700883D520}" destId="{209FFF0A-AC6F-4C1B-AEF6-E1B112F5E7DB}" srcOrd="3" destOrd="0" parTransId="{D47D9C91-863B-4B47-BD32-7DFDE6FDBEA4}" sibTransId="{2606B593-6D9A-4BE7-B0E1-97C8F5D46126}"/>
    <dgm:cxn modelId="{D3669E92-9897-44F0-B886-89D1CF112593}" type="presOf" srcId="{C70757E6-0C4B-43EF-A320-F2B91A50FB20}" destId="{6104AADB-97EA-4C5F-9F98-0AC631388AAE}" srcOrd="0" destOrd="0" presId="urn:microsoft.com/office/officeart/2005/8/layout/cycle6"/>
    <dgm:cxn modelId="{6B65E5EA-F1F1-4392-A7CB-7AC38900455B}" type="presOf" srcId="{4D131990-E06D-43BD-A17D-DE9B0FFD3F46}" destId="{BB56DC22-D688-4EDB-A6CF-2D0ED4AA92B1}" srcOrd="0" destOrd="0" presId="urn:microsoft.com/office/officeart/2005/8/layout/cycle6"/>
    <dgm:cxn modelId="{2AE5FCEE-8708-488C-9481-101FAACC200E}" type="presOf" srcId="{9E353268-5FD8-45CF-A7A7-2EAC029D96F0}" destId="{CCC9134D-22C3-4C6F-98B6-39CCBFAB0D7D}" srcOrd="0" destOrd="0" presId="urn:microsoft.com/office/officeart/2005/8/layout/cycle6"/>
    <dgm:cxn modelId="{70ED8E4B-5586-44A2-9B37-7752A6BABFED}" type="presOf" srcId="{2E4066EE-CDB7-46FF-B92E-5D87745B3D98}" destId="{98E6011B-5A56-4278-968D-7932083A6C32}" srcOrd="0" destOrd="0" presId="urn:microsoft.com/office/officeart/2005/8/layout/cycle6"/>
    <dgm:cxn modelId="{C07207FE-3A5A-4A79-AB2C-ACAD84379149}" type="presOf" srcId="{69A097BD-EF45-4B33-82D8-2E544AE9A305}" destId="{5AC01A2A-E9B9-427B-B19C-925A8E3A78D5}" srcOrd="0" destOrd="0" presId="urn:microsoft.com/office/officeart/2005/8/layout/cycle6"/>
    <dgm:cxn modelId="{053D949D-93DE-4E89-9728-8E54A81CCDC3}" srcId="{45F06B2C-45C7-4D75-8DBA-07700883D520}" destId="{9E353268-5FD8-45CF-A7A7-2EAC029D96F0}" srcOrd="1" destOrd="0" parTransId="{2E022F42-520B-4E35-A5F8-986219534906}" sibTransId="{3E41E234-20A3-42E7-815E-67F3888A8848}"/>
    <dgm:cxn modelId="{B803839C-3785-48AB-AF64-AAAA1D65BD13}" type="presOf" srcId="{45F06B2C-45C7-4D75-8DBA-07700883D520}" destId="{3BDAEAB2-66E9-4560-9758-B8E5B6103EF6}" srcOrd="0" destOrd="0" presId="urn:microsoft.com/office/officeart/2005/8/layout/cycle6"/>
    <dgm:cxn modelId="{C312D300-2E26-4D4C-800B-D4CA6746E792}" srcId="{45F06B2C-45C7-4D75-8DBA-07700883D520}" destId="{4D131990-E06D-43BD-A17D-DE9B0FFD3F46}" srcOrd="0" destOrd="0" parTransId="{1927DD76-977F-4074-B779-59DE73AE3658}" sibTransId="{69A097BD-EF45-4B33-82D8-2E544AE9A305}"/>
    <dgm:cxn modelId="{C7243143-94DD-4F19-A3AB-C86F14E77F53}" type="presOf" srcId="{209FFF0A-AC6F-4C1B-AEF6-E1B112F5E7DB}" destId="{7C7288EA-349F-4A3D-B138-36CE7AB0AE32}" srcOrd="0" destOrd="0" presId="urn:microsoft.com/office/officeart/2005/8/layout/cycle6"/>
    <dgm:cxn modelId="{4CE5B4D0-4E4F-47F4-B176-7BD86828D7C7}" type="presOf" srcId="{D06D8CB0-2B45-40A5-A574-BC940C102773}" destId="{93DA3884-73D5-46B1-9359-56DBB6F96165}" srcOrd="0" destOrd="0" presId="urn:microsoft.com/office/officeart/2005/8/layout/cycle6"/>
    <dgm:cxn modelId="{F6E2757E-E980-49D5-BAF4-0131E9AC600F}" srcId="{45F06B2C-45C7-4D75-8DBA-07700883D520}" destId="{2E4066EE-CDB7-46FF-B92E-5D87745B3D98}" srcOrd="4" destOrd="0" parTransId="{6650F933-FD8A-46F3-8FF8-BAE291808FA6}" sibTransId="{F46EE26E-AE6B-4DE5-9FBF-0D4371ED6ADE}"/>
    <dgm:cxn modelId="{5FCB58A6-1E76-43BB-AEFE-491346B2BAF8}" type="presOf" srcId="{2606B593-6D9A-4BE7-B0E1-97C8F5D46126}" destId="{8F51E464-D8F6-4923-A72B-B61CB0F1C321}" srcOrd="0" destOrd="0" presId="urn:microsoft.com/office/officeart/2005/8/layout/cycle6"/>
    <dgm:cxn modelId="{7BFD7C60-B0CC-41A0-B212-9C7A9DBEF2CD}" type="presParOf" srcId="{3BDAEAB2-66E9-4560-9758-B8E5B6103EF6}" destId="{BB56DC22-D688-4EDB-A6CF-2D0ED4AA92B1}" srcOrd="0" destOrd="0" presId="urn:microsoft.com/office/officeart/2005/8/layout/cycle6"/>
    <dgm:cxn modelId="{22878470-9F5C-42A7-91AD-298C9A8D9A4F}" type="presParOf" srcId="{3BDAEAB2-66E9-4560-9758-B8E5B6103EF6}" destId="{EAF5A861-6FF3-464D-B029-FA80E60E2C6C}" srcOrd="1" destOrd="0" presId="urn:microsoft.com/office/officeart/2005/8/layout/cycle6"/>
    <dgm:cxn modelId="{29A06F9E-4B27-40C0-8A7E-42AAF584D1CB}" type="presParOf" srcId="{3BDAEAB2-66E9-4560-9758-B8E5B6103EF6}" destId="{5AC01A2A-E9B9-427B-B19C-925A8E3A78D5}" srcOrd="2" destOrd="0" presId="urn:microsoft.com/office/officeart/2005/8/layout/cycle6"/>
    <dgm:cxn modelId="{13DEA2AC-F8F0-4A31-892A-E12AAC6A0B3F}" type="presParOf" srcId="{3BDAEAB2-66E9-4560-9758-B8E5B6103EF6}" destId="{CCC9134D-22C3-4C6F-98B6-39CCBFAB0D7D}" srcOrd="3" destOrd="0" presId="urn:microsoft.com/office/officeart/2005/8/layout/cycle6"/>
    <dgm:cxn modelId="{A220A5C0-B2F7-4F5B-A72A-6C28BCDCB673}" type="presParOf" srcId="{3BDAEAB2-66E9-4560-9758-B8E5B6103EF6}" destId="{01039C3D-EB04-42DE-98DB-024BAA043D3D}" srcOrd="4" destOrd="0" presId="urn:microsoft.com/office/officeart/2005/8/layout/cycle6"/>
    <dgm:cxn modelId="{B7D91939-40B5-42AB-B966-7848E5B11A94}" type="presParOf" srcId="{3BDAEAB2-66E9-4560-9758-B8E5B6103EF6}" destId="{1AFE6E1F-B157-4875-96AD-9BE7B391CCBD}" srcOrd="5" destOrd="0" presId="urn:microsoft.com/office/officeart/2005/8/layout/cycle6"/>
    <dgm:cxn modelId="{59AA4DDC-8A36-4AAD-BD93-CE54D270C6CB}" type="presParOf" srcId="{3BDAEAB2-66E9-4560-9758-B8E5B6103EF6}" destId="{93DA3884-73D5-46B1-9359-56DBB6F96165}" srcOrd="6" destOrd="0" presId="urn:microsoft.com/office/officeart/2005/8/layout/cycle6"/>
    <dgm:cxn modelId="{41FE4183-28E1-47E3-9982-C14CFB8C460C}" type="presParOf" srcId="{3BDAEAB2-66E9-4560-9758-B8E5B6103EF6}" destId="{0646A48D-54BD-4748-968A-A2ABD19199FE}" srcOrd="7" destOrd="0" presId="urn:microsoft.com/office/officeart/2005/8/layout/cycle6"/>
    <dgm:cxn modelId="{00E5D0AF-922E-4A0D-A79F-A57D6A9B6D73}" type="presParOf" srcId="{3BDAEAB2-66E9-4560-9758-B8E5B6103EF6}" destId="{6104AADB-97EA-4C5F-9F98-0AC631388AAE}" srcOrd="8" destOrd="0" presId="urn:microsoft.com/office/officeart/2005/8/layout/cycle6"/>
    <dgm:cxn modelId="{64AD98E0-D06B-4988-B4AB-DD181F302E7D}" type="presParOf" srcId="{3BDAEAB2-66E9-4560-9758-B8E5B6103EF6}" destId="{7C7288EA-349F-4A3D-B138-36CE7AB0AE32}" srcOrd="9" destOrd="0" presId="urn:microsoft.com/office/officeart/2005/8/layout/cycle6"/>
    <dgm:cxn modelId="{909C0D07-F3C2-4748-BBFD-EC2174BBB9B8}" type="presParOf" srcId="{3BDAEAB2-66E9-4560-9758-B8E5B6103EF6}" destId="{EA2D1211-E219-4BC9-ACC3-72215CE5D2F0}" srcOrd="10" destOrd="0" presId="urn:microsoft.com/office/officeart/2005/8/layout/cycle6"/>
    <dgm:cxn modelId="{BD0290D3-1DDB-4737-854C-F5A7CED29246}" type="presParOf" srcId="{3BDAEAB2-66E9-4560-9758-B8E5B6103EF6}" destId="{8F51E464-D8F6-4923-A72B-B61CB0F1C321}" srcOrd="11" destOrd="0" presId="urn:microsoft.com/office/officeart/2005/8/layout/cycle6"/>
    <dgm:cxn modelId="{EA334C11-D3B0-46F6-9134-75A75E99FCDE}" type="presParOf" srcId="{3BDAEAB2-66E9-4560-9758-B8E5B6103EF6}" destId="{98E6011B-5A56-4278-968D-7932083A6C32}" srcOrd="12" destOrd="0" presId="urn:microsoft.com/office/officeart/2005/8/layout/cycle6"/>
    <dgm:cxn modelId="{4EBD8A5B-62A1-4529-9F62-04A4362763DF}" type="presParOf" srcId="{3BDAEAB2-66E9-4560-9758-B8E5B6103EF6}" destId="{A98D11FB-BD00-48F5-8485-1E3760651F0A}" srcOrd="13" destOrd="0" presId="urn:microsoft.com/office/officeart/2005/8/layout/cycle6"/>
    <dgm:cxn modelId="{5188706F-DB97-420F-9A88-E843E8D94C28}" type="presParOf" srcId="{3BDAEAB2-66E9-4560-9758-B8E5B6103EF6}" destId="{A447863B-5231-419E-95CE-991DA0AA5F4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4AE1-11D9-4AD5-880E-95BB7E7A0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C347-D745-4A27-8681-74AA25AC18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94DF-5F9E-486D-8CC5-B66C1E9F0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53E9D-328D-45B0-A088-408A30C6E7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9FF1-8AB0-4C5B-B93E-66DC1CC02E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947DF-CFBB-4BCF-A51D-5407D8C959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C0FF-638E-4E92-A5B9-591875E67B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685A8-0438-466C-A5BE-8F7AAB3AC2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8E49-9B7A-4915-8A5A-F042B97E1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D67E1-C9C7-4A66-A0E4-153589E24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FAC110-67F8-416D-96F6-949AA5743F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7725-48C8-4540-A693-624043A2D7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70B7DA-98BF-45DA-9280-4807A9E01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4EC5-C0C6-422F-81E8-288DB363F1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C617-AE54-4FE2-884C-5975D64815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0033-59F3-4D32-9BD0-06325D6841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AD94-F50E-4303-9B40-E2ABD6642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6194-9B01-4DC9-8807-612307AB0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D26F-A475-4725-AAB0-0EBC0516B1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58AE4-73B8-4A1A-9E5F-236F6A05C4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006D-560E-4BF2-BD33-42E41D7852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82216-914D-461A-93F2-8943AF8FA1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113560-A963-48F3-9D3E-6EF0EE3403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57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AF700FC-2D0B-4426-B24B-6A7E5D7AD6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67" r:id="rId2"/>
    <p:sldLayoutId id="2147484173" r:id="rId3"/>
    <p:sldLayoutId id="2147484168" r:id="rId4"/>
    <p:sldLayoutId id="2147484174" r:id="rId5"/>
    <p:sldLayoutId id="2147484169" r:id="rId6"/>
    <p:sldLayoutId id="2147484175" r:id="rId7"/>
    <p:sldLayoutId id="2147484176" r:id="rId8"/>
    <p:sldLayoutId id="2147484177" r:id="rId9"/>
    <p:sldLayoutId id="2147484170" r:id="rId10"/>
    <p:sldLayoutId id="21474841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eteotek08_atmosfera03.jpg" TargetMode="External"/><Relationship Id="rId3" Type="http://schemas.openxmlformats.org/officeDocument/2006/relationships/hyperlink" Target="http://cs.wikipedia.org/wiki/V%C3%BD%C5%BEiva" TargetMode="External"/><Relationship Id="rId7" Type="http://schemas.openxmlformats.org/officeDocument/2006/relationships/hyperlink" Target="http://commons.wikimedia.org/wiki/File:Fondo-de-Atardecere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office.microsoft.com/" TargetMode="External"/><Relationship Id="rId5" Type="http://schemas.openxmlformats.org/officeDocument/2006/relationships/hyperlink" Target="http://commons.wikimedia.org/wiki/File:Water_droplet_blue_bg05.jpg" TargetMode="External"/><Relationship Id="rId4" Type="http://schemas.openxmlformats.org/officeDocument/2006/relationships/hyperlink" Target="http://commons.wikimedia.org/wiki/File:Leaf_1_web.jpg" TargetMode="Externa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R%C3%B8d_r%C3%A6v_(Vulpes_vulpes).jpg" TargetMode="External"/><Relationship Id="rId3" Type="http://schemas.openxmlformats.org/officeDocument/2006/relationships/hyperlink" Target="http://commons.wikimedia.org/wiki/File:2006-09-14_Tylopilus_felleus_crop.jpg" TargetMode="External"/><Relationship Id="rId7" Type="http://schemas.openxmlformats.org/officeDocument/2006/relationships/hyperlink" Target="http://commons.wikimedia.org/wiki/File:Blonde_Aquitain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Illustration_Primula_veris0_clean.jp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commons.wikimedia.org/wiki/File:Vache_d'Abondance.jpg" TargetMode="External"/><Relationship Id="rId10" Type="http://schemas.openxmlformats.org/officeDocument/2006/relationships/hyperlink" Target="http://commons.wikimedia.org/wiki/File:Hypholoma_fasciculare_LC0091.jpg" TargetMode="External"/><Relationship Id="rId4" Type="http://schemas.openxmlformats.org/officeDocument/2006/relationships/hyperlink" Target="http://commons.wikimedia.org/wiki/File:Sunflower3a.JPG" TargetMode="External"/><Relationship Id="rId9" Type="http://schemas.openxmlformats.org/officeDocument/2006/relationships/hyperlink" Target="http://commons.wikimedia.org/wiki/File:Anas_platyrhynchos_male_female_quadrat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alpa_europaea_MHNT.jpg" TargetMode="External"/><Relationship Id="rId3" Type="http://schemas.openxmlformats.org/officeDocument/2006/relationships/hyperlink" Target="http://commons.wikimedia.org/wiki/File:Birkenporling_3251.jpg" TargetMode="External"/><Relationship Id="rId7" Type="http://schemas.openxmlformats.org/officeDocument/2006/relationships/hyperlink" Target="http://commons.wikimedia.org/wiki/File:Lumbricus.terrestri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Autumn_Leaf_08Nov17.jpg" TargetMode="External"/><Relationship Id="rId5" Type="http://schemas.openxmlformats.org/officeDocument/2006/relationships/hyperlink" Target="http://commons.wikimedia.org/wiki/File:Black_dirt_in_Black_Dirt_Region.jpg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commons.wikimedia.org/wiki/File:2006-09-14_Tylopilus_felleus_crop.jpg" TargetMode="External"/><Relationship Id="rId9" Type="http://schemas.openxmlformats.org/officeDocument/2006/relationships/hyperlink" Target="http://commons.wikimedia.org/wiki/File:Bubo_bubo_domesticated_closeup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Živiny</a:t>
            </a:r>
          </a:p>
        </p:txBody>
      </p:sp>
      <p:pic>
        <p:nvPicPr>
          <p:cNvPr id="9219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Pří_113_Rozmanitost </a:t>
            </a:r>
            <a:r>
              <a:rPr lang="cs-CZ" dirty="0" err="1" smtClean="0"/>
              <a:t>přírody_Živiny</a:t>
            </a:r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b="1" dirty="0"/>
              <a:t>Autor: Mgr. Helena </a:t>
            </a:r>
            <a:r>
              <a:rPr lang="cs-CZ" b="1" dirty="0" err="1" smtClean="0"/>
              <a:t>Koždoňová</a:t>
            </a:r>
            <a:endParaRPr lang="cs-CZ" b="1" dirty="0" smtClean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err="1"/>
              <a:t>Fryšták</a:t>
            </a:r>
            <a:r>
              <a:rPr lang="cs-CZ" dirty="0"/>
              <a:t>, okres Zlín, příspěvková organizace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30607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Koloběh živin v přírodě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36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/>
        </p:nvGraphicFramePr>
        <p:xfrm>
          <a:off x="1524000" y="1473200"/>
          <a:ext cx="7086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435100" y="1295400"/>
            <a:ext cx="7499350" cy="5562600"/>
          </a:xfrm>
        </p:spPr>
        <p:txBody>
          <a:bodyPr/>
          <a:lstStyle/>
          <a:p>
            <a:pPr>
              <a:buClr>
                <a:srgbClr val="5D7723"/>
              </a:buClr>
            </a:pPr>
            <a:r>
              <a:rPr lang="cs-CZ" sz="1400" dirty="0" smtClean="0"/>
              <a:t>MATYÁŠEK, Jiří, Věra ŠTIKOVÁ a Josef TRNA. </a:t>
            </a:r>
            <a:r>
              <a:rPr lang="cs-CZ" sz="1400" i="1" dirty="0" smtClean="0"/>
              <a:t>Přírodověda 5: člověk a jeho svět</a:t>
            </a:r>
            <a:r>
              <a:rPr lang="cs-CZ" sz="1400" dirty="0" smtClean="0"/>
              <a:t>. [3. </a:t>
            </a:r>
            <a:r>
              <a:rPr lang="cs-CZ" sz="1400" dirty="0" err="1" smtClean="0"/>
              <a:t>vyd</a:t>
            </a:r>
            <a:r>
              <a:rPr lang="cs-CZ" sz="1400" dirty="0" smtClean="0"/>
              <a:t>.]. Brno: Nová škola, 2011, 2 sv. Duhová řada. ISBN 978-80-7289-313-3.</a:t>
            </a:r>
          </a:p>
          <a:p>
            <a:pPr>
              <a:buClr>
                <a:srgbClr val="5D7723"/>
              </a:buClr>
            </a:pPr>
            <a:r>
              <a:rPr lang="cs-CZ" sz="1400" dirty="0" smtClean="0"/>
              <a:t>BRADÁČOVÁ, Lenka a Helena KHOLOVÁ. </a:t>
            </a:r>
            <a:r>
              <a:rPr lang="cs-CZ" sz="1400" i="1" dirty="0" smtClean="0"/>
              <a:t>Prvouka pro 3. ročník, II. díl</a:t>
            </a:r>
            <a:r>
              <a:rPr lang="cs-CZ" sz="1400" dirty="0" smtClean="0"/>
              <a:t>. </a:t>
            </a:r>
            <a:r>
              <a:rPr lang="cs-CZ" sz="1400" dirty="0" err="1" smtClean="0"/>
              <a:t>Vyd</a:t>
            </a:r>
            <a:r>
              <a:rPr lang="cs-CZ" sz="1400" dirty="0" smtClean="0"/>
              <a:t>. 1. </a:t>
            </a:r>
            <a:r>
              <a:rPr lang="cs-CZ" sz="1400" dirty="0" err="1" smtClean="0"/>
              <a:t>Všeň</a:t>
            </a:r>
            <a:r>
              <a:rPr lang="cs-CZ" sz="1400" dirty="0" smtClean="0"/>
              <a:t>: Alter, 1998, 60 s. ISBN 80-857-7573-5.</a:t>
            </a:r>
          </a:p>
          <a:p>
            <a:pPr>
              <a:buClr>
                <a:srgbClr val="5D7723"/>
              </a:buClr>
            </a:pPr>
            <a:r>
              <a:rPr lang="cs-CZ" sz="1400" dirty="0" smtClean="0"/>
              <a:t>EISENREICH, </a:t>
            </a:r>
            <a:r>
              <a:rPr lang="cs-CZ" sz="1400" dirty="0" err="1" smtClean="0"/>
              <a:t>Wilhelm</a:t>
            </a:r>
            <a:r>
              <a:rPr lang="cs-CZ" sz="1400" dirty="0" smtClean="0"/>
              <a:t>, Alfred HANDEL a </a:t>
            </a:r>
            <a:r>
              <a:rPr lang="cs-CZ" sz="1400" dirty="0" err="1" smtClean="0"/>
              <a:t>Ute</a:t>
            </a:r>
            <a:r>
              <a:rPr lang="cs-CZ" sz="1400" dirty="0" smtClean="0"/>
              <a:t> E. ZIMMER. </a:t>
            </a:r>
            <a:r>
              <a:rPr lang="cs-CZ" sz="1400" i="1" dirty="0" smtClean="0"/>
              <a:t>Nový průvodce přírodou: zvířata a rostliny</a:t>
            </a:r>
            <a:r>
              <a:rPr lang="cs-CZ" sz="1400" dirty="0" smtClean="0"/>
              <a:t>. </a:t>
            </a:r>
            <a:r>
              <a:rPr lang="cs-CZ" sz="1400" dirty="0" err="1" smtClean="0"/>
              <a:t>Vyd</a:t>
            </a:r>
            <a:r>
              <a:rPr lang="cs-CZ" sz="1400" dirty="0" smtClean="0"/>
              <a:t>. 1. Praha, Plzeň: Beta - Pavel Dobrovský, Jiří Ševčík, 2003, 556 s. ISBN 80-729-1087-6.</a:t>
            </a:r>
          </a:p>
          <a:p>
            <a:pPr>
              <a:buClr>
                <a:srgbClr val="5D7723"/>
              </a:buClr>
            </a:pPr>
            <a:r>
              <a:rPr lang="en-US" sz="1400" dirty="0" err="1" smtClean="0"/>
              <a:t>Výživa</a:t>
            </a:r>
            <a:r>
              <a:rPr lang="en-US" sz="1400" dirty="0" smtClean="0"/>
              <a:t>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07:13, 13 May 2013 [cit. 2013-07-15].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http://cs.wikipedia.org/wiki/V%C3%BD%C5%BEiva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Leaf</a:t>
            </a:r>
            <a:r>
              <a:rPr lang="cs-CZ" sz="1400" dirty="0" smtClean="0"/>
              <a:t> 1 web.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13:59, 27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2004 [cit. 2013-07-15]. Dostupné z: </a:t>
            </a:r>
            <a:r>
              <a:rPr lang="cs-CZ" sz="1400" u="sng" dirty="0" smtClean="0">
                <a:hlinkClick r:id="rId4"/>
              </a:rPr>
              <a:t>http://commons.wikimedia.org/wiki/File:Leaf_1_web.jpg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Water</a:t>
            </a:r>
            <a:r>
              <a:rPr lang="cs-CZ" sz="1400" dirty="0" smtClean="0"/>
              <a:t> </a:t>
            </a:r>
            <a:r>
              <a:rPr lang="cs-CZ" sz="1400" dirty="0" err="1" smtClean="0"/>
              <a:t>droplet</a:t>
            </a:r>
            <a:r>
              <a:rPr lang="cs-CZ" sz="1400" dirty="0" smtClean="0"/>
              <a:t> </a:t>
            </a:r>
            <a:r>
              <a:rPr lang="cs-CZ" sz="1400" dirty="0" err="1" smtClean="0"/>
              <a:t>blue</a:t>
            </a:r>
            <a:r>
              <a:rPr lang="cs-CZ" sz="1400" dirty="0" smtClean="0"/>
              <a:t> bg05.jpg.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08:04, 24 </a:t>
            </a:r>
            <a:r>
              <a:rPr lang="cs-CZ" sz="1400" dirty="0" err="1" smtClean="0"/>
              <a:t>April</a:t>
            </a:r>
            <a:r>
              <a:rPr lang="cs-CZ" sz="1400" dirty="0" smtClean="0"/>
              <a:t> 2006 [cit. 2013-07-11]. Dostupné z: </a:t>
            </a:r>
            <a:r>
              <a:rPr lang="cs-CZ" sz="1400" u="sng" dirty="0" smtClean="0">
                <a:hlinkClick r:id="rId5"/>
              </a:rPr>
              <a:t>http://commons.wikimedia.org/wiki/File:Water_droplet_blue_bg05.jpg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smtClean="0"/>
              <a:t>Zelenina: Zdroj: </a:t>
            </a:r>
            <a:r>
              <a:rPr lang="cs-CZ" sz="1400" u="sng" dirty="0" smtClean="0">
                <a:hlinkClick r:id="rId6"/>
              </a:rPr>
              <a:t>www.office.</a:t>
            </a:r>
            <a:r>
              <a:rPr lang="cs-CZ" sz="1400" u="sng" dirty="0" err="1" smtClean="0">
                <a:hlinkClick r:id="rId6"/>
              </a:rPr>
              <a:t>microsoft.com</a:t>
            </a:r>
            <a:r>
              <a:rPr lang="cs-CZ" sz="1400" dirty="0" smtClean="0"/>
              <a:t> (Kolekce Klipart Microsoft Office)</a:t>
            </a:r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Fondo</a:t>
            </a:r>
            <a:r>
              <a:rPr lang="cs-CZ" sz="1400" dirty="0" smtClean="0"/>
              <a:t>-de-</a:t>
            </a:r>
            <a:r>
              <a:rPr lang="cs-CZ" sz="1400" dirty="0" err="1" smtClean="0"/>
              <a:t>Atardeceres.jpg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07:37, 24 </a:t>
            </a:r>
            <a:r>
              <a:rPr lang="cs-CZ" sz="1400" dirty="0" err="1" smtClean="0"/>
              <a:t>July</a:t>
            </a:r>
            <a:r>
              <a:rPr lang="cs-CZ" sz="1400" dirty="0" smtClean="0"/>
              <a:t> 2012 [cit. 2013-07-15]. Dostupné z: </a:t>
            </a:r>
            <a:r>
              <a:rPr lang="cs-CZ" sz="1400" u="sng" dirty="0" smtClean="0">
                <a:hlinkClick r:id="rId7"/>
              </a:rPr>
              <a:t>http://commons.wikimedia.org/wiki/File:Fondo-de-Atardeceres.jpg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smtClean="0"/>
              <a:t>Meteotek08 atmosfera03.jpg.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01:13, 6 </a:t>
            </a:r>
            <a:r>
              <a:rPr lang="cs-CZ" sz="1400" dirty="0" err="1" smtClean="0"/>
              <a:t>April</a:t>
            </a:r>
            <a:r>
              <a:rPr lang="cs-CZ" sz="1400" dirty="0" smtClean="0"/>
              <a:t> 2009 [cit. 2013-07-15]. Dostupné z: </a:t>
            </a:r>
            <a:r>
              <a:rPr lang="cs-CZ" sz="1400" u="sng" dirty="0" smtClean="0">
                <a:hlinkClick r:id="rId8"/>
              </a:rPr>
              <a:t>http://commons.wikimedia.org/wiki/File:Meteotek08_atmosfera03.jpg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435100" y="990600"/>
            <a:ext cx="7499350" cy="5715000"/>
          </a:xfrm>
        </p:spPr>
        <p:txBody>
          <a:bodyPr/>
          <a:lstStyle/>
          <a:p>
            <a:pPr>
              <a:buClr>
                <a:srgbClr val="5D7723"/>
              </a:buClr>
            </a:pPr>
            <a:r>
              <a:rPr lang="cs-CZ" sz="1400" dirty="0" smtClean="0"/>
              <a:t>2006-09-14 </a:t>
            </a:r>
            <a:r>
              <a:rPr lang="cs-CZ" sz="1400" dirty="0" err="1" smtClean="0"/>
              <a:t>Tylopilus</a:t>
            </a:r>
            <a:r>
              <a:rPr lang="cs-CZ" sz="1400" dirty="0" smtClean="0"/>
              <a:t> </a:t>
            </a:r>
            <a:r>
              <a:rPr lang="cs-CZ" sz="1400" dirty="0" err="1" smtClean="0"/>
              <a:t>felleus</a:t>
            </a:r>
            <a:r>
              <a:rPr lang="cs-CZ" sz="1400" dirty="0" smtClean="0"/>
              <a:t> </a:t>
            </a:r>
            <a:r>
              <a:rPr lang="cs-CZ" sz="1400" dirty="0" err="1" smtClean="0"/>
              <a:t>crop.jpg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10:21, 17 </a:t>
            </a:r>
            <a:r>
              <a:rPr lang="cs-CZ" sz="1400" dirty="0" err="1" smtClean="0"/>
              <a:t>July</a:t>
            </a:r>
            <a:r>
              <a:rPr lang="cs-CZ" sz="1400" dirty="0" smtClean="0"/>
              <a:t> 2012 [cit. 2013-07-15]. Dostupné z: </a:t>
            </a:r>
            <a:r>
              <a:rPr lang="cs-CZ" sz="1400" u="sng" dirty="0" smtClean="0">
                <a:hlinkClick r:id="rId3"/>
              </a:rPr>
              <a:t>http://commons.wikimedia.org/wiki/File:2006-09-14_Tylopilus_felleus_crop.jpg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smtClean="0"/>
              <a:t>Sunflower3a.JPG.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15:45, 15 </a:t>
            </a:r>
            <a:r>
              <a:rPr lang="cs-CZ" sz="1400" dirty="0" err="1" smtClean="0"/>
              <a:t>January</a:t>
            </a:r>
            <a:r>
              <a:rPr lang="cs-CZ" sz="1400" dirty="0" smtClean="0"/>
              <a:t> 2006 [cit. 2013-07-15]. Dostupné z: </a:t>
            </a:r>
            <a:r>
              <a:rPr lang="cs-CZ" sz="1400" u="sng" dirty="0" smtClean="0">
                <a:hlinkClick r:id="rId4"/>
              </a:rPr>
              <a:t>http://commons.wikimedia.org/wiki/File:Sunflower3a.JPG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Vache</a:t>
            </a:r>
            <a:r>
              <a:rPr lang="cs-CZ" sz="1400" dirty="0" smtClean="0"/>
              <a:t> d'</a:t>
            </a:r>
            <a:r>
              <a:rPr lang="cs-CZ" sz="1400" dirty="0" err="1" smtClean="0"/>
              <a:t>Abondance.jpg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16:23, 3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2011 [cit. 2013-07-15]. Dostupné z: </a:t>
            </a:r>
            <a:r>
              <a:rPr lang="cs-CZ" sz="1400" u="sng" dirty="0" smtClean="0">
                <a:hlinkClick r:id="rId5"/>
              </a:rPr>
              <a:t>http://commons.wikimedia.org/wiki/File:Vache_d%27Abondance.jpg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Illustration</a:t>
            </a:r>
            <a:r>
              <a:rPr lang="cs-CZ" sz="1400" dirty="0" smtClean="0"/>
              <a:t> </a:t>
            </a:r>
            <a:r>
              <a:rPr lang="cs-CZ" sz="1400" dirty="0" err="1" smtClean="0"/>
              <a:t>Primula</a:t>
            </a:r>
            <a:r>
              <a:rPr lang="cs-CZ" sz="1400" dirty="0" smtClean="0"/>
              <a:t> veris0 </a:t>
            </a:r>
            <a:r>
              <a:rPr lang="cs-CZ" sz="1400" dirty="0" err="1" smtClean="0"/>
              <a:t>clean.jpg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10:34, 17 May 2008 [cit. 2013-07-15]. Dostupné z: </a:t>
            </a:r>
            <a:r>
              <a:rPr lang="cs-CZ" sz="1400" u="sng" dirty="0" smtClean="0">
                <a:hlinkClick r:id="rId6"/>
              </a:rPr>
              <a:t>http://commons.wikimedia.org/wiki/File:Illustration_Primula_veris0_clean.jpg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Blonde</a:t>
            </a:r>
            <a:r>
              <a:rPr lang="cs-CZ" sz="1400" dirty="0" smtClean="0"/>
              <a:t> </a:t>
            </a:r>
            <a:r>
              <a:rPr lang="cs-CZ" sz="1400" dirty="0" err="1" smtClean="0"/>
              <a:t>Aquitaine.jpg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22:48, 20 August 2010 [cit. 2013-07-15]. Dostupné z: </a:t>
            </a:r>
            <a:r>
              <a:rPr lang="cs-CZ" sz="1400" u="sng" dirty="0" smtClean="0">
                <a:hlinkClick r:id="rId7"/>
              </a:rPr>
              <a:t>http://commons.wikimedia.org/wiki/File:Blonde_Aquitaine.jpg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Rød</a:t>
            </a:r>
            <a:r>
              <a:rPr lang="cs-CZ" sz="1400" dirty="0" smtClean="0"/>
              <a:t> </a:t>
            </a:r>
            <a:r>
              <a:rPr lang="cs-CZ" sz="1400" dirty="0" err="1" smtClean="0"/>
              <a:t>ræv</a:t>
            </a:r>
            <a:r>
              <a:rPr lang="cs-CZ" sz="1400" dirty="0" smtClean="0"/>
              <a:t> (</a:t>
            </a:r>
            <a:r>
              <a:rPr lang="cs-CZ" sz="1400" dirty="0" err="1" smtClean="0"/>
              <a:t>Vulpes</a:t>
            </a:r>
            <a:r>
              <a:rPr lang="cs-CZ" sz="1400" dirty="0" smtClean="0"/>
              <a:t> </a:t>
            </a:r>
            <a:r>
              <a:rPr lang="cs-CZ" sz="1400" dirty="0" err="1" smtClean="0"/>
              <a:t>vulpes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21:41, 1 </a:t>
            </a:r>
            <a:r>
              <a:rPr lang="cs-CZ" sz="1400" dirty="0" err="1" smtClean="0"/>
              <a:t>December</a:t>
            </a:r>
            <a:r>
              <a:rPr lang="cs-CZ" sz="1400" dirty="0" smtClean="0"/>
              <a:t> 2005 [cit. 2013-07-15]. Dostupné z: </a:t>
            </a:r>
            <a:r>
              <a:rPr lang="cs-CZ" sz="1400" u="sng" dirty="0" smtClean="0">
                <a:hlinkClick r:id="rId8"/>
              </a:rPr>
              <a:t>http://commons.wikimedia.org/wiki/File:R%C3%B8d_r%C3%A6v_%28Vulpes_vulpes%29.jpg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Anas</a:t>
            </a:r>
            <a:r>
              <a:rPr lang="cs-CZ" sz="1400" dirty="0" smtClean="0"/>
              <a:t> </a:t>
            </a:r>
            <a:r>
              <a:rPr lang="cs-CZ" sz="1400" dirty="0" err="1" smtClean="0"/>
              <a:t>platyrhynchos</a:t>
            </a:r>
            <a:r>
              <a:rPr lang="cs-CZ" sz="1400" dirty="0" smtClean="0"/>
              <a:t> male </a:t>
            </a:r>
            <a:r>
              <a:rPr lang="cs-CZ" sz="1400" dirty="0" err="1" smtClean="0"/>
              <a:t>female</a:t>
            </a:r>
            <a:r>
              <a:rPr lang="cs-CZ" sz="1400" dirty="0" smtClean="0"/>
              <a:t> </a:t>
            </a:r>
            <a:r>
              <a:rPr lang="cs-CZ" sz="1400" dirty="0" err="1" smtClean="0"/>
              <a:t>quadrat.jpg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13:49, 12 </a:t>
            </a:r>
            <a:r>
              <a:rPr lang="cs-CZ" sz="1400" dirty="0" err="1" smtClean="0"/>
              <a:t>March</a:t>
            </a:r>
            <a:r>
              <a:rPr lang="cs-CZ" sz="1400" dirty="0" smtClean="0"/>
              <a:t> 2013 [cit. 2013-07-15]. Dostupné z: </a:t>
            </a:r>
            <a:r>
              <a:rPr lang="cs-CZ" sz="1400" u="sng" dirty="0" smtClean="0">
                <a:hlinkClick r:id="rId9"/>
              </a:rPr>
              <a:t>http://commons.wikimedia.org/wiki/File:Anas_platyrhynchos_male_female_quadrat.jpg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Hypholoma</a:t>
            </a:r>
            <a:r>
              <a:rPr lang="cs-CZ" sz="1400" dirty="0" smtClean="0"/>
              <a:t> </a:t>
            </a:r>
            <a:r>
              <a:rPr lang="cs-CZ" sz="1400" dirty="0" err="1" smtClean="0"/>
              <a:t>fasciculare</a:t>
            </a:r>
            <a:r>
              <a:rPr lang="cs-CZ" sz="1400" dirty="0" smtClean="0"/>
              <a:t> LC0091.jpg.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16:33, 11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2007 [cit. 2013-07-15]. Dostupné z: </a:t>
            </a:r>
            <a:r>
              <a:rPr lang="cs-CZ" sz="1400" u="sng" dirty="0" smtClean="0">
                <a:hlinkClick r:id="rId10"/>
              </a:rPr>
              <a:t>http://commons.wikimedia.org/wiki/File:Hypholoma_fasciculare_LC0091.jpg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1174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435100" y="1143000"/>
            <a:ext cx="7499350" cy="5486400"/>
          </a:xfrm>
        </p:spPr>
        <p:txBody>
          <a:bodyPr/>
          <a:lstStyle/>
          <a:p>
            <a:pPr>
              <a:buClr>
                <a:srgbClr val="5D7723"/>
              </a:buClr>
            </a:pPr>
            <a:r>
              <a:rPr lang="cs-CZ" sz="1400" dirty="0" err="1" smtClean="0"/>
              <a:t>Birkenporling</a:t>
            </a:r>
            <a:r>
              <a:rPr lang="cs-CZ" sz="1400" dirty="0" smtClean="0"/>
              <a:t> 3251.jpg.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22:19, 8 </a:t>
            </a:r>
            <a:r>
              <a:rPr lang="cs-CZ" sz="1400" dirty="0" err="1" smtClean="0"/>
              <a:t>January</a:t>
            </a:r>
            <a:r>
              <a:rPr lang="cs-CZ" sz="1400" dirty="0" smtClean="0"/>
              <a:t> 2007 [cit. 2013-07-15]. Dostupné z: </a:t>
            </a:r>
            <a:r>
              <a:rPr lang="cs-CZ" sz="1400" u="sng" dirty="0" smtClean="0">
                <a:hlinkClick r:id="rId3"/>
              </a:rPr>
              <a:t>http://commons.wikimedia.org/wiki/File:Birkenporling_3251.jpg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smtClean="0"/>
              <a:t>2006-09-14 </a:t>
            </a:r>
            <a:r>
              <a:rPr lang="cs-CZ" sz="1400" dirty="0" err="1" smtClean="0"/>
              <a:t>Tylopilus</a:t>
            </a:r>
            <a:r>
              <a:rPr lang="cs-CZ" sz="1400" dirty="0" smtClean="0"/>
              <a:t> </a:t>
            </a:r>
            <a:r>
              <a:rPr lang="cs-CZ" sz="1400" dirty="0" err="1" smtClean="0"/>
              <a:t>felleus</a:t>
            </a:r>
            <a:r>
              <a:rPr lang="cs-CZ" sz="1400" dirty="0" smtClean="0"/>
              <a:t> </a:t>
            </a:r>
            <a:r>
              <a:rPr lang="cs-CZ" sz="1400" dirty="0" err="1" smtClean="0"/>
              <a:t>crop.jpg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10:21, 17 </a:t>
            </a:r>
            <a:r>
              <a:rPr lang="cs-CZ" sz="1400" dirty="0" err="1" smtClean="0"/>
              <a:t>July</a:t>
            </a:r>
            <a:r>
              <a:rPr lang="cs-CZ" sz="1400" dirty="0" smtClean="0"/>
              <a:t> 2012 [cit. 2013-07-15]. Dostupné z: </a:t>
            </a:r>
            <a:r>
              <a:rPr lang="cs-CZ" sz="1400" u="sng" dirty="0" smtClean="0">
                <a:hlinkClick r:id="rId4"/>
              </a:rPr>
              <a:t>http://commons.wikimedia.org/wiki/File:2006-09-14_Tylopilus_felleus_crop.jpg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Black</a:t>
            </a:r>
            <a:r>
              <a:rPr lang="cs-CZ" sz="1400" dirty="0" smtClean="0"/>
              <a:t> </a:t>
            </a:r>
            <a:r>
              <a:rPr lang="cs-CZ" sz="1400" dirty="0" err="1" smtClean="0"/>
              <a:t>dirt</a:t>
            </a:r>
            <a:r>
              <a:rPr lang="cs-CZ" sz="1400" dirty="0" smtClean="0"/>
              <a:t> in </a:t>
            </a:r>
            <a:r>
              <a:rPr lang="cs-CZ" sz="1400" dirty="0" err="1" smtClean="0"/>
              <a:t>Black</a:t>
            </a:r>
            <a:r>
              <a:rPr lang="cs-CZ" sz="1400" dirty="0" smtClean="0"/>
              <a:t> </a:t>
            </a:r>
            <a:r>
              <a:rPr lang="cs-CZ" sz="1400" dirty="0" err="1" smtClean="0"/>
              <a:t>Dirt</a:t>
            </a:r>
            <a:r>
              <a:rPr lang="cs-CZ" sz="1400" dirty="0" smtClean="0"/>
              <a:t> Region.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04:03, 27 </a:t>
            </a:r>
            <a:r>
              <a:rPr lang="cs-CZ" sz="1400" dirty="0" err="1" smtClean="0"/>
              <a:t>December</a:t>
            </a:r>
            <a:r>
              <a:rPr lang="cs-CZ" sz="1400" dirty="0" smtClean="0"/>
              <a:t> 2008 [cit. 2013-07-15]. Dostupné z: </a:t>
            </a:r>
            <a:r>
              <a:rPr lang="cs-CZ" sz="1400" u="sng" dirty="0" smtClean="0">
                <a:hlinkClick r:id="rId5"/>
              </a:rPr>
              <a:t>http://commons.wikimedia.org/wiki/File:Black_dirt_in_Black_Dirt_Region.jpg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Autumn</a:t>
            </a:r>
            <a:r>
              <a:rPr lang="cs-CZ" sz="1400" dirty="0" smtClean="0"/>
              <a:t> </a:t>
            </a:r>
            <a:r>
              <a:rPr lang="cs-CZ" sz="1400" dirty="0" err="1" smtClean="0"/>
              <a:t>Leaf</a:t>
            </a:r>
            <a:r>
              <a:rPr lang="cs-CZ" sz="1400" dirty="0" smtClean="0"/>
              <a:t> 08Nov17.jpg.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01:58, 18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2008 [cit. 2013-07-15]. Dostupné z: </a:t>
            </a:r>
            <a:r>
              <a:rPr lang="cs-CZ" sz="1400" u="sng" dirty="0" smtClean="0">
                <a:hlinkClick r:id="rId6"/>
              </a:rPr>
              <a:t>http://commons.wikimedia.org/wiki/File:Autumn_Leaf_08Nov17.jpg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Lumbricus.terrestris.jpg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11:51, 13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2007 [cit. 2013-07-15]. Dostupné z: </a:t>
            </a:r>
            <a:r>
              <a:rPr lang="cs-CZ" sz="1400" u="sng" dirty="0" smtClean="0">
                <a:hlinkClick r:id="rId7"/>
              </a:rPr>
              <a:t>http://commons.wikimedia.org/wiki/File:Lumbricus.terrestris.jpg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Talpa</a:t>
            </a:r>
            <a:r>
              <a:rPr lang="cs-CZ" sz="1400" dirty="0" smtClean="0"/>
              <a:t> </a:t>
            </a:r>
            <a:r>
              <a:rPr lang="cs-CZ" sz="1400" dirty="0" err="1" smtClean="0"/>
              <a:t>europaea</a:t>
            </a:r>
            <a:r>
              <a:rPr lang="cs-CZ" sz="1400" dirty="0" smtClean="0"/>
              <a:t> </a:t>
            </a:r>
            <a:r>
              <a:rPr lang="cs-CZ" sz="1400" dirty="0" err="1" smtClean="0"/>
              <a:t>MHNT.jpg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10:59, 15 </a:t>
            </a:r>
            <a:r>
              <a:rPr lang="cs-CZ" sz="1400" dirty="0" err="1" smtClean="0"/>
              <a:t>December</a:t>
            </a:r>
            <a:r>
              <a:rPr lang="cs-CZ" sz="1400" dirty="0" smtClean="0"/>
              <a:t> 2012 [cit. 2013-07-15]. Dostupné z: </a:t>
            </a:r>
            <a:r>
              <a:rPr lang="cs-CZ" sz="1400" u="sng" dirty="0" smtClean="0">
                <a:hlinkClick r:id="rId8"/>
              </a:rPr>
              <a:t>http://commons.wikimedia.org/wiki/File:Talpa_europaea_MHNT.jpg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r>
              <a:rPr lang="cs-CZ" sz="1400" dirty="0" err="1" smtClean="0"/>
              <a:t>Bubo</a:t>
            </a:r>
            <a:r>
              <a:rPr lang="cs-CZ" sz="1400" dirty="0" smtClean="0"/>
              <a:t> </a:t>
            </a:r>
            <a:r>
              <a:rPr lang="cs-CZ" sz="1400" dirty="0" err="1" smtClean="0"/>
              <a:t>bubo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domesticated</a:t>
            </a:r>
            <a:r>
              <a:rPr lang="cs-CZ" sz="1400" dirty="0" smtClean="0"/>
              <a:t> </a:t>
            </a:r>
            <a:r>
              <a:rPr lang="cs-CZ" sz="1400" dirty="0" err="1" smtClean="0"/>
              <a:t>closeup.png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20:33, 13 May 2013 [cit. 2013-07-15]. Dostupné z: </a:t>
            </a:r>
            <a:r>
              <a:rPr lang="cs-CZ" sz="1400" u="sng" dirty="0" smtClean="0">
                <a:hlinkClick r:id="rId9"/>
              </a:rPr>
              <a:t>http://commons.wikimedia.org/wiki/File:Bubo_bubo_domesticated_closeup.png</a:t>
            </a:r>
            <a:endParaRPr lang="cs-CZ" sz="1400" dirty="0" smtClean="0"/>
          </a:p>
          <a:p>
            <a:pPr>
              <a:buClr>
                <a:srgbClr val="5D7723"/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1936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10243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Digitální </a:t>
            </a:r>
            <a:r>
              <a:rPr lang="cs-CZ" dirty="0"/>
              <a:t>učební materiál je určen pro </a:t>
            </a:r>
            <a:r>
              <a:rPr lang="cs-CZ" dirty="0" smtClean="0"/>
              <a:t>rozšíření učiva </a:t>
            </a:r>
            <a:r>
              <a:rPr lang="cs-CZ" dirty="0"/>
              <a:t>o </a:t>
            </a:r>
            <a:r>
              <a:rPr lang="cs-CZ" dirty="0" smtClean="0"/>
              <a:t>živinách.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Materiál vysvětluje pojmy živiny a výživa, seznamuje se způsoby výživy</a:t>
            </a:r>
            <a:br>
              <a:rPr lang="cs-CZ" dirty="0" smtClean="0"/>
            </a:br>
            <a:r>
              <a:rPr lang="cs-CZ" dirty="0" smtClean="0"/>
              <a:t>    rostlin, živočichů a hub.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Je určen pro </a:t>
            </a:r>
            <a:r>
              <a:rPr lang="cs-CZ" smtClean="0"/>
              <a:t>předmět </a:t>
            </a:r>
            <a:r>
              <a:rPr lang="cs-CZ" smtClean="0"/>
              <a:t>přírodověda</a:t>
            </a:r>
            <a:r>
              <a:rPr lang="cs-CZ" dirty="0" smtClean="0"/>
              <a:t>, ročník 5.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Tento </a:t>
            </a:r>
            <a:r>
              <a:rPr lang="cs-CZ" dirty="0"/>
              <a:t>materiál vznikl jako doplňující materiál k učebnici: MATYÁŠEK, Jiří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 Věra </a:t>
            </a:r>
            <a:r>
              <a:rPr lang="cs-CZ" dirty="0"/>
              <a:t>ŠTIKOVÁ a Josef TRNA. </a:t>
            </a:r>
            <a:r>
              <a:rPr lang="cs-CZ" i="1" dirty="0"/>
              <a:t>Přírodověda 5: člověk a jeho svět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[</a:t>
            </a:r>
            <a:r>
              <a:rPr lang="cs-CZ" dirty="0"/>
              <a:t>3. </a:t>
            </a:r>
            <a:r>
              <a:rPr lang="cs-CZ" dirty="0" err="1"/>
              <a:t>vyd</a:t>
            </a:r>
            <a:r>
              <a:rPr lang="cs-CZ" dirty="0"/>
              <a:t>.]. Brno: Nová škola, 2011, 2 sv. Duhová řada. ISBN </a:t>
            </a:r>
            <a:r>
              <a:rPr lang="cs-CZ" dirty="0" smtClean="0"/>
              <a:t>978-80-7289-</a:t>
            </a:r>
            <a:br>
              <a:rPr lang="cs-CZ" dirty="0" smtClean="0"/>
            </a:br>
            <a:r>
              <a:rPr lang="cs-CZ" dirty="0" smtClean="0"/>
              <a:t>     313-3</a:t>
            </a:r>
            <a:r>
              <a:rPr lang="cs-CZ" dirty="0"/>
              <a:t>. 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3536950" cy="1143000"/>
          </a:xfrm>
        </p:spPr>
        <p:txBody>
          <a:bodyPr/>
          <a:lstStyle/>
          <a:p>
            <a:r>
              <a:rPr lang="cs-CZ" dirty="0" smtClean="0"/>
              <a:t>Neživá příroda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295400"/>
            <a:ext cx="7086600" cy="1524000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/>
              <a:t>	Neživá příroda </a:t>
            </a:r>
            <a:r>
              <a:rPr lang="cs-CZ" sz="2200" dirty="0" smtClean="0"/>
              <a:t>poskytuje živým organismům vše potřebné pro život:</a:t>
            </a:r>
          </a:p>
          <a:p>
            <a:pPr>
              <a:buNone/>
            </a:pPr>
            <a:r>
              <a:rPr lang="cs-CZ" sz="2200" b="1" dirty="0" smtClean="0"/>
              <a:t>	vodu</a:t>
            </a:r>
            <a:r>
              <a:rPr lang="cs-CZ" sz="2200" dirty="0" smtClean="0"/>
              <a:t>, </a:t>
            </a:r>
            <a:r>
              <a:rPr lang="cs-CZ" sz="2200" b="1" dirty="0" smtClean="0"/>
              <a:t>živiny</a:t>
            </a:r>
            <a:r>
              <a:rPr lang="cs-CZ" sz="2200" dirty="0" smtClean="0"/>
              <a:t>, </a:t>
            </a:r>
            <a:r>
              <a:rPr lang="cs-CZ" sz="2200" b="1" dirty="0" smtClean="0"/>
              <a:t>teplo </a:t>
            </a:r>
            <a:r>
              <a:rPr lang="cs-CZ" sz="2200" dirty="0" smtClean="0"/>
              <a:t>a </a:t>
            </a:r>
            <a:r>
              <a:rPr lang="cs-CZ" sz="2200" b="1" dirty="0" smtClean="0"/>
              <a:t>světlo</a:t>
            </a:r>
            <a:r>
              <a:rPr lang="cs-CZ" sz="2200" dirty="0" smtClean="0"/>
              <a:t> ze Slunce, </a:t>
            </a:r>
            <a:r>
              <a:rPr lang="cs-CZ" sz="2200" b="1" dirty="0" smtClean="0"/>
              <a:t>vzduch</a:t>
            </a:r>
            <a:r>
              <a:rPr lang="cs-CZ" sz="2200" dirty="0" smtClean="0"/>
              <a:t> (oxid uhličitý potřebný pro výživu rostlin, kyslík k dýchání).</a:t>
            </a:r>
            <a:endParaRPr lang="cs-CZ" sz="22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174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Projekt Slušovice\Živiny\800px-Fondo-de-Atardeceres.jpg"/>
          <p:cNvPicPr>
            <a:picLocks noChangeAspect="1" noChangeArrowheads="1"/>
          </p:cNvPicPr>
          <p:nvPr/>
        </p:nvPicPr>
        <p:blipFill>
          <a:blip r:embed="rId4"/>
          <a:srcRect l="2778"/>
          <a:stretch>
            <a:fillRect/>
          </a:stretch>
        </p:blipFill>
        <p:spPr bwMode="auto">
          <a:xfrm>
            <a:off x="5210175" y="3048000"/>
            <a:ext cx="2667000" cy="1714500"/>
          </a:xfrm>
          <a:prstGeom prst="rect">
            <a:avLst/>
          </a:prstGeom>
          <a:noFill/>
        </p:spPr>
      </p:pic>
      <p:pic>
        <p:nvPicPr>
          <p:cNvPr id="4099" name="Picture 3" descr="E:\Projekt Slušovice\Elektrárny\800px-Water_droplet_blue_bg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0775" y="3036226"/>
            <a:ext cx="2590800" cy="1729449"/>
          </a:xfrm>
          <a:prstGeom prst="rect">
            <a:avLst/>
          </a:prstGeom>
          <a:noFill/>
        </p:spPr>
      </p:pic>
      <p:pic>
        <p:nvPicPr>
          <p:cNvPr id="4100" name="Picture 4" descr="E:\Projekt Slušovice\Živiny\800px-Meteotek08_atmosfera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3254" y="4914900"/>
            <a:ext cx="2633921" cy="1714500"/>
          </a:xfrm>
          <a:prstGeom prst="rect">
            <a:avLst/>
          </a:prstGeom>
          <a:noFill/>
        </p:spPr>
      </p:pic>
      <p:pic>
        <p:nvPicPr>
          <p:cNvPr id="4101" name="Picture 5" descr="E:\Projekt Slušovice\Zdravá strava\Klipart\MH900177958.JPG"/>
          <p:cNvPicPr>
            <a:picLocks noChangeAspect="1" noChangeArrowheads="1"/>
          </p:cNvPicPr>
          <p:nvPr/>
        </p:nvPicPr>
        <p:blipFill>
          <a:blip r:embed="rId7"/>
          <a:srcRect t="18000" b="18000"/>
          <a:stretch>
            <a:fillRect/>
          </a:stretch>
        </p:blipFill>
        <p:spPr bwMode="auto">
          <a:xfrm>
            <a:off x="2362200" y="4914900"/>
            <a:ext cx="2619375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2250" y="381000"/>
            <a:ext cx="7499350" cy="1143000"/>
          </a:xfrm>
        </p:spPr>
        <p:txBody>
          <a:bodyPr/>
          <a:lstStyle/>
          <a:p>
            <a:r>
              <a:rPr lang="cs-CZ" dirty="0" smtClean="0"/>
              <a:t>Živiny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76400"/>
            <a:ext cx="7391400" cy="2514600"/>
          </a:xfrm>
        </p:spPr>
        <p:txBody>
          <a:bodyPr/>
          <a:lstStyle/>
          <a:p>
            <a:pPr>
              <a:buClr>
                <a:srgbClr val="5D7723"/>
              </a:buClr>
            </a:pPr>
            <a:r>
              <a:rPr lang="cs-CZ" sz="2000" b="1" dirty="0" smtClean="0"/>
              <a:t>Živiny</a:t>
            </a:r>
            <a:r>
              <a:rPr lang="cs-CZ" sz="2000" dirty="0" smtClean="0"/>
              <a:t> jsou látky, které organismus potřebuje a přijímá, aby mohl </a:t>
            </a:r>
            <a:r>
              <a:rPr lang="cs-CZ" sz="2000" b="1" dirty="0" smtClean="0"/>
              <a:t>žít a vyvíjet se</a:t>
            </a:r>
            <a:r>
              <a:rPr lang="cs-CZ" sz="2000" dirty="0" smtClean="0"/>
              <a:t>. Poskytují organismu energii a slouží jako zásobní látky.</a:t>
            </a:r>
          </a:p>
          <a:p>
            <a:pPr>
              <a:buClr>
                <a:srgbClr val="5D7723"/>
              </a:buClr>
            </a:pPr>
            <a:r>
              <a:rPr lang="cs-CZ" sz="2000" b="1" dirty="0" smtClean="0"/>
              <a:t>Živiny patří k základním podmínkám nezbytným pro život na Zemi.</a:t>
            </a:r>
            <a:endParaRPr lang="cs-CZ" sz="2000" dirty="0" smtClean="0"/>
          </a:p>
          <a:p>
            <a:pPr>
              <a:buClr>
                <a:srgbClr val="5D7723"/>
              </a:buClr>
            </a:pPr>
            <a:r>
              <a:rPr lang="cs-CZ" sz="2000" b="1" dirty="0" smtClean="0"/>
              <a:t>Výživa</a:t>
            </a:r>
            <a:r>
              <a:rPr lang="cs-CZ" sz="2000" dirty="0" smtClean="0"/>
              <a:t> je proces, kdy organismy přijímají </a:t>
            </a:r>
            <a:r>
              <a:rPr lang="cs-CZ" sz="2000" b="1" dirty="0" smtClean="0"/>
              <a:t>živiny</a:t>
            </a:r>
            <a:r>
              <a:rPr lang="cs-CZ" sz="2000" dirty="0" smtClean="0"/>
              <a:t> nezbytné pro svůj život z vnějšího prostředí. 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E:\Projekt Slušovice\Živiny\779px-2006-09-14_Tylopilus_felleus_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595672"/>
            <a:ext cx="2362200" cy="1819409"/>
          </a:xfrm>
          <a:prstGeom prst="rect">
            <a:avLst/>
          </a:prstGeom>
          <a:noFill/>
        </p:spPr>
      </p:pic>
      <p:pic>
        <p:nvPicPr>
          <p:cNvPr id="5123" name="Picture 3" descr="E:\Projekt Slušovice\Živiny\Sunflower3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580128"/>
            <a:ext cx="1752600" cy="1846072"/>
          </a:xfrm>
          <a:prstGeom prst="rect">
            <a:avLst/>
          </a:prstGeom>
          <a:noFill/>
        </p:spPr>
      </p:pic>
      <p:pic>
        <p:nvPicPr>
          <p:cNvPr id="5124" name="Picture 4" descr="E:\Projekt Slušovice\Živiny\800px-Vache_d'Abondan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572000"/>
            <a:ext cx="2782308" cy="184943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304800"/>
            <a:ext cx="7499350" cy="1143000"/>
          </a:xfrm>
        </p:spPr>
        <p:txBody>
          <a:bodyPr/>
          <a:lstStyle/>
          <a:p>
            <a:r>
              <a:rPr lang="cs-CZ" dirty="0" smtClean="0"/>
              <a:t>Výživa rostlin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00200"/>
            <a:ext cx="7562850" cy="3505200"/>
          </a:xfrm>
        </p:spPr>
        <p:txBody>
          <a:bodyPr/>
          <a:lstStyle/>
          <a:p>
            <a:pPr>
              <a:buClr>
                <a:srgbClr val="5D7723"/>
              </a:buClr>
            </a:pPr>
            <a:r>
              <a:rPr lang="cs-CZ" sz="2000" dirty="0" smtClean="0"/>
              <a:t>Rostliny přijímají </a:t>
            </a:r>
            <a:r>
              <a:rPr lang="cs-CZ" sz="2000" b="1" dirty="0" smtClean="0">
                <a:solidFill>
                  <a:srgbClr val="00B050"/>
                </a:solidFill>
              </a:rPr>
              <a:t>vodu a živiny</a:t>
            </a:r>
            <a:r>
              <a:rPr lang="cs-CZ" sz="2000" b="1" dirty="0" smtClean="0"/>
              <a:t> z půdy </a:t>
            </a:r>
            <a:r>
              <a:rPr lang="cs-CZ" sz="2000" dirty="0" smtClean="0"/>
              <a:t>svými</a:t>
            </a:r>
            <a:r>
              <a:rPr lang="cs-CZ" sz="2000" b="1" dirty="0" smtClean="0"/>
              <a:t> kořeny</a:t>
            </a:r>
            <a:r>
              <a:rPr lang="cs-CZ" sz="2000" dirty="0" smtClean="0"/>
              <a:t>.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Tyto látky putují stonkem (v případě dřevin kmenem a větvemi) až do listů.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Ze vzduchu přijímají </a:t>
            </a:r>
            <a:r>
              <a:rPr lang="cs-CZ" sz="2000" b="1" dirty="0" smtClean="0">
                <a:solidFill>
                  <a:srgbClr val="00B050"/>
                </a:solidFill>
              </a:rPr>
              <a:t>oxid uhličitý</a:t>
            </a:r>
            <a:r>
              <a:rPr lang="cs-CZ" sz="2000" dirty="0" smtClean="0"/>
              <a:t>. 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Z těchto látek dokážou rostliny vyrábět pomocí </a:t>
            </a:r>
            <a:r>
              <a:rPr lang="cs-CZ" sz="2000" b="1" dirty="0" smtClean="0"/>
              <a:t>fotosyntézy</a:t>
            </a:r>
            <a:r>
              <a:rPr lang="cs-CZ" sz="2000" dirty="0" smtClean="0"/>
              <a:t> látky důležité pro svůj život (</a:t>
            </a:r>
            <a:r>
              <a:rPr lang="cs-CZ" sz="2000" b="1" dirty="0" smtClean="0">
                <a:solidFill>
                  <a:srgbClr val="0070C0"/>
                </a:solidFill>
              </a:rPr>
              <a:t>sacharidy - cukry</a:t>
            </a:r>
            <a:r>
              <a:rPr lang="cs-CZ" sz="2000" dirty="0" smtClean="0"/>
              <a:t>).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Fotosyntéza probíhá </a:t>
            </a:r>
            <a:r>
              <a:rPr lang="cs-CZ" sz="2000" b="1" dirty="0" smtClean="0"/>
              <a:t>v listech </a:t>
            </a:r>
            <a:r>
              <a:rPr lang="cs-CZ" sz="2000" dirty="0" smtClean="0"/>
              <a:t>a je k ní zapotřebí </a:t>
            </a:r>
            <a:r>
              <a:rPr lang="cs-CZ" sz="2000" b="1" dirty="0" smtClean="0">
                <a:solidFill>
                  <a:srgbClr val="00B050"/>
                </a:solidFill>
              </a:rPr>
              <a:t>světlo</a:t>
            </a:r>
            <a:r>
              <a:rPr lang="cs-CZ" sz="2000" dirty="0" smtClean="0"/>
              <a:t> (slunečního záření) a </a:t>
            </a:r>
            <a:r>
              <a:rPr lang="cs-CZ" sz="2000" b="1" dirty="0" smtClean="0">
                <a:solidFill>
                  <a:srgbClr val="00B050"/>
                </a:solidFill>
              </a:rPr>
              <a:t>zelené barvivo </a:t>
            </a:r>
            <a:r>
              <a:rPr lang="cs-CZ" sz="2000" dirty="0" smtClean="0"/>
              <a:t>(chlorofyl).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Zelené rostliny při této přeměně uvolňují do vzduchu </a:t>
            </a:r>
            <a:r>
              <a:rPr lang="cs-CZ" sz="2000" b="1" dirty="0" smtClean="0">
                <a:solidFill>
                  <a:srgbClr val="0070C0"/>
                </a:solidFill>
              </a:rPr>
              <a:t>kyslík</a:t>
            </a:r>
            <a:r>
              <a:rPr lang="cs-CZ" sz="2000" dirty="0" smtClean="0"/>
              <a:t>. Jsou jediným přirozeným zdrojem kyslík na Zemi.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3000" dirty="0" smtClean="0">
                <a:solidFill>
                  <a:srgbClr val="00B050"/>
                </a:solidFill>
              </a:rPr>
              <a:t>voda</a:t>
            </a:r>
            <a:r>
              <a:rPr lang="cs-CZ" sz="3000" dirty="0" smtClean="0"/>
              <a:t> + </a:t>
            </a:r>
            <a:r>
              <a:rPr lang="cs-CZ" sz="3000" dirty="0" smtClean="0">
                <a:solidFill>
                  <a:srgbClr val="00B050"/>
                </a:solidFill>
              </a:rPr>
              <a:t>živiny</a:t>
            </a:r>
            <a:r>
              <a:rPr lang="cs-CZ" sz="3000" dirty="0" smtClean="0"/>
              <a:t> + </a:t>
            </a:r>
            <a:r>
              <a:rPr lang="cs-CZ" sz="3000" dirty="0" smtClean="0">
                <a:solidFill>
                  <a:srgbClr val="00B050"/>
                </a:solidFill>
              </a:rPr>
              <a:t>oxid uhličitý </a:t>
            </a:r>
            <a:r>
              <a:rPr lang="cs-CZ" sz="3000" dirty="0" smtClean="0"/>
              <a:t>+ </a:t>
            </a:r>
            <a:r>
              <a:rPr lang="cs-CZ" sz="3000" dirty="0" smtClean="0">
                <a:solidFill>
                  <a:srgbClr val="00B050"/>
                </a:solidFill>
              </a:rPr>
              <a:t>světlo</a:t>
            </a:r>
            <a:r>
              <a:rPr lang="cs-CZ" sz="3000" dirty="0" smtClean="0"/>
              <a:t> + </a:t>
            </a:r>
            <a:r>
              <a:rPr lang="cs-CZ" sz="3000" dirty="0" smtClean="0">
                <a:solidFill>
                  <a:srgbClr val="00B050"/>
                </a:solidFill>
              </a:rPr>
              <a:t>zelené</a:t>
            </a:r>
          </a:p>
          <a:p>
            <a:pPr>
              <a:buNone/>
            </a:pPr>
            <a:r>
              <a:rPr lang="cs-CZ" sz="3000" dirty="0" smtClean="0">
                <a:solidFill>
                  <a:srgbClr val="00B050"/>
                </a:solidFill>
              </a:rPr>
              <a:t>barvivo </a:t>
            </a:r>
            <a:r>
              <a:rPr lang="cs-CZ" sz="3000" dirty="0" smtClean="0">
                <a:latin typeface="Calibri"/>
              </a:rPr>
              <a:t>→ </a:t>
            </a:r>
            <a:r>
              <a:rPr lang="cs-CZ" sz="3000" dirty="0" smtClean="0">
                <a:solidFill>
                  <a:srgbClr val="0070C0"/>
                </a:solidFill>
                <a:latin typeface="Calibri"/>
              </a:rPr>
              <a:t>kyslík</a:t>
            </a:r>
            <a:r>
              <a:rPr lang="cs-CZ" sz="3000" dirty="0" smtClean="0">
                <a:latin typeface="Calibri"/>
              </a:rPr>
              <a:t> a </a:t>
            </a:r>
            <a:r>
              <a:rPr lang="cs-CZ" sz="3000" dirty="0" smtClean="0">
                <a:solidFill>
                  <a:srgbClr val="0070C0"/>
                </a:solidFill>
                <a:latin typeface="Calibri"/>
              </a:rPr>
              <a:t>sacharidy (cukry)</a:t>
            </a:r>
            <a:endParaRPr lang="cs-CZ" sz="3000" dirty="0" smtClean="0">
              <a:solidFill>
                <a:srgbClr val="0070C0"/>
              </a:solidFill>
            </a:endParaRPr>
          </a:p>
          <a:p>
            <a:endParaRPr lang="cs-CZ" sz="1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9350" cy="1143000"/>
          </a:xfrm>
        </p:spPr>
        <p:txBody>
          <a:bodyPr/>
          <a:lstStyle/>
          <a:p>
            <a:pPr algn="ctr"/>
            <a:r>
              <a:rPr lang="cs-CZ" dirty="0" smtClean="0"/>
              <a:t>Fotosyntéza</a:t>
            </a:r>
            <a:endParaRPr lang="cs-CZ" dirty="0"/>
          </a:p>
        </p:txBody>
      </p:sp>
      <p:pic>
        <p:nvPicPr>
          <p:cNvPr id="1026" name="Picture 2" descr="E:\Projekt Slušovice\Živiny\Kopie - 375px-Illustration_Primula_veris0_clea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95416" y="1524000"/>
            <a:ext cx="3005384" cy="4800600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1600200" y="5943600"/>
            <a:ext cx="1905000" cy="533400"/>
          </a:xfrm>
          <a:prstGeom prst="roundRect">
            <a:avLst/>
          </a:prstGeom>
          <a:solidFill>
            <a:srgbClr val="AED16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voda, živiny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858000" y="3733800"/>
            <a:ext cx="2057400" cy="533400"/>
          </a:xfrm>
          <a:prstGeom prst="roundRect">
            <a:avLst/>
          </a:prstGeom>
          <a:solidFill>
            <a:srgbClr val="AED16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oxid uhličitý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6553200" y="1066800"/>
            <a:ext cx="1905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kyslík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143000" y="3733800"/>
            <a:ext cx="1981200" cy="533400"/>
          </a:xfrm>
          <a:prstGeom prst="roundRect">
            <a:avLst/>
          </a:prstGeom>
          <a:solidFill>
            <a:srgbClr val="AED16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zelené barvivo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676400" y="1447800"/>
            <a:ext cx="1981200" cy="533400"/>
          </a:xfrm>
          <a:prstGeom prst="roundRect">
            <a:avLst/>
          </a:prstGeom>
          <a:solidFill>
            <a:srgbClr val="AED16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světlo</a:t>
            </a: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895600" y="2057400"/>
            <a:ext cx="1600200" cy="1143000"/>
          </a:xfrm>
          <a:prstGeom prst="straightConnector1">
            <a:avLst/>
          </a:prstGeom>
          <a:ln w="25400">
            <a:solidFill>
              <a:srgbClr val="5D77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3581400" y="6096000"/>
            <a:ext cx="1219200" cy="152400"/>
          </a:xfrm>
          <a:prstGeom prst="straightConnector1">
            <a:avLst/>
          </a:prstGeom>
          <a:ln w="25400">
            <a:solidFill>
              <a:srgbClr val="5D77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3200400" y="4114800"/>
            <a:ext cx="685800" cy="1588"/>
          </a:xfrm>
          <a:prstGeom prst="straightConnector1">
            <a:avLst/>
          </a:prstGeom>
          <a:ln w="25400">
            <a:solidFill>
              <a:srgbClr val="5D77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10800000" flipV="1">
            <a:off x="5867400" y="4038600"/>
            <a:ext cx="914400" cy="685800"/>
          </a:xfrm>
          <a:prstGeom prst="straightConnector1">
            <a:avLst/>
          </a:prstGeom>
          <a:ln w="25400">
            <a:solidFill>
              <a:srgbClr val="5D77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5410200" y="1676400"/>
            <a:ext cx="1752600" cy="1524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8" descr="OPVK_hor_zakladni_logolink_RGB_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6019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685800"/>
            <a:ext cx="7499350" cy="1143000"/>
          </a:xfrm>
        </p:spPr>
        <p:txBody>
          <a:bodyPr/>
          <a:lstStyle/>
          <a:p>
            <a:r>
              <a:rPr lang="cs-CZ" dirty="0" smtClean="0"/>
              <a:t>Výživa živočichů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057400"/>
            <a:ext cx="4876800" cy="4114800"/>
          </a:xfrm>
        </p:spPr>
        <p:txBody>
          <a:bodyPr/>
          <a:lstStyle/>
          <a:p>
            <a:pPr>
              <a:buClr>
                <a:srgbClr val="5D7723"/>
              </a:buClr>
            </a:pPr>
            <a:r>
              <a:rPr lang="cs-CZ" sz="2000" b="1" dirty="0" smtClean="0"/>
              <a:t>Živočichové</a:t>
            </a:r>
            <a:r>
              <a:rPr lang="cs-CZ" sz="2000" dirty="0" smtClean="0"/>
              <a:t> přijímají živiny </a:t>
            </a:r>
            <a:r>
              <a:rPr lang="cs-CZ" sz="2000" b="1" dirty="0" smtClean="0"/>
              <a:t>v potravě</a:t>
            </a:r>
            <a:r>
              <a:rPr lang="cs-CZ" sz="2000" dirty="0" smtClean="0"/>
              <a:t>. 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Živiny se vstřebávají  v průběhu </a:t>
            </a:r>
            <a:r>
              <a:rPr lang="cs-CZ" sz="2000" b="1" dirty="0" smtClean="0"/>
              <a:t>trávení potravy</a:t>
            </a:r>
            <a:r>
              <a:rPr lang="cs-CZ" sz="2000" dirty="0" smtClean="0"/>
              <a:t>.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Pro </a:t>
            </a:r>
            <a:r>
              <a:rPr lang="cs-CZ" sz="2000" b="1" dirty="0" smtClean="0"/>
              <a:t>býložravce</a:t>
            </a:r>
            <a:r>
              <a:rPr lang="cs-CZ" sz="2000" dirty="0" smtClean="0"/>
              <a:t> jsou potravou, tedy zdrojem živin, </a:t>
            </a:r>
            <a:r>
              <a:rPr lang="cs-CZ" sz="2000" b="1" dirty="0" smtClean="0"/>
              <a:t>rostliny</a:t>
            </a:r>
            <a:r>
              <a:rPr lang="cs-CZ" sz="2000" dirty="0" smtClean="0"/>
              <a:t>. </a:t>
            </a:r>
          </a:p>
          <a:p>
            <a:pPr>
              <a:buClr>
                <a:srgbClr val="5D7723"/>
              </a:buClr>
            </a:pPr>
            <a:r>
              <a:rPr lang="cs-CZ" sz="2000" b="1" dirty="0" smtClean="0"/>
              <a:t>Masožravcům</a:t>
            </a:r>
            <a:r>
              <a:rPr lang="cs-CZ" sz="2000" dirty="0" smtClean="0"/>
              <a:t> slouží jako potrava </a:t>
            </a:r>
            <a:r>
              <a:rPr lang="cs-CZ" sz="2000" b="1" dirty="0" smtClean="0"/>
              <a:t>živočichové</a:t>
            </a:r>
            <a:r>
              <a:rPr lang="cs-CZ" sz="2000" dirty="0" smtClean="0"/>
              <a:t>.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Pro </a:t>
            </a:r>
            <a:r>
              <a:rPr lang="cs-CZ" sz="2000" b="1" dirty="0" smtClean="0"/>
              <a:t>všežravce</a:t>
            </a:r>
            <a:r>
              <a:rPr lang="cs-CZ" sz="2000" dirty="0" smtClean="0"/>
              <a:t> jsou zdrojem živin </a:t>
            </a:r>
            <a:r>
              <a:rPr lang="cs-CZ" sz="2000" b="1" dirty="0" smtClean="0"/>
              <a:t>rostliny i živočichové</a:t>
            </a:r>
            <a:r>
              <a:rPr lang="cs-CZ" sz="2000" dirty="0" smtClean="0"/>
              <a:t>.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Velmi důležitý je i příjem </a:t>
            </a:r>
            <a:r>
              <a:rPr lang="cs-CZ" sz="2000" b="1" dirty="0" smtClean="0"/>
              <a:t>vody</a:t>
            </a:r>
            <a:r>
              <a:rPr lang="cs-CZ" sz="2000" dirty="0" smtClean="0"/>
              <a:t>.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Projekt Slušovice\Živiny\787px-Blonde_Aquita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19200"/>
            <a:ext cx="2298593" cy="1749425"/>
          </a:xfrm>
          <a:prstGeom prst="rect">
            <a:avLst/>
          </a:prstGeom>
          <a:noFill/>
        </p:spPr>
      </p:pic>
      <p:pic>
        <p:nvPicPr>
          <p:cNvPr id="3075" name="Picture 3" descr="E:\Projekt Slušovice\Živiny\800px-Rød_ræv_(Vulpes_vulpes).jpg"/>
          <p:cNvPicPr>
            <a:picLocks noChangeAspect="1" noChangeArrowheads="1"/>
          </p:cNvPicPr>
          <p:nvPr/>
        </p:nvPicPr>
        <p:blipFill>
          <a:blip r:embed="rId5" cstate="print"/>
          <a:srcRect l="6250"/>
          <a:stretch>
            <a:fillRect/>
          </a:stretch>
        </p:blipFill>
        <p:spPr bwMode="auto">
          <a:xfrm>
            <a:off x="6477000" y="2895600"/>
            <a:ext cx="2286001" cy="1706880"/>
          </a:xfrm>
          <a:prstGeom prst="rect">
            <a:avLst/>
          </a:prstGeom>
          <a:noFill/>
        </p:spPr>
      </p:pic>
      <p:pic>
        <p:nvPicPr>
          <p:cNvPr id="3076" name="Picture 4" descr="E:\Projekt Slušovice\Živiny\Anas_platyrhynchos_male_female_quadrat.jpg"/>
          <p:cNvPicPr>
            <a:picLocks noChangeAspect="1" noChangeArrowheads="1"/>
          </p:cNvPicPr>
          <p:nvPr/>
        </p:nvPicPr>
        <p:blipFill>
          <a:blip r:embed="rId6"/>
          <a:srcRect t="6667" b="6667"/>
          <a:stretch>
            <a:fillRect/>
          </a:stretch>
        </p:blipFill>
        <p:spPr bwMode="auto">
          <a:xfrm>
            <a:off x="6477000" y="4572000"/>
            <a:ext cx="22860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152400"/>
            <a:ext cx="3746500" cy="1143000"/>
          </a:xfrm>
        </p:spPr>
        <p:txBody>
          <a:bodyPr/>
          <a:lstStyle/>
          <a:p>
            <a:r>
              <a:rPr lang="cs-CZ" dirty="0" smtClean="0"/>
              <a:t>Výživa hub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1371600"/>
            <a:ext cx="4876800" cy="5105400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Houby</a:t>
            </a:r>
            <a:r>
              <a:rPr lang="cs-CZ" sz="2000" dirty="0" smtClean="0"/>
              <a:t> čerpají živiny různým způsobem :</a:t>
            </a:r>
          </a:p>
          <a:p>
            <a:pPr>
              <a:buClr>
                <a:srgbClr val="5D7723"/>
              </a:buClr>
            </a:pPr>
            <a:r>
              <a:rPr lang="cs-CZ" sz="1900" dirty="0" smtClean="0"/>
              <a:t>některé si berou </a:t>
            </a:r>
            <a:r>
              <a:rPr lang="cs-CZ" sz="1900" b="1" dirty="0" smtClean="0"/>
              <a:t>živiny z mrtvých těl </a:t>
            </a:r>
            <a:r>
              <a:rPr lang="cs-CZ" sz="1900" dirty="0" smtClean="0"/>
              <a:t>ostatních organismů, </a:t>
            </a:r>
            <a:br>
              <a:rPr lang="cs-CZ" sz="1900" dirty="0" smtClean="0"/>
            </a:br>
            <a:r>
              <a:rPr lang="cs-CZ" sz="1900" dirty="0" smtClean="0"/>
              <a:t>např. třepenitka svazčitá (jedovatá houba, často roste na odumřelých kmenech </a:t>
            </a:r>
            <a:br>
              <a:rPr lang="cs-CZ" sz="1900" dirty="0" smtClean="0"/>
            </a:br>
            <a:r>
              <a:rPr lang="cs-CZ" sz="1900" dirty="0" smtClean="0"/>
              <a:t>a rozkládá jejich dřevo);</a:t>
            </a:r>
          </a:p>
          <a:p>
            <a:pPr>
              <a:buClr>
                <a:srgbClr val="5D7723"/>
              </a:buClr>
            </a:pPr>
            <a:r>
              <a:rPr lang="cs-CZ" sz="1900" dirty="0" smtClean="0"/>
              <a:t>některé berou </a:t>
            </a:r>
            <a:r>
              <a:rPr lang="cs-CZ" sz="1900" b="1" dirty="0" smtClean="0"/>
              <a:t>živiny z živých organismů </a:t>
            </a:r>
            <a:r>
              <a:rPr lang="cs-CZ" sz="1900" dirty="0" smtClean="0"/>
              <a:t>a mohou je tím i zabíjet („paraziti“),</a:t>
            </a:r>
            <a:br>
              <a:rPr lang="cs-CZ" sz="1900" dirty="0" smtClean="0"/>
            </a:br>
            <a:r>
              <a:rPr lang="cs-CZ" sz="1900" dirty="0" smtClean="0"/>
              <a:t>např. </a:t>
            </a:r>
            <a:r>
              <a:rPr lang="cs-CZ" sz="1900" dirty="0" err="1" smtClean="0"/>
              <a:t>ohňovec</a:t>
            </a:r>
            <a:r>
              <a:rPr lang="cs-CZ" sz="1900" dirty="0" smtClean="0"/>
              <a:t> obecný a </a:t>
            </a:r>
            <a:r>
              <a:rPr lang="cs-CZ" sz="1900" dirty="0" err="1" smtClean="0"/>
              <a:t>březovník</a:t>
            </a:r>
            <a:r>
              <a:rPr lang="cs-CZ" sz="1900" dirty="0" smtClean="0"/>
              <a:t> obecný jsou choroše (dřevokazné houby);</a:t>
            </a:r>
          </a:p>
          <a:p>
            <a:pPr>
              <a:buClr>
                <a:srgbClr val="5D7723"/>
              </a:buClr>
            </a:pPr>
            <a:r>
              <a:rPr lang="cs-CZ" sz="1900" dirty="0" smtClean="0"/>
              <a:t>některé si berou </a:t>
            </a:r>
            <a:r>
              <a:rPr lang="cs-CZ" sz="1900" b="1" dirty="0" smtClean="0"/>
              <a:t>živiny od jiných organismů a na oplátku jim dávají vodu </a:t>
            </a:r>
            <a:r>
              <a:rPr lang="cs-CZ" sz="1900" dirty="0" smtClean="0"/>
              <a:t>(symbióza),  </a:t>
            </a:r>
            <a:br>
              <a:rPr lang="cs-CZ" sz="1900" dirty="0" smtClean="0"/>
            </a:br>
            <a:r>
              <a:rPr lang="cs-CZ" sz="1900" dirty="0" smtClean="0"/>
              <a:t>např. hřib žlučník (hořká chuť, nejedlý – roste často pod smrky, kterým dává vodu </a:t>
            </a:r>
            <a:br>
              <a:rPr lang="cs-CZ" sz="1900" dirty="0" smtClean="0"/>
            </a:br>
            <a:r>
              <a:rPr lang="cs-CZ" sz="1900" dirty="0" smtClean="0"/>
              <a:t>a smrk mu poskytuje živiny.</a:t>
            </a:r>
          </a:p>
          <a:p>
            <a:pPr>
              <a:buNone/>
            </a:pPr>
            <a:endParaRPr lang="cs-CZ" sz="18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Projekt Slušovice\Živiny\800px-Hypholoma_fasciculare_LC0091.jpg"/>
          <p:cNvPicPr>
            <a:picLocks noChangeAspect="1" noChangeArrowheads="1"/>
          </p:cNvPicPr>
          <p:nvPr/>
        </p:nvPicPr>
        <p:blipFill>
          <a:blip r:embed="rId4" cstate="print"/>
          <a:srcRect r="2034"/>
          <a:stretch>
            <a:fillRect/>
          </a:stretch>
        </p:blipFill>
        <p:spPr bwMode="auto">
          <a:xfrm>
            <a:off x="6324600" y="1295400"/>
            <a:ext cx="2438400" cy="1863662"/>
          </a:xfrm>
          <a:prstGeom prst="rect">
            <a:avLst/>
          </a:prstGeom>
          <a:noFill/>
        </p:spPr>
      </p:pic>
      <p:pic>
        <p:nvPicPr>
          <p:cNvPr id="2051" name="Picture 3" descr="E:\Projekt Slušovice\Živiny\779px-2006-09-14_Tylopilus_felleus_cr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800600"/>
            <a:ext cx="2438400" cy="1878100"/>
          </a:xfrm>
          <a:prstGeom prst="rect">
            <a:avLst/>
          </a:prstGeom>
          <a:noFill/>
        </p:spPr>
      </p:pic>
      <p:pic>
        <p:nvPicPr>
          <p:cNvPr id="2052" name="Picture 4" descr="E:\Projekt Slušovice\Živiny\800px-Birkenporling_32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163060"/>
            <a:ext cx="2438400" cy="169468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1300" y="274638"/>
            <a:ext cx="1841500" cy="1143000"/>
          </a:xfrm>
        </p:spPr>
        <p:txBody>
          <a:bodyPr/>
          <a:lstStyle/>
          <a:p>
            <a:r>
              <a:rPr lang="cs-CZ" dirty="0" smtClean="0"/>
              <a:t>Humus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371600"/>
            <a:ext cx="7327900" cy="2743200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Jak vzniká?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Humus vzniká </a:t>
            </a:r>
            <a:r>
              <a:rPr lang="cs-CZ" sz="2000" b="1" dirty="0" smtClean="0"/>
              <a:t>rozkladem uhynulých těl rostlin a živočichů</a:t>
            </a:r>
            <a:r>
              <a:rPr lang="cs-CZ" sz="2000" dirty="0" smtClean="0"/>
              <a:t>. Obohacuje tak půdu o potřebné živiny. </a:t>
            </a:r>
          </a:p>
          <a:p>
            <a:pPr>
              <a:buNone/>
            </a:pPr>
            <a:endParaRPr lang="cs-CZ" sz="800" dirty="0" smtClean="0"/>
          </a:p>
          <a:p>
            <a:pPr>
              <a:buNone/>
            </a:pPr>
            <a:r>
              <a:rPr lang="cs-CZ" sz="2000" dirty="0" smtClean="0"/>
              <a:t>K čemu slouží?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Humus je </a:t>
            </a:r>
            <a:r>
              <a:rPr lang="cs-CZ" sz="2000" b="1" dirty="0" smtClean="0"/>
              <a:t>zásobárnou živin pro rostliny</a:t>
            </a:r>
            <a:r>
              <a:rPr lang="cs-CZ" sz="2000" dirty="0" smtClean="0"/>
              <a:t>.</a:t>
            </a:r>
          </a:p>
          <a:p>
            <a:pPr>
              <a:buClr>
                <a:srgbClr val="5D7723"/>
              </a:buClr>
            </a:pPr>
            <a:r>
              <a:rPr lang="cs-CZ" sz="2000" dirty="0" smtClean="0"/>
              <a:t>Je to </a:t>
            </a:r>
            <a:r>
              <a:rPr lang="cs-CZ" sz="2000" b="1" dirty="0" smtClean="0"/>
              <a:t>nejúrodnější část půdy</a:t>
            </a:r>
            <a:r>
              <a:rPr lang="cs-CZ" sz="2000" dirty="0" smtClean="0"/>
              <a:t>.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E:\Projekt Slušovice\Živiny\800px-Black_dirt_in_Black_Dirt_Reg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999036"/>
            <a:ext cx="4495800" cy="247796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1296</Words>
  <Application>Microsoft Office PowerPoint</Application>
  <PresentationFormat>Předvádění na obrazovce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Slunovrat</vt:lpstr>
      <vt:lpstr>Živiny</vt:lpstr>
      <vt:lpstr>Anotace:</vt:lpstr>
      <vt:lpstr>Neživá příroda</vt:lpstr>
      <vt:lpstr>Živiny</vt:lpstr>
      <vt:lpstr>Výživa rostlin</vt:lpstr>
      <vt:lpstr>Fotosyntéza</vt:lpstr>
      <vt:lpstr>Výživa živočichů</vt:lpstr>
      <vt:lpstr>Výživa hub</vt:lpstr>
      <vt:lpstr>Humus</vt:lpstr>
      <vt:lpstr>Koloběh živin v přírodě</vt:lpstr>
      <vt:lpstr>Použité zdroje: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ucitel</cp:lastModifiedBy>
  <cp:revision>214</cp:revision>
  <cp:lastPrinted>1601-01-01T00:00:00Z</cp:lastPrinted>
  <dcterms:created xsi:type="dcterms:W3CDTF">1601-01-01T00:00:00Z</dcterms:created>
  <dcterms:modified xsi:type="dcterms:W3CDTF">2013-08-22T12:48:24Z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