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2" r:id="rId2"/>
  </p:sldMasterIdLst>
  <p:sldIdLst>
    <p:sldId id="256" r:id="rId3"/>
    <p:sldId id="259" r:id="rId4"/>
    <p:sldId id="279" r:id="rId5"/>
    <p:sldId id="280" r:id="rId6"/>
    <p:sldId id="291" r:id="rId7"/>
    <p:sldId id="281" r:id="rId8"/>
    <p:sldId id="294" r:id="rId9"/>
    <p:sldId id="282" r:id="rId10"/>
    <p:sldId id="293" r:id="rId11"/>
    <p:sldId id="285" r:id="rId12"/>
    <p:sldId id="286" r:id="rId13"/>
    <p:sldId id="284" r:id="rId14"/>
    <p:sldId id="288" r:id="rId15"/>
    <p:sldId id="267" r:id="rId16"/>
    <p:sldId id="295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9CD8D-A523-4A48-BCF7-3571DA4F92D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ACE18F-B8F5-465F-A1FE-A1D33E60DE27}">
      <dgm:prSet phldrT="[Text]"/>
      <dgm:spPr/>
      <dgm:t>
        <a:bodyPr/>
        <a:lstStyle/>
        <a:p>
          <a:r>
            <a:rPr lang="cs-CZ" dirty="0" smtClean="0"/>
            <a:t>srdce</a:t>
          </a:r>
          <a:endParaRPr lang="cs-CZ" dirty="0"/>
        </a:p>
      </dgm:t>
    </dgm:pt>
    <dgm:pt modelId="{468B1022-A285-479D-95C2-17FB914C4A46}" type="parTrans" cxnId="{5AA5A049-F9D3-4B45-9D16-812C66C0923E}">
      <dgm:prSet/>
      <dgm:spPr/>
      <dgm:t>
        <a:bodyPr/>
        <a:lstStyle/>
        <a:p>
          <a:endParaRPr lang="cs-CZ"/>
        </a:p>
      </dgm:t>
    </dgm:pt>
    <dgm:pt modelId="{29D7AE2E-0FF8-49D4-8140-56B111481915}" type="sibTrans" cxnId="{5AA5A049-F9D3-4B45-9D16-812C66C0923E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FB0D240D-7ACC-4B44-A021-812556B2D918}">
      <dgm:prSet phldrT="[Text]"/>
      <dgm:spPr/>
      <dgm:t>
        <a:bodyPr/>
        <a:lstStyle/>
        <a:p>
          <a:r>
            <a:rPr lang="cs-CZ" dirty="0" smtClean="0"/>
            <a:t>tepna</a:t>
          </a:r>
          <a:endParaRPr lang="cs-CZ" dirty="0"/>
        </a:p>
      </dgm:t>
    </dgm:pt>
    <dgm:pt modelId="{6DCD2E2A-28BB-4BA1-AE99-6BEFA68F139E}" type="parTrans" cxnId="{C8F308B9-F024-4D73-A313-ACB50DE14C77}">
      <dgm:prSet/>
      <dgm:spPr/>
      <dgm:t>
        <a:bodyPr/>
        <a:lstStyle/>
        <a:p>
          <a:endParaRPr lang="cs-CZ"/>
        </a:p>
      </dgm:t>
    </dgm:pt>
    <dgm:pt modelId="{D9ECE073-F81B-4C7A-8889-D81F6A8B9542}" type="sibTrans" cxnId="{C8F308B9-F024-4D73-A313-ACB50DE14C77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9D5C0148-78A1-4CFF-8589-1C11B4B2BBE5}">
      <dgm:prSet phldrT="[Text]"/>
      <dgm:spPr/>
      <dgm:t>
        <a:bodyPr/>
        <a:lstStyle/>
        <a:p>
          <a:r>
            <a:rPr lang="cs-CZ" dirty="0" smtClean="0"/>
            <a:t>vlásečnice</a:t>
          </a:r>
          <a:endParaRPr lang="cs-CZ" dirty="0"/>
        </a:p>
      </dgm:t>
    </dgm:pt>
    <dgm:pt modelId="{235D94A1-9ED0-4699-8A80-C3F8E3B40CD6}" type="parTrans" cxnId="{C38BFE4C-DE1C-47E2-BECB-F75A6CAEA27A}">
      <dgm:prSet/>
      <dgm:spPr/>
      <dgm:t>
        <a:bodyPr/>
        <a:lstStyle/>
        <a:p>
          <a:endParaRPr lang="cs-CZ"/>
        </a:p>
      </dgm:t>
    </dgm:pt>
    <dgm:pt modelId="{4273DC1E-5EEA-4D2E-868E-07F38DBCA60C}" type="sibTrans" cxnId="{C38BFE4C-DE1C-47E2-BECB-F75A6CAEA27A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C1E9DFE2-F50E-40CA-82A5-2A19528F77D7}">
      <dgm:prSet phldrT="[Text]"/>
      <dgm:spPr/>
      <dgm:t>
        <a:bodyPr/>
        <a:lstStyle/>
        <a:p>
          <a:r>
            <a:rPr lang="cs-CZ" dirty="0" smtClean="0"/>
            <a:t>žíla</a:t>
          </a:r>
          <a:endParaRPr lang="cs-CZ" dirty="0"/>
        </a:p>
      </dgm:t>
    </dgm:pt>
    <dgm:pt modelId="{DCEB9C85-8E1F-4BBB-99ED-87D5500EA343}" type="parTrans" cxnId="{4304C421-EE18-4702-AF9A-DC566D31FF0C}">
      <dgm:prSet/>
      <dgm:spPr/>
      <dgm:t>
        <a:bodyPr/>
        <a:lstStyle/>
        <a:p>
          <a:endParaRPr lang="cs-CZ"/>
        </a:p>
      </dgm:t>
    </dgm:pt>
    <dgm:pt modelId="{4BF75840-2EB4-4323-8FE4-ED3B5A9A4DE8}" type="sibTrans" cxnId="{4304C421-EE18-4702-AF9A-DC566D31FF0C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D1779A6C-36FF-480C-A75A-25201DE14E60}">
      <dgm:prSet phldrT="[Text]"/>
      <dgm:spPr/>
      <dgm:t>
        <a:bodyPr/>
        <a:lstStyle/>
        <a:p>
          <a:r>
            <a:rPr lang="cs-CZ" dirty="0" smtClean="0"/>
            <a:t>dutá žíla</a:t>
          </a:r>
          <a:endParaRPr lang="cs-CZ" dirty="0"/>
        </a:p>
      </dgm:t>
    </dgm:pt>
    <dgm:pt modelId="{BB9E2346-F1A8-4E82-BFCA-AA810DCEF48F}" type="parTrans" cxnId="{6EE32ABB-B76E-429B-A00E-3DA26792B764}">
      <dgm:prSet/>
      <dgm:spPr/>
      <dgm:t>
        <a:bodyPr/>
        <a:lstStyle/>
        <a:p>
          <a:endParaRPr lang="cs-CZ"/>
        </a:p>
      </dgm:t>
    </dgm:pt>
    <dgm:pt modelId="{DDCBF675-5FE9-4866-A205-EEDBFC52664F}" type="sibTrans" cxnId="{6EE32ABB-B76E-429B-A00E-3DA26792B764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5CF7056C-013B-4CE2-AD2F-F63590D8ED98}">
      <dgm:prSet/>
      <dgm:spPr/>
      <dgm:t>
        <a:bodyPr/>
        <a:lstStyle/>
        <a:p>
          <a:r>
            <a:rPr lang="cs-CZ" dirty="0" smtClean="0"/>
            <a:t>aorta (tepna)</a:t>
          </a:r>
          <a:endParaRPr lang="cs-CZ" dirty="0"/>
        </a:p>
      </dgm:t>
    </dgm:pt>
    <dgm:pt modelId="{2A538057-F932-4A78-B451-CFFC3DE42D38}" type="parTrans" cxnId="{54B6C6BB-632A-4699-8CD0-F413AFD2CE2A}">
      <dgm:prSet/>
      <dgm:spPr/>
      <dgm:t>
        <a:bodyPr/>
        <a:lstStyle/>
        <a:p>
          <a:endParaRPr lang="cs-CZ"/>
        </a:p>
      </dgm:t>
    </dgm:pt>
    <dgm:pt modelId="{3DD99D5A-5D19-4228-9A62-A3DD5F90DF29}" type="sibTrans" cxnId="{54B6C6BB-632A-4699-8CD0-F413AFD2CE2A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DAB6EA3C-7521-4512-8E58-EE65834062FD}" type="pres">
      <dgm:prSet presAssocID="{D3E9CD8D-A523-4A48-BCF7-3571DA4F92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C6EC4E-C3EF-4691-B9B8-94508433EAC3}" type="pres">
      <dgm:prSet presAssocID="{5BACE18F-B8F5-465F-A1FE-A1D33E60DE27}" presName="dummy" presStyleCnt="0"/>
      <dgm:spPr/>
    </dgm:pt>
    <dgm:pt modelId="{08816970-14E1-4BFB-AF24-61CE28E42493}" type="pres">
      <dgm:prSet presAssocID="{5BACE18F-B8F5-465F-A1FE-A1D33E60DE27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F4BBD3-294F-475A-BA69-0F9D71A18613}" type="pres">
      <dgm:prSet presAssocID="{29D7AE2E-0FF8-49D4-8140-56B111481915}" presName="sibTrans" presStyleLbl="node1" presStyleIdx="0" presStyleCnt="6"/>
      <dgm:spPr/>
      <dgm:t>
        <a:bodyPr/>
        <a:lstStyle/>
        <a:p>
          <a:endParaRPr lang="cs-CZ"/>
        </a:p>
      </dgm:t>
    </dgm:pt>
    <dgm:pt modelId="{F57EC9BE-0C97-48C3-96C4-A32EF5C910F5}" type="pres">
      <dgm:prSet presAssocID="{5CF7056C-013B-4CE2-AD2F-F63590D8ED98}" presName="dummy" presStyleCnt="0"/>
      <dgm:spPr/>
    </dgm:pt>
    <dgm:pt modelId="{0FA9D59A-3315-412F-A49F-FCAAE68A5F16}" type="pres">
      <dgm:prSet presAssocID="{5CF7056C-013B-4CE2-AD2F-F63590D8ED98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EDF25E-C94E-4652-9A74-12B79EAF8807}" type="pres">
      <dgm:prSet presAssocID="{3DD99D5A-5D19-4228-9A62-A3DD5F90DF29}" presName="sibTrans" presStyleLbl="node1" presStyleIdx="1" presStyleCnt="6"/>
      <dgm:spPr/>
      <dgm:t>
        <a:bodyPr/>
        <a:lstStyle/>
        <a:p>
          <a:endParaRPr lang="cs-CZ"/>
        </a:p>
      </dgm:t>
    </dgm:pt>
    <dgm:pt modelId="{9A2539E5-49E5-436F-AAAD-07885FE4EBEA}" type="pres">
      <dgm:prSet presAssocID="{FB0D240D-7ACC-4B44-A021-812556B2D918}" presName="dummy" presStyleCnt="0"/>
      <dgm:spPr/>
    </dgm:pt>
    <dgm:pt modelId="{96C88878-BBAA-4581-AF46-E355F914E676}" type="pres">
      <dgm:prSet presAssocID="{FB0D240D-7ACC-4B44-A021-812556B2D918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7E55A7-8287-4F05-928C-26C048F42F32}" type="pres">
      <dgm:prSet presAssocID="{D9ECE073-F81B-4C7A-8889-D81F6A8B9542}" presName="sibTrans" presStyleLbl="node1" presStyleIdx="2" presStyleCnt="6"/>
      <dgm:spPr/>
      <dgm:t>
        <a:bodyPr/>
        <a:lstStyle/>
        <a:p>
          <a:endParaRPr lang="cs-CZ"/>
        </a:p>
      </dgm:t>
    </dgm:pt>
    <dgm:pt modelId="{D77D38C6-5A4E-43C3-90E0-C7E2FB30ACB0}" type="pres">
      <dgm:prSet presAssocID="{9D5C0148-78A1-4CFF-8589-1C11B4B2BBE5}" presName="dummy" presStyleCnt="0"/>
      <dgm:spPr/>
    </dgm:pt>
    <dgm:pt modelId="{18CB0744-F334-487C-A84F-8E01208F79EB}" type="pres">
      <dgm:prSet presAssocID="{9D5C0148-78A1-4CFF-8589-1C11B4B2BBE5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DE77B2-9F9A-4ACE-8225-E51B4F3E970C}" type="pres">
      <dgm:prSet presAssocID="{4273DC1E-5EEA-4D2E-868E-07F38DBCA60C}" presName="sibTrans" presStyleLbl="node1" presStyleIdx="3" presStyleCnt="6"/>
      <dgm:spPr/>
      <dgm:t>
        <a:bodyPr/>
        <a:lstStyle/>
        <a:p>
          <a:endParaRPr lang="cs-CZ"/>
        </a:p>
      </dgm:t>
    </dgm:pt>
    <dgm:pt modelId="{E2589172-5A90-4A95-B50D-DD1FBD44FB77}" type="pres">
      <dgm:prSet presAssocID="{C1E9DFE2-F50E-40CA-82A5-2A19528F77D7}" presName="dummy" presStyleCnt="0"/>
      <dgm:spPr/>
    </dgm:pt>
    <dgm:pt modelId="{BDA05BB5-8EA5-4524-A038-3878A2A2E87D}" type="pres">
      <dgm:prSet presAssocID="{C1E9DFE2-F50E-40CA-82A5-2A19528F77D7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1EEEA1-54AF-41C9-9C98-C6FC4BBA7397}" type="pres">
      <dgm:prSet presAssocID="{4BF75840-2EB4-4323-8FE4-ED3B5A9A4DE8}" presName="sibTrans" presStyleLbl="node1" presStyleIdx="4" presStyleCnt="6"/>
      <dgm:spPr/>
      <dgm:t>
        <a:bodyPr/>
        <a:lstStyle/>
        <a:p>
          <a:endParaRPr lang="cs-CZ"/>
        </a:p>
      </dgm:t>
    </dgm:pt>
    <dgm:pt modelId="{5FC45E3A-EF2A-4C38-9BC5-0BF8903F199C}" type="pres">
      <dgm:prSet presAssocID="{D1779A6C-36FF-480C-A75A-25201DE14E60}" presName="dummy" presStyleCnt="0"/>
      <dgm:spPr/>
    </dgm:pt>
    <dgm:pt modelId="{DF187902-6B8B-48FB-B637-2C2CA365144E}" type="pres">
      <dgm:prSet presAssocID="{D1779A6C-36FF-480C-A75A-25201DE14E60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CC4F39-A11F-402B-BA7C-C76597966BFF}" type="pres">
      <dgm:prSet presAssocID="{DDCBF675-5FE9-4866-A205-EEDBFC52664F}" presName="sibTrans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6538DCFA-2955-4315-A333-3BB29184491B}" type="presOf" srcId="{D1779A6C-36FF-480C-A75A-25201DE14E60}" destId="{DF187902-6B8B-48FB-B637-2C2CA365144E}" srcOrd="0" destOrd="0" presId="urn:microsoft.com/office/officeart/2005/8/layout/cycle1"/>
    <dgm:cxn modelId="{6EE32ABB-B76E-429B-A00E-3DA26792B764}" srcId="{D3E9CD8D-A523-4A48-BCF7-3571DA4F92D4}" destId="{D1779A6C-36FF-480C-A75A-25201DE14E60}" srcOrd="5" destOrd="0" parTransId="{BB9E2346-F1A8-4E82-BFCA-AA810DCEF48F}" sibTransId="{DDCBF675-5FE9-4866-A205-EEDBFC52664F}"/>
    <dgm:cxn modelId="{21FF011E-3081-43F5-B84C-5668EAD9A08F}" type="presOf" srcId="{5BACE18F-B8F5-465F-A1FE-A1D33E60DE27}" destId="{08816970-14E1-4BFB-AF24-61CE28E42493}" srcOrd="0" destOrd="0" presId="urn:microsoft.com/office/officeart/2005/8/layout/cycle1"/>
    <dgm:cxn modelId="{BE7B438F-78DF-4CB7-9768-4D4C34F779E9}" type="presOf" srcId="{4273DC1E-5EEA-4D2E-868E-07F38DBCA60C}" destId="{E9DE77B2-9F9A-4ACE-8225-E51B4F3E970C}" srcOrd="0" destOrd="0" presId="urn:microsoft.com/office/officeart/2005/8/layout/cycle1"/>
    <dgm:cxn modelId="{C8F308B9-F024-4D73-A313-ACB50DE14C77}" srcId="{D3E9CD8D-A523-4A48-BCF7-3571DA4F92D4}" destId="{FB0D240D-7ACC-4B44-A021-812556B2D918}" srcOrd="2" destOrd="0" parTransId="{6DCD2E2A-28BB-4BA1-AE99-6BEFA68F139E}" sibTransId="{D9ECE073-F81B-4C7A-8889-D81F6A8B9542}"/>
    <dgm:cxn modelId="{64D3DD19-C634-45AD-A113-E9B0F4B655B8}" type="presOf" srcId="{D3E9CD8D-A523-4A48-BCF7-3571DA4F92D4}" destId="{DAB6EA3C-7521-4512-8E58-EE65834062FD}" srcOrd="0" destOrd="0" presId="urn:microsoft.com/office/officeart/2005/8/layout/cycle1"/>
    <dgm:cxn modelId="{F136BBA8-C1E9-4011-97CF-D6790B4A9CF8}" type="presOf" srcId="{FB0D240D-7ACC-4B44-A021-812556B2D918}" destId="{96C88878-BBAA-4581-AF46-E355F914E676}" srcOrd="0" destOrd="0" presId="urn:microsoft.com/office/officeart/2005/8/layout/cycle1"/>
    <dgm:cxn modelId="{DF53965C-D19E-4EA8-B329-BE3A058DF545}" type="presOf" srcId="{DDCBF675-5FE9-4866-A205-EEDBFC52664F}" destId="{95CC4F39-A11F-402B-BA7C-C76597966BFF}" srcOrd="0" destOrd="0" presId="urn:microsoft.com/office/officeart/2005/8/layout/cycle1"/>
    <dgm:cxn modelId="{54B6C6BB-632A-4699-8CD0-F413AFD2CE2A}" srcId="{D3E9CD8D-A523-4A48-BCF7-3571DA4F92D4}" destId="{5CF7056C-013B-4CE2-AD2F-F63590D8ED98}" srcOrd="1" destOrd="0" parTransId="{2A538057-F932-4A78-B451-CFFC3DE42D38}" sibTransId="{3DD99D5A-5D19-4228-9A62-A3DD5F90DF29}"/>
    <dgm:cxn modelId="{25ECFEB5-21EE-46DA-A8A3-E60A6EC5A046}" type="presOf" srcId="{5CF7056C-013B-4CE2-AD2F-F63590D8ED98}" destId="{0FA9D59A-3315-412F-A49F-FCAAE68A5F16}" srcOrd="0" destOrd="0" presId="urn:microsoft.com/office/officeart/2005/8/layout/cycle1"/>
    <dgm:cxn modelId="{4304C421-EE18-4702-AF9A-DC566D31FF0C}" srcId="{D3E9CD8D-A523-4A48-BCF7-3571DA4F92D4}" destId="{C1E9DFE2-F50E-40CA-82A5-2A19528F77D7}" srcOrd="4" destOrd="0" parTransId="{DCEB9C85-8E1F-4BBB-99ED-87D5500EA343}" sibTransId="{4BF75840-2EB4-4323-8FE4-ED3B5A9A4DE8}"/>
    <dgm:cxn modelId="{C38BFE4C-DE1C-47E2-BECB-F75A6CAEA27A}" srcId="{D3E9CD8D-A523-4A48-BCF7-3571DA4F92D4}" destId="{9D5C0148-78A1-4CFF-8589-1C11B4B2BBE5}" srcOrd="3" destOrd="0" parTransId="{235D94A1-9ED0-4699-8A80-C3F8E3B40CD6}" sibTransId="{4273DC1E-5EEA-4D2E-868E-07F38DBCA60C}"/>
    <dgm:cxn modelId="{9A815C6D-3844-4499-A728-89264EA46C9B}" type="presOf" srcId="{29D7AE2E-0FF8-49D4-8140-56B111481915}" destId="{00F4BBD3-294F-475A-BA69-0F9D71A18613}" srcOrd="0" destOrd="0" presId="urn:microsoft.com/office/officeart/2005/8/layout/cycle1"/>
    <dgm:cxn modelId="{387BB6B8-5A00-4BD6-BE7A-26B99D877577}" type="presOf" srcId="{3DD99D5A-5D19-4228-9A62-A3DD5F90DF29}" destId="{F8EDF25E-C94E-4652-9A74-12B79EAF8807}" srcOrd="0" destOrd="0" presId="urn:microsoft.com/office/officeart/2005/8/layout/cycle1"/>
    <dgm:cxn modelId="{0B02CD35-22C5-494C-85AA-95E9437AC014}" type="presOf" srcId="{D9ECE073-F81B-4C7A-8889-D81F6A8B9542}" destId="{797E55A7-8287-4F05-928C-26C048F42F32}" srcOrd="0" destOrd="0" presId="urn:microsoft.com/office/officeart/2005/8/layout/cycle1"/>
    <dgm:cxn modelId="{5AA5A049-F9D3-4B45-9D16-812C66C0923E}" srcId="{D3E9CD8D-A523-4A48-BCF7-3571DA4F92D4}" destId="{5BACE18F-B8F5-465F-A1FE-A1D33E60DE27}" srcOrd="0" destOrd="0" parTransId="{468B1022-A285-479D-95C2-17FB914C4A46}" sibTransId="{29D7AE2E-0FF8-49D4-8140-56B111481915}"/>
    <dgm:cxn modelId="{6A0C61AD-5B08-4FC3-8F55-F3101DE6BF9D}" type="presOf" srcId="{4BF75840-2EB4-4323-8FE4-ED3B5A9A4DE8}" destId="{311EEEA1-54AF-41C9-9C98-C6FC4BBA7397}" srcOrd="0" destOrd="0" presId="urn:microsoft.com/office/officeart/2005/8/layout/cycle1"/>
    <dgm:cxn modelId="{344A3F47-3886-4318-A314-B8348F9813F1}" type="presOf" srcId="{9D5C0148-78A1-4CFF-8589-1C11B4B2BBE5}" destId="{18CB0744-F334-487C-A84F-8E01208F79EB}" srcOrd="0" destOrd="0" presId="urn:microsoft.com/office/officeart/2005/8/layout/cycle1"/>
    <dgm:cxn modelId="{769C1817-E546-4068-861E-9EE4C318FBF3}" type="presOf" srcId="{C1E9DFE2-F50E-40CA-82A5-2A19528F77D7}" destId="{BDA05BB5-8EA5-4524-A038-3878A2A2E87D}" srcOrd="0" destOrd="0" presId="urn:microsoft.com/office/officeart/2005/8/layout/cycle1"/>
    <dgm:cxn modelId="{70702DBF-67CA-419C-9D27-A495FD5EF784}" type="presParOf" srcId="{DAB6EA3C-7521-4512-8E58-EE65834062FD}" destId="{9FC6EC4E-C3EF-4691-B9B8-94508433EAC3}" srcOrd="0" destOrd="0" presId="urn:microsoft.com/office/officeart/2005/8/layout/cycle1"/>
    <dgm:cxn modelId="{E09D2C0F-D714-4732-A7CA-5B1779C0C7F6}" type="presParOf" srcId="{DAB6EA3C-7521-4512-8E58-EE65834062FD}" destId="{08816970-14E1-4BFB-AF24-61CE28E42493}" srcOrd="1" destOrd="0" presId="urn:microsoft.com/office/officeart/2005/8/layout/cycle1"/>
    <dgm:cxn modelId="{33AEEFD7-6928-4858-88CF-CCDBEBB9346A}" type="presParOf" srcId="{DAB6EA3C-7521-4512-8E58-EE65834062FD}" destId="{00F4BBD3-294F-475A-BA69-0F9D71A18613}" srcOrd="2" destOrd="0" presId="urn:microsoft.com/office/officeart/2005/8/layout/cycle1"/>
    <dgm:cxn modelId="{83911B65-F1E1-4A38-BA0A-53DF09D6604C}" type="presParOf" srcId="{DAB6EA3C-7521-4512-8E58-EE65834062FD}" destId="{F57EC9BE-0C97-48C3-96C4-A32EF5C910F5}" srcOrd="3" destOrd="0" presId="urn:microsoft.com/office/officeart/2005/8/layout/cycle1"/>
    <dgm:cxn modelId="{8E7EB7B4-AEEB-442F-A4A6-B8A0A0943A5A}" type="presParOf" srcId="{DAB6EA3C-7521-4512-8E58-EE65834062FD}" destId="{0FA9D59A-3315-412F-A49F-FCAAE68A5F16}" srcOrd="4" destOrd="0" presId="urn:microsoft.com/office/officeart/2005/8/layout/cycle1"/>
    <dgm:cxn modelId="{82B01DBA-DA41-4C8A-B076-71CBE1F1679A}" type="presParOf" srcId="{DAB6EA3C-7521-4512-8E58-EE65834062FD}" destId="{F8EDF25E-C94E-4652-9A74-12B79EAF8807}" srcOrd="5" destOrd="0" presId="urn:microsoft.com/office/officeart/2005/8/layout/cycle1"/>
    <dgm:cxn modelId="{AD83C271-81EC-4F2E-8AB7-85F5F6D6612B}" type="presParOf" srcId="{DAB6EA3C-7521-4512-8E58-EE65834062FD}" destId="{9A2539E5-49E5-436F-AAAD-07885FE4EBEA}" srcOrd="6" destOrd="0" presId="urn:microsoft.com/office/officeart/2005/8/layout/cycle1"/>
    <dgm:cxn modelId="{EE61C2C3-616A-4ADB-9CC5-E9495EE2968C}" type="presParOf" srcId="{DAB6EA3C-7521-4512-8E58-EE65834062FD}" destId="{96C88878-BBAA-4581-AF46-E355F914E676}" srcOrd="7" destOrd="0" presId="urn:microsoft.com/office/officeart/2005/8/layout/cycle1"/>
    <dgm:cxn modelId="{32A61B12-BCDD-4EC5-95D6-5C33B45F7559}" type="presParOf" srcId="{DAB6EA3C-7521-4512-8E58-EE65834062FD}" destId="{797E55A7-8287-4F05-928C-26C048F42F32}" srcOrd="8" destOrd="0" presId="urn:microsoft.com/office/officeart/2005/8/layout/cycle1"/>
    <dgm:cxn modelId="{2B645E22-5193-40A7-AA30-B36C8C365619}" type="presParOf" srcId="{DAB6EA3C-7521-4512-8E58-EE65834062FD}" destId="{D77D38C6-5A4E-43C3-90E0-C7E2FB30ACB0}" srcOrd="9" destOrd="0" presId="urn:microsoft.com/office/officeart/2005/8/layout/cycle1"/>
    <dgm:cxn modelId="{E0B0A27E-5024-47E3-9DBB-26EAA1C62596}" type="presParOf" srcId="{DAB6EA3C-7521-4512-8E58-EE65834062FD}" destId="{18CB0744-F334-487C-A84F-8E01208F79EB}" srcOrd="10" destOrd="0" presId="urn:microsoft.com/office/officeart/2005/8/layout/cycle1"/>
    <dgm:cxn modelId="{0CDEDA54-1ED5-4A38-A067-02F4F8FFE4FE}" type="presParOf" srcId="{DAB6EA3C-7521-4512-8E58-EE65834062FD}" destId="{E9DE77B2-9F9A-4ACE-8225-E51B4F3E970C}" srcOrd="11" destOrd="0" presId="urn:microsoft.com/office/officeart/2005/8/layout/cycle1"/>
    <dgm:cxn modelId="{D3E33636-4B0F-4D88-96D1-8D64A85A45FF}" type="presParOf" srcId="{DAB6EA3C-7521-4512-8E58-EE65834062FD}" destId="{E2589172-5A90-4A95-B50D-DD1FBD44FB77}" srcOrd="12" destOrd="0" presId="urn:microsoft.com/office/officeart/2005/8/layout/cycle1"/>
    <dgm:cxn modelId="{C4C23DBD-461D-480B-9166-7A8A64B36F07}" type="presParOf" srcId="{DAB6EA3C-7521-4512-8E58-EE65834062FD}" destId="{BDA05BB5-8EA5-4524-A038-3878A2A2E87D}" srcOrd="13" destOrd="0" presId="urn:microsoft.com/office/officeart/2005/8/layout/cycle1"/>
    <dgm:cxn modelId="{B0CCD760-5149-4015-B8C2-CD3D2517581D}" type="presParOf" srcId="{DAB6EA3C-7521-4512-8E58-EE65834062FD}" destId="{311EEEA1-54AF-41C9-9C98-C6FC4BBA7397}" srcOrd="14" destOrd="0" presId="urn:microsoft.com/office/officeart/2005/8/layout/cycle1"/>
    <dgm:cxn modelId="{9983EF7F-58D7-4AC5-ACA8-9DA8C5001A93}" type="presParOf" srcId="{DAB6EA3C-7521-4512-8E58-EE65834062FD}" destId="{5FC45E3A-EF2A-4C38-9BC5-0BF8903F199C}" srcOrd="15" destOrd="0" presId="urn:microsoft.com/office/officeart/2005/8/layout/cycle1"/>
    <dgm:cxn modelId="{213BA69D-A9B9-4ECD-8DDA-D32A9BDC9A0D}" type="presParOf" srcId="{DAB6EA3C-7521-4512-8E58-EE65834062FD}" destId="{DF187902-6B8B-48FB-B637-2C2CA365144E}" srcOrd="16" destOrd="0" presId="urn:microsoft.com/office/officeart/2005/8/layout/cycle1"/>
    <dgm:cxn modelId="{9EA62993-BFDF-409F-9FB5-4B97CDDB43F9}" type="presParOf" srcId="{DAB6EA3C-7521-4512-8E58-EE65834062FD}" destId="{95CC4F39-A11F-402B-BA7C-C76597966BFF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16970-14E1-4BFB-AF24-61CE28E42493}">
      <dsp:nvSpPr>
        <dsp:cNvPr id="0" name=""/>
        <dsp:cNvSpPr/>
      </dsp:nvSpPr>
      <dsp:spPr>
        <a:xfrm>
          <a:off x="4469611" y="9936"/>
          <a:ext cx="1071562" cy="107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srdce</a:t>
          </a:r>
          <a:endParaRPr lang="cs-CZ" sz="1900" kern="1200" dirty="0"/>
        </a:p>
      </dsp:txBody>
      <dsp:txXfrm>
        <a:off x="4469611" y="9936"/>
        <a:ext cx="1071562" cy="1071562"/>
      </dsp:txXfrm>
    </dsp:sp>
    <dsp:sp modelId="{00F4BBD3-294F-475A-BA69-0F9D71A18613}">
      <dsp:nvSpPr>
        <dsp:cNvPr id="0" name=""/>
        <dsp:cNvSpPr/>
      </dsp:nvSpPr>
      <dsp:spPr>
        <a:xfrm>
          <a:off x="1192845" y="-954"/>
          <a:ext cx="5234308" cy="5234308"/>
        </a:xfrm>
        <a:prstGeom prst="circularArrow">
          <a:avLst>
            <a:gd name="adj1" fmla="val 3992"/>
            <a:gd name="adj2" fmla="val 250438"/>
            <a:gd name="adj3" fmla="val 20572556"/>
            <a:gd name="adj4" fmla="val 18983654"/>
            <a:gd name="adj5" fmla="val 465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9D59A-3315-412F-A49F-FCAAE68A5F16}">
      <dsp:nvSpPr>
        <dsp:cNvPr id="0" name=""/>
        <dsp:cNvSpPr/>
      </dsp:nvSpPr>
      <dsp:spPr>
        <a:xfrm>
          <a:off x="5665005" y="2080418"/>
          <a:ext cx="1071562" cy="107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aorta (tepna)</a:t>
          </a:r>
          <a:endParaRPr lang="cs-CZ" sz="1900" kern="1200" dirty="0"/>
        </a:p>
      </dsp:txBody>
      <dsp:txXfrm>
        <a:off x="5665005" y="2080418"/>
        <a:ext cx="1071562" cy="1071562"/>
      </dsp:txXfrm>
    </dsp:sp>
    <dsp:sp modelId="{F8EDF25E-C94E-4652-9A74-12B79EAF8807}">
      <dsp:nvSpPr>
        <dsp:cNvPr id="0" name=""/>
        <dsp:cNvSpPr/>
      </dsp:nvSpPr>
      <dsp:spPr>
        <a:xfrm>
          <a:off x="1192845" y="-954"/>
          <a:ext cx="5234308" cy="5234308"/>
        </a:xfrm>
        <a:prstGeom prst="circularArrow">
          <a:avLst>
            <a:gd name="adj1" fmla="val 3992"/>
            <a:gd name="adj2" fmla="val 250438"/>
            <a:gd name="adj3" fmla="val 2365908"/>
            <a:gd name="adj4" fmla="val 777006"/>
            <a:gd name="adj5" fmla="val 465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88878-BBAA-4581-AF46-E355F914E676}">
      <dsp:nvSpPr>
        <dsp:cNvPr id="0" name=""/>
        <dsp:cNvSpPr/>
      </dsp:nvSpPr>
      <dsp:spPr>
        <a:xfrm>
          <a:off x="4469611" y="4150900"/>
          <a:ext cx="1071562" cy="107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tepna</a:t>
          </a:r>
          <a:endParaRPr lang="cs-CZ" sz="1900" kern="1200" dirty="0"/>
        </a:p>
      </dsp:txBody>
      <dsp:txXfrm>
        <a:off x="4469611" y="4150900"/>
        <a:ext cx="1071562" cy="1071562"/>
      </dsp:txXfrm>
    </dsp:sp>
    <dsp:sp modelId="{797E55A7-8287-4F05-928C-26C048F42F32}">
      <dsp:nvSpPr>
        <dsp:cNvPr id="0" name=""/>
        <dsp:cNvSpPr/>
      </dsp:nvSpPr>
      <dsp:spPr>
        <a:xfrm>
          <a:off x="1192845" y="-954"/>
          <a:ext cx="5234308" cy="5234308"/>
        </a:xfrm>
        <a:prstGeom prst="circularArrow">
          <a:avLst>
            <a:gd name="adj1" fmla="val 3992"/>
            <a:gd name="adj2" fmla="val 250438"/>
            <a:gd name="adj3" fmla="val 6110492"/>
            <a:gd name="adj4" fmla="val 4439070"/>
            <a:gd name="adj5" fmla="val 465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B0744-F334-487C-A84F-8E01208F79EB}">
      <dsp:nvSpPr>
        <dsp:cNvPr id="0" name=""/>
        <dsp:cNvSpPr/>
      </dsp:nvSpPr>
      <dsp:spPr>
        <a:xfrm>
          <a:off x="2078825" y="4150900"/>
          <a:ext cx="1071562" cy="107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vlásečnice</a:t>
          </a:r>
          <a:endParaRPr lang="cs-CZ" sz="1900" kern="1200" dirty="0"/>
        </a:p>
      </dsp:txBody>
      <dsp:txXfrm>
        <a:off x="2078825" y="4150900"/>
        <a:ext cx="1071562" cy="1071562"/>
      </dsp:txXfrm>
    </dsp:sp>
    <dsp:sp modelId="{E9DE77B2-9F9A-4ACE-8225-E51B4F3E970C}">
      <dsp:nvSpPr>
        <dsp:cNvPr id="0" name=""/>
        <dsp:cNvSpPr/>
      </dsp:nvSpPr>
      <dsp:spPr>
        <a:xfrm>
          <a:off x="1192845" y="-954"/>
          <a:ext cx="5234308" cy="5234308"/>
        </a:xfrm>
        <a:prstGeom prst="circularArrow">
          <a:avLst>
            <a:gd name="adj1" fmla="val 3992"/>
            <a:gd name="adj2" fmla="val 250438"/>
            <a:gd name="adj3" fmla="val 9772556"/>
            <a:gd name="adj4" fmla="val 8183654"/>
            <a:gd name="adj5" fmla="val 465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05BB5-8EA5-4524-A038-3878A2A2E87D}">
      <dsp:nvSpPr>
        <dsp:cNvPr id="0" name=""/>
        <dsp:cNvSpPr/>
      </dsp:nvSpPr>
      <dsp:spPr>
        <a:xfrm>
          <a:off x="883432" y="2080418"/>
          <a:ext cx="1071562" cy="107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žíla</a:t>
          </a:r>
          <a:endParaRPr lang="cs-CZ" sz="1900" kern="1200" dirty="0"/>
        </a:p>
      </dsp:txBody>
      <dsp:txXfrm>
        <a:off x="883432" y="2080418"/>
        <a:ext cx="1071562" cy="1071562"/>
      </dsp:txXfrm>
    </dsp:sp>
    <dsp:sp modelId="{311EEEA1-54AF-41C9-9C98-C6FC4BBA7397}">
      <dsp:nvSpPr>
        <dsp:cNvPr id="0" name=""/>
        <dsp:cNvSpPr/>
      </dsp:nvSpPr>
      <dsp:spPr>
        <a:xfrm>
          <a:off x="1192845" y="-954"/>
          <a:ext cx="5234308" cy="5234308"/>
        </a:xfrm>
        <a:prstGeom prst="circularArrow">
          <a:avLst>
            <a:gd name="adj1" fmla="val 3992"/>
            <a:gd name="adj2" fmla="val 250438"/>
            <a:gd name="adj3" fmla="val 13165908"/>
            <a:gd name="adj4" fmla="val 11577006"/>
            <a:gd name="adj5" fmla="val 465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87902-6B8B-48FB-B637-2C2CA365144E}">
      <dsp:nvSpPr>
        <dsp:cNvPr id="0" name=""/>
        <dsp:cNvSpPr/>
      </dsp:nvSpPr>
      <dsp:spPr>
        <a:xfrm>
          <a:off x="2078825" y="9936"/>
          <a:ext cx="1071562" cy="107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dutá žíla</a:t>
          </a:r>
          <a:endParaRPr lang="cs-CZ" sz="1900" kern="1200" dirty="0"/>
        </a:p>
      </dsp:txBody>
      <dsp:txXfrm>
        <a:off x="2078825" y="9936"/>
        <a:ext cx="1071562" cy="1071562"/>
      </dsp:txXfrm>
    </dsp:sp>
    <dsp:sp modelId="{95CC4F39-A11F-402B-BA7C-C76597966BFF}">
      <dsp:nvSpPr>
        <dsp:cNvPr id="0" name=""/>
        <dsp:cNvSpPr/>
      </dsp:nvSpPr>
      <dsp:spPr>
        <a:xfrm>
          <a:off x="1192845" y="-954"/>
          <a:ext cx="5234308" cy="5234308"/>
        </a:xfrm>
        <a:prstGeom prst="circularArrow">
          <a:avLst>
            <a:gd name="adj1" fmla="val 3992"/>
            <a:gd name="adj2" fmla="val 250438"/>
            <a:gd name="adj3" fmla="val 16910492"/>
            <a:gd name="adj4" fmla="val 15239070"/>
            <a:gd name="adj5" fmla="val 465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4AE1-11D9-4AD5-880E-95BB7E7A0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C347-D745-4A27-8681-74AA25AC18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894DF-5F9E-486D-8CC5-B66C1E9F07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D53E9D-328D-45B0-A088-408A30C6E7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9FF1-8AB0-4C5B-B93E-66DC1CC02E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947DF-CFBB-4BCF-A51D-5407D8C959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C0FF-638E-4E92-A5B9-591875E67B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8685A8-0438-466C-A5BE-8F7AAB3AC2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8E49-9B7A-4915-8A5A-F042B97E1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Obdélní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BD67E1-C9C7-4A66-A0E4-153589E244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FAC110-67F8-416D-96F6-949AA5743F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7725-48C8-4540-A693-624043A2D7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Vývojový diagram: postup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70B7DA-98BF-45DA-9280-4807A9E014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4EC5-C0C6-422F-81E8-288DB363F1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C617-AE54-4FE2-884C-5975D64815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0033-59F3-4D32-9BD0-06325D6841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AD94-F50E-4303-9B40-E2ABD6642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6194-9B01-4DC9-8807-612307AB0D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D26F-A475-4725-AAB0-0EBC0516B1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58AE4-73B8-4A1A-9E5F-236F6A05C4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F006D-560E-4BF2-BD33-42E41D7852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82216-914D-461A-93F2-8943AF8FA1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113560-A963-48F3-9D3E-6EF0EE3403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57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AF700FC-2D0B-4426-B24B-6A7E5D7AD6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67" r:id="rId2"/>
    <p:sldLayoutId id="2147484173" r:id="rId3"/>
    <p:sldLayoutId id="2147484168" r:id="rId4"/>
    <p:sldLayoutId id="2147484174" r:id="rId5"/>
    <p:sldLayoutId id="2147484169" r:id="rId6"/>
    <p:sldLayoutId id="2147484175" r:id="rId7"/>
    <p:sldLayoutId id="2147484176" r:id="rId8"/>
    <p:sldLayoutId id="2147484177" r:id="rId9"/>
    <p:sldLayoutId id="2147484170" r:id="rId10"/>
    <p:sldLayoutId id="21474841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edaile_prof._MUDr._Jana_Jansk%C3%A9ho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Blood_drop.svg?uselang=cs" TargetMode="External"/><Relationship Id="rId5" Type="http://schemas.openxmlformats.org/officeDocument/2006/relationships/hyperlink" Target="http://commons.wikimedia.org/wiki/File:Grafik_blutkreislauf.jpg" TargetMode="External"/><Relationship Id="rId4" Type="http://schemas.openxmlformats.org/officeDocument/2006/relationships/hyperlink" Target="http://commons.wikimedia.org/wiki/File:Heart_frontally_PDA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lood_donation_at_Fleet_Week_USA.jpg?uselang=cs" TargetMode="External"/><Relationship Id="rId3" Type="http://schemas.openxmlformats.org/officeDocument/2006/relationships/hyperlink" Target="http://commons.wikimedia.org/wiki/File:Surface_anatomy_of_the_heart.png?uselang=cs" TargetMode="External"/><Relationship Id="rId7" Type="http://schemas.openxmlformats.org/officeDocument/2006/relationships/hyperlink" Target="http://commons.wikimedia.org/wiki/File:Zlat%C3%A1_J%C3%A1nsk%C3%A9ho_plaket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Blood_Compatibility.svg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commons.wikimedia.org/wiki/File:Red_White_Blood_cells.jpg" TargetMode="External"/><Relationship Id="rId10" Type="http://schemas.openxmlformats.org/officeDocument/2006/relationships/hyperlink" Target="http://www.office.microsoft.com/" TargetMode="External"/><Relationship Id="rId4" Type="http://schemas.openxmlformats.org/officeDocument/2006/relationships/hyperlink" Target="http://commons.wikimedia.org/wiki/File:Auricle_(PSF).png?uselang=cs" TargetMode="External"/><Relationship Id="rId9" Type="http://schemas.openxmlformats.org/officeDocument/2006/relationships/hyperlink" Target="http://commons.wikimedia.org/wiki/File:Ambulance_Volkswagen_T5.jpg?uselang=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Člověk – Oběhová soustava</a:t>
            </a:r>
          </a:p>
        </p:txBody>
      </p:sp>
      <p:pic>
        <p:nvPicPr>
          <p:cNvPr id="9219" name="Picture 4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/>
              <a:t>Pří_133_Člověk a jeho </a:t>
            </a:r>
            <a:r>
              <a:rPr lang="cs-CZ" dirty="0" err="1"/>
              <a:t>zdraví_Člověk</a:t>
            </a:r>
            <a:r>
              <a:rPr lang="cs-CZ" dirty="0"/>
              <a:t> – Oběhová </a:t>
            </a:r>
            <a:r>
              <a:rPr lang="cs-CZ" dirty="0" smtClean="0"/>
              <a:t>soustava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Autor: Mgr. Helena </a:t>
            </a:r>
            <a:r>
              <a:rPr lang="cs-CZ" b="1" dirty="0" err="1" smtClean="0"/>
              <a:t>Koždoňová</a:t>
            </a:r>
            <a:endParaRPr lang="cs-CZ" b="1" dirty="0" smtClean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Fryšták, okres Zlín, příspěvková organizace</a:t>
            </a:r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Krevní skupiny</a:t>
            </a:r>
            <a:endParaRPr lang="cs-CZ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4478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Každý máme krev určité krevní skupiny. Krevní skupiny označujeme velkými tiskacími písmeny A, B, AB nebo číslem 0.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Člověk s krevní skupinou 0 může darovat krev člověku s jakoukoli krevní skupinou. Sám však může dostat pouze krev skupiny 0.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2000" dirty="0" smtClean="0"/>
          </a:p>
        </p:txBody>
      </p:sp>
      <p:pic>
        <p:nvPicPr>
          <p:cNvPr id="17412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04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E:\Projekt Slušovice\Oběhová soustava\Blood_Compatibilit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107255"/>
            <a:ext cx="3652837" cy="352214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Dárcovství krve</a:t>
            </a:r>
            <a:endParaRPr lang="cs-CZ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3622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Při větších ztrátách krve (po úrazech, při operacích) je často nutná </a:t>
            </a:r>
            <a:r>
              <a:rPr lang="cs-CZ" sz="2000" b="1" dirty="0" smtClean="0"/>
              <a:t>transfuze</a:t>
            </a:r>
            <a:r>
              <a:rPr lang="cs-CZ" sz="2000" dirty="0" smtClean="0"/>
              <a:t> (ztracená krev se nahradí krví jinou).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Ti, kdo jsou zdrávi, se mohou stát </a:t>
            </a:r>
            <a:r>
              <a:rPr lang="cs-CZ" sz="2000" b="1" dirty="0" smtClean="0"/>
              <a:t>dárci krve</a:t>
            </a:r>
            <a:r>
              <a:rPr lang="cs-CZ" sz="2000" dirty="0" smtClean="0"/>
              <a:t>. Darovat krev je jeden z největších darů, které lze někomu poskytnout.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Dárci krve zasluhují naši úctu. Jsou jim udělovány medaile prof. Jana Jánského (podle počtu odběrů).  Nejvyšším oceněním je Zlatý kříž Českého červeného kříže. </a:t>
            </a:r>
          </a:p>
        </p:txBody>
      </p:sp>
      <p:pic>
        <p:nvPicPr>
          <p:cNvPr id="19460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E:\Projekt Slušovice\Oběhová soustava\401px-Blood_donation_at_Fleet_Week_U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744330"/>
            <a:ext cx="1828800" cy="273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E:\Projekt Slušovice\Oběhová soustava\628px-Zlatá_Jánského_plake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191000"/>
            <a:ext cx="2152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První pomoc</a:t>
            </a:r>
            <a:endParaRPr lang="cs-CZ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7526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Pokud je při úrazu poraněna </a:t>
            </a:r>
            <a:r>
              <a:rPr lang="cs-CZ" sz="2000" b="1" dirty="0" smtClean="0"/>
              <a:t>tepna</a:t>
            </a:r>
            <a:r>
              <a:rPr lang="cs-CZ" sz="2000" dirty="0" smtClean="0"/>
              <a:t>, </a:t>
            </a:r>
            <a:r>
              <a:rPr lang="cs-CZ" sz="2000" b="1" dirty="0" smtClean="0"/>
              <a:t>vystřikuje</a:t>
            </a:r>
            <a:r>
              <a:rPr lang="cs-CZ" sz="2000" dirty="0" smtClean="0"/>
              <a:t> z rány jasně červená krev.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Při poranění </a:t>
            </a:r>
            <a:r>
              <a:rPr lang="cs-CZ" sz="2000" b="1" dirty="0" smtClean="0"/>
              <a:t>žíly</a:t>
            </a:r>
            <a:r>
              <a:rPr lang="cs-CZ" sz="2000" dirty="0" smtClean="0"/>
              <a:t> z rány krev (tmavší) zvolna </a:t>
            </a:r>
            <a:r>
              <a:rPr lang="cs-CZ" sz="2000" b="1" dirty="0" smtClean="0"/>
              <a:t>vytéká</a:t>
            </a:r>
            <a:r>
              <a:rPr lang="cs-CZ" sz="2000" dirty="0" smtClean="0"/>
              <a:t>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Je potřeba pokusit se zastavit krvácení a zajistit co nejrychleji lékařskou pomoc.</a:t>
            </a:r>
          </a:p>
          <a:p>
            <a:endParaRPr lang="cs-CZ" sz="2000" dirty="0" smtClean="0"/>
          </a:p>
        </p:txBody>
      </p:sp>
      <p:pic>
        <p:nvPicPr>
          <p:cNvPr id="21508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E:\Projekt Slušovice\Oběhová soustava\800px-Ambulance_Volkswagen_T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657600"/>
            <a:ext cx="3657600" cy="27432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943600" y="434340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 smtClean="0">
                <a:solidFill>
                  <a:srgbClr val="FF0000"/>
                </a:solidFill>
                <a:latin typeface="Arial Black" pitchFamily="34" charset="0"/>
              </a:rPr>
              <a:t>155</a:t>
            </a:r>
            <a:endParaRPr lang="cs-CZ" sz="8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Zdraví a nemoc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1511300" y="1447800"/>
            <a:ext cx="7251700" cy="10668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Srdci a oběhové soustavě nejlépe prospějeme (stejně jako celému organismu) přiměřeným pohybem a sportem, zdravou životosprávou, střídáním práce a odpočinku.</a:t>
            </a:r>
          </a:p>
          <a:p>
            <a:pPr>
              <a:buNone/>
            </a:pPr>
            <a:endParaRPr lang="cs-CZ" sz="20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524000" y="4724401"/>
            <a:ext cx="693420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82575" eaLnBrk="0" hangingPunct="0"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80000"/>
              <a:buFont typeface="Arial" pitchFamily="34" charset="0"/>
              <a:buChar char="•"/>
            </a:pPr>
            <a:r>
              <a:rPr lang="cs-CZ" sz="2000" dirty="0" smtClean="0">
                <a:latin typeface="+mn-lt"/>
              </a:rPr>
              <a:t>Onemocnění </a:t>
            </a:r>
            <a:r>
              <a:rPr lang="cs-CZ" sz="2000" dirty="0">
                <a:latin typeface="+mn-lt"/>
              </a:rPr>
              <a:t>srdce patří bohužel </a:t>
            </a:r>
            <a:r>
              <a:rPr lang="cs-CZ" sz="2000" dirty="0" smtClean="0">
                <a:latin typeface="+mn-lt"/>
              </a:rPr>
              <a:t>k </a:t>
            </a:r>
            <a:r>
              <a:rPr lang="cs-CZ" sz="2000" dirty="0">
                <a:latin typeface="+mn-lt"/>
              </a:rPr>
              <a:t>nečastějším chorobám. Srdci neprospívá sezení u počítače, konzumace alkoholu, kouření, tučná jídla atd. – tedy to, co mnoho lidí i přes varování lékařů dělá.</a:t>
            </a:r>
          </a:p>
        </p:txBody>
      </p:sp>
      <p:pic>
        <p:nvPicPr>
          <p:cNvPr id="18436" name="Picture 4" descr="E:\Projekt Slušovice\Oběhová soustava\z cliartu\MH9003187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88" y="2743200"/>
            <a:ext cx="1624012" cy="1624012"/>
          </a:xfrm>
          <a:prstGeom prst="rect">
            <a:avLst/>
          </a:prstGeom>
          <a:noFill/>
        </p:spPr>
      </p:pic>
      <p:pic>
        <p:nvPicPr>
          <p:cNvPr id="18437" name="Picture 5" descr="E:\Projekt Slušovice\Oběhová soustava\z cliartu\MH9004392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590800"/>
            <a:ext cx="1852612" cy="1852612"/>
          </a:xfrm>
          <a:prstGeom prst="rect">
            <a:avLst/>
          </a:prstGeom>
          <a:noFill/>
        </p:spPr>
      </p:pic>
      <p:pic>
        <p:nvPicPr>
          <p:cNvPr id="18438" name="Picture 6" descr="E:\Projekt Slušovice\Oběhová soustava\z cliartu\MH9004405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2590800"/>
            <a:ext cx="1852612" cy="185261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292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MATYÁŠEK, Jiří, Věra ŠTIKOVÁ a Josef TRNA. </a:t>
            </a:r>
            <a:r>
              <a:rPr lang="cs-CZ" sz="1400" i="1" dirty="0" smtClean="0"/>
              <a:t>Přírodověda 5: člověk a jeho svět</a:t>
            </a:r>
            <a:r>
              <a:rPr lang="cs-CZ" sz="1400" dirty="0" smtClean="0"/>
              <a:t>. [3. </a:t>
            </a:r>
            <a:r>
              <a:rPr lang="cs-CZ" sz="1400" dirty="0" err="1" smtClean="0"/>
              <a:t>vyd</a:t>
            </a:r>
            <a:r>
              <a:rPr lang="cs-CZ" sz="1400" dirty="0" smtClean="0"/>
              <a:t>.]. Brno: Nová škola, 2011, 2 sv. Duhová řada. ISBN 978-80-7289-313-3.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KHOLOVÁ, Helena. </a:t>
            </a:r>
            <a:r>
              <a:rPr lang="cs-CZ" sz="1400" i="1" dirty="0" smtClean="0"/>
              <a:t>Přírodověda pro pátý ročník: Život na Zemi</a:t>
            </a:r>
            <a:r>
              <a:rPr lang="cs-CZ" sz="1400" dirty="0" smtClean="0"/>
              <a:t>. </a:t>
            </a:r>
            <a:r>
              <a:rPr lang="cs-CZ" sz="1400" dirty="0" err="1" smtClean="0"/>
              <a:t>Vyd</a:t>
            </a:r>
            <a:r>
              <a:rPr lang="cs-CZ" sz="1400" dirty="0" smtClean="0"/>
              <a:t>. 1. </a:t>
            </a:r>
            <a:r>
              <a:rPr lang="cs-CZ" sz="1400" dirty="0" err="1" smtClean="0"/>
              <a:t>Všeň</a:t>
            </a:r>
            <a:r>
              <a:rPr lang="cs-CZ" sz="1400" dirty="0" smtClean="0"/>
              <a:t>: Alter, 1997, 63 s. ISBN 80-857-7561-1.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ČECHUROVÁ, Milana, Jana HAVLÍČKOVÁ a Ladislav PODROUŽEK. </a:t>
            </a:r>
            <a:r>
              <a:rPr lang="cs-CZ" sz="1400" i="1" dirty="0" smtClean="0"/>
              <a:t>Přírodověda 5 pro 5. ročník základní školy</a:t>
            </a:r>
            <a:r>
              <a:rPr lang="cs-CZ" sz="1400" dirty="0" smtClean="0"/>
              <a:t>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Praha: SPN - pedagogické nakladatelství, 2011, 111 s. Člověk a jeho svět. ISBN 978-807-2354-689.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SMITH, Tony. </a:t>
            </a:r>
            <a:r>
              <a:rPr lang="cs-CZ" sz="1400" i="1" dirty="0" smtClean="0"/>
              <a:t>Lidské tělo: Ilustrovaný průvodce jeho stavbou, funkcí a některými poruchami</a:t>
            </a:r>
            <a:r>
              <a:rPr lang="cs-CZ" sz="1400" dirty="0" smtClean="0"/>
              <a:t>. 4.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Praha: Fortuna </a:t>
            </a:r>
            <a:r>
              <a:rPr lang="cs-CZ" sz="1400" dirty="0" err="1" smtClean="0"/>
              <a:t>Print</a:t>
            </a:r>
            <a:r>
              <a:rPr lang="cs-CZ" sz="1400" dirty="0" smtClean="0"/>
              <a:t>, 2005, 240 s. ISBN 80-732-1155-6.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Medaile prof. MUDr. Jana Janského.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05:38, 27 </a:t>
            </a:r>
            <a:r>
              <a:rPr lang="cs-CZ" sz="1400" dirty="0" err="1" smtClean="0"/>
              <a:t>April</a:t>
            </a:r>
            <a:r>
              <a:rPr lang="cs-CZ" sz="1400" dirty="0" smtClean="0"/>
              <a:t> 2013 [cit. 2013-07-08]. Dostupné z: </a:t>
            </a:r>
            <a:r>
              <a:rPr lang="cs-CZ" sz="1400" dirty="0" smtClean="0">
                <a:hlinkClick r:id="rId3"/>
              </a:rPr>
              <a:t>http://cs.wikipedia.org/wiki/Medaile_prof._MUDr._Jana_Jansk%C3%A9ho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Heart</a:t>
            </a:r>
            <a:r>
              <a:rPr lang="cs-CZ" sz="1400" dirty="0" smtClean="0"/>
              <a:t> </a:t>
            </a:r>
            <a:r>
              <a:rPr lang="cs-CZ" sz="1400" dirty="0" err="1" smtClean="0"/>
              <a:t>frontally</a:t>
            </a:r>
            <a:r>
              <a:rPr lang="cs-CZ" sz="1400" dirty="0" smtClean="0"/>
              <a:t> </a:t>
            </a:r>
            <a:r>
              <a:rPr lang="cs-CZ" sz="1400" dirty="0" err="1" smtClean="0"/>
              <a:t>PDA.jpg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17:06, 18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2006 [cit. 2013-01-10]. Dostupné z: </a:t>
            </a:r>
            <a:r>
              <a:rPr lang="cs-CZ" sz="1400" u="sng" dirty="0" smtClean="0">
                <a:hlinkClick r:id="rId4"/>
              </a:rPr>
              <a:t>http://commons.wikimedia.org/wiki/File:Heart_frontally_PDA.jpg</a:t>
            </a: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Grafik </a:t>
            </a:r>
            <a:r>
              <a:rPr lang="cs-CZ" sz="1400" dirty="0" err="1" smtClean="0"/>
              <a:t>blutkreislauf.jpg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18:11, 22 </a:t>
            </a:r>
            <a:r>
              <a:rPr lang="cs-CZ" sz="1400" dirty="0" err="1" smtClean="0"/>
              <a:t>September</a:t>
            </a:r>
            <a:r>
              <a:rPr lang="cs-CZ" sz="1400" dirty="0" smtClean="0"/>
              <a:t> 200 [cit. 2013-07-08]. Dostupné z: </a:t>
            </a:r>
            <a:r>
              <a:rPr lang="cs-CZ" sz="1400" u="sng" dirty="0" smtClean="0">
                <a:hlinkClick r:id="rId5"/>
              </a:rPr>
              <a:t>http://commons.wikimedia.org/wiki/File:Grafik_blutkreislauf.jpg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Blood</a:t>
            </a:r>
            <a:r>
              <a:rPr lang="cs-CZ" sz="1400" dirty="0" smtClean="0"/>
              <a:t> drop.</a:t>
            </a:r>
            <a:r>
              <a:rPr lang="cs-CZ" sz="1400" dirty="0" err="1" smtClean="0"/>
              <a:t>svg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3. 10. 2011, 14:24 [cit. 2013-01-18]. Dostupné z: </a:t>
            </a:r>
            <a:r>
              <a:rPr lang="cs-CZ" sz="1400" u="sng" dirty="0" smtClean="0">
                <a:hlinkClick r:id="rId6"/>
              </a:rPr>
              <a:t>http://commons.wikimedia.org/wiki/File:Blood_drop.svg?uselang=cs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295400" y="1066800"/>
            <a:ext cx="7620000" cy="55626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Surface</a:t>
            </a:r>
            <a:r>
              <a:rPr lang="cs-CZ" sz="1400" dirty="0" smtClean="0"/>
              <a:t> anatomy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heart.png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28. 6. 2012, 20:27 [cit. 2013-01-18]. Dostupné z: </a:t>
            </a:r>
            <a:r>
              <a:rPr lang="cs-CZ" sz="1400" u="sng" dirty="0" smtClean="0">
                <a:hlinkClick r:id="rId3"/>
              </a:rPr>
              <a:t>http://commons.wikimedia.org/wiki/File:Surface_anatomy_of_the_heart.png?uselang=cs</a:t>
            </a: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Auricle</a:t>
            </a:r>
            <a:r>
              <a:rPr lang="cs-CZ" sz="1400" dirty="0" smtClean="0"/>
              <a:t> (PSF).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2. 2008, 19:45 [cit. 2013-01-18]. Dostupné z: </a:t>
            </a:r>
            <a:r>
              <a:rPr lang="cs-CZ" sz="1400" u="sng" dirty="0" smtClean="0">
                <a:hlinkClick r:id="rId4"/>
              </a:rPr>
              <a:t>http://commons.wikimedia.org/wiki/File:Auricle_%28PSF%29.png?uselang=cs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Red</a:t>
            </a:r>
            <a:r>
              <a:rPr lang="cs-CZ" sz="1400" dirty="0" smtClean="0"/>
              <a:t> </a:t>
            </a:r>
            <a:r>
              <a:rPr lang="cs-CZ" sz="1400" dirty="0" err="1" smtClean="0"/>
              <a:t>White</a:t>
            </a:r>
            <a:r>
              <a:rPr lang="cs-CZ" sz="1400" dirty="0" smtClean="0"/>
              <a:t> </a:t>
            </a:r>
            <a:r>
              <a:rPr lang="cs-CZ" sz="1400" dirty="0" err="1" smtClean="0"/>
              <a:t>Blood</a:t>
            </a:r>
            <a:r>
              <a:rPr lang="cs-CZ" sz="1400" dirty="0" smtClean="0"/>
              <a:t> </a:t>
            </a:r>
            <a:r>
              <a:rPr lang="cs-CZ" sz="1400" dirty="0" err="1" smtClean="0"/>
              <a:t>cells.jpg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20:44, 9 </a:t>
            </a:r>
            <a:r>
              <a:rPr lang="cs-CZ" sz="1400" dirty="0" err="1" smtClean="0"/>
              <a:t>November</a:t>
            </a:r>
            <a:r>
              <a:rPr lang="cs-CZ" sz="1400" dirty="0" smtClean="0"/>
              <a:t> 2005 [cit. 2013-01-18]. Dostupné z: </a:t>
            </a:r>
            <a:r>
              <a:rPr lang="cs-CZ" sz="1400" u="sng" dirty="0" smtClean="0">
                <a:hlinkClick r:id="rId5"/>
              </a:rPr>
              <a:t>http://commons.wikimedia.org/wiki/File:Red_White_Blood_cells.jpg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Blood</a:t>
            </a:r>
            <a:r>
              <a:rPr lang="cs-CZ" sz="1400" dirty="0" smtClean="0"/>
              <a:t> </a:t>
            </a:r>
            <a:r>
              <a:rPr lang="cs-CZ" sz="1400" dirty="0" err="1" smtClean="0"/>
              <a:t>Compatibility.svg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01:53, 25 August 2006 [cit. 2013-07-05]. Dostupné z: </a:t>
            </a:r>
            <a:r>
              <a:rPr lang="cs-CZ" sz="1400" u="sng" dirty="0" smtClean="0">
                <a:hlinkClick r:id="rId6"/>
              </a:rPr>
              <a:t>http://commons.wikimedia.org/wiki/File:Blood_Compatibility.svg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Zlatá Jánského plaketa.JPG.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15:25, 1 </a:t>
            </a:r>
            <a:r>
              <a:rPr lang="cs-CZ" sz="1400" dirty="0" err="1" smtClean="0"/>
              <a:t>April</a:t>
            </a:r>
            <a:r>
              <a:rPr lang="cs-CZ" sz="1400" dirty="0" smtClean="0"/>
              <a:t> 2007 [cit. 2013-07-05]. Dostupné z: </a:t>
            </a:r>
            <a:r>
              <a:rPr lang="cs-CZ" sz="1400" u="sng" dirty="0" smtClean="0">
                <a:hlinkClick r:id="rId7"/>
              </a:rPr>
              <a:t>http://commons.wikimedia.org/wiki/File:Zlat%C3%A1_J%C3%A1nsk%C3%A9ho_plaketa.JPG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Blood</a:t>
            </a:r>
            <a:r>
              <a:rPr lang="cs-CZ" sz="1400" dirty="0" smtClean="0"/>
              <a:t> </a:t>
            </a:r>
            <a:r>
              <a:rPr lang="cs-CZ" sz="1400" dirty="0" err="1" smtClean="0"/>
              <a:t>donation</a:t>
            </a:r>
            <a:r>
              <a:rPr lang="cs-CZ" sz="1400" dirty="0" smtClean="0"/>
              <a:t> </a:t>
            </a:r>
            <a:r>
              <a:rPr lang="cs-CZ" sz="1400" dirty="0" err="1" smtClean="0"/>
              <a:t>at</a:t>
            </a:r>
            <a:r>
              <a:rPr lang="cs-CZ" sz="1400" dirty="0" smtClean="0"/>
              <a:t> </a:t>
            </a:r>
            <a:r>
              <a:rPr lang="cs-CZ" sz="1400" dirty="0" err="1" smtClean="0"/>
              <a:t>Fleet</a:t>
            </a:r>
            <a:r>
              <a:rPr lang="cs-CZ" sz="1400" dirty="0" smtClean="0"/>
              <a:t> </a:t>
            </a:r>
            <a:r>
              <a:rPr lang="cs-CZ" sz="1400" dirty="0" err="1" smtClean="0"/>
              <a:t>Week</a:t>
            </a:r>
            <a:r>
              <a:rPr lang="cs-CZ" sz="1400" dirty="0" smtClean="0"/>
              <a:t> </a:t>
            </a:r>
            <a:r>
              <a:rPr lang="cs-CZ" sz="1400" dirty="0" err="1" smtClean="0"/>
              <a:t>USA.jpg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5. 2005, 11:35 [cit. 2013-01-18]. Dostupné z: </a:t>
            </a:r>
            <a:r>
              <a:rPr lang="cs-CZ" sz="1400" u="sng" dirty="0" smtClean="0">
                <a:hlinkClick r:id="rId8"/>
              </a:rPr>
              <a:t>http://commons.wikimedia.org/wiki/File:Blood_donation_at_Fleet_Week_USA.jpg?uselang=cs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Ambulance Volkswagen T5.jpg.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21:36, 10 August 2008 [cit. 2013-07-08]. Dostupné z: </a:t>
            </a:r>
            <a:r>
              <a:rPr lang="cs-CZ" sz="1400" u="sng" dirty="0" smtClean="0">
                <a:hlinkClick r:id="rId9"/>
              </a:rPr>
              <a:t>http://commons.wikimedia.org/wiki/File:Ambulance_Volkswagen_T5.jpg?uselang=en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Ostatní obrázky: </a:t>
            </a:r>
            <a:br>
              <a:rPr lang="cs-CZ" sz="1400" dirty="0" smtClean="0"/>
            </a:br>
            <a:r>
              <a:rPr lang="cs-CZ" sz="1400" dirty="0" smtClean="0"/>
              <a:t>Zdroj: </a:t>
            </a:r>
            <a:r>
              <a:rPr lang="cs-CZ" sz="1400" u="sng" dirty="0" smtClean="0">
                <a:hlinkClick r:id="rId10"/>
              </a:rPr>
              <a:t>www.office.</a:t>
            </a:r>
            <a:r>
              <a:rPr lang="cs-CZ" sz="1400" u="sng" dirty="0" err="1" smtClean="0">
                <a:hlinkClick r:id="rId10"/>
              </a:rPr>
              <a:t>microsoft.com</a:t>
            </a:r>
            <a:r>
              <a:rPr lang="cs-CZ" sz="1400" dirty="0" smtClean="0"/>
              <a:t> (Kolekce Klipart Microsoft </a:t>
            </a:r>
            <a:r>
              <a:rPr lang="cs-CZ" sz="1400" smtClean="0"/>
              <a:t>Office)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10243" name="Picture 3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 Digitální </a:t>
            </a:r>
            <a:r>
              <a:rPr lang="cs-CZ" dirty="0"/>
              <a:t>učební materiál je určen pro seznámení s učivem o oběhové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soustavě </a:t>
            </a:r>
            <a:r>
              <a:rPr lang="cs-CZ" dirty="0"/>
              <a:t>člověka.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Materiál vysvětluje úlohu oběhové soustavy pro život člověka, které části</a:t>
            </a:r>
            <a:br>
              <a:rPr lang="cs-CZ" dirty="0" smtClean="0"/>
            </a:br>
            <a:r>
              <a:rPr lang="cs-CZ" dirty="0" smtClean="0"/>
              <a:t>    oběhovou soustavu tvoří, seznamuje s koloběhem a složením krve.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Je určen pro </a:t>
            </a:r>
            <a:r>
              <a:rPr lang="cs-CZ" smtClean="0"/>
              <a:t>předmět </a:t>
            </a:r>
            <a:r>
              <a:rPr lang="cs-CZ" smtClean="0"/>
              <a:t>přírodověda</a:t>
            </a:r>
            <a:r>
              <a:rPr lang="cs-CZ" dirty="0" smtClean="0"/>
              <a:t>, ročník 5.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Tento </a:t>
            </a:r>
            <a:r>
              <a:rPr lang="cs-CZ" dirty="0"/>
              <a:t>materiál vznikl jako doplňující materiál k učebnici: MATYÁŠEK, Jiří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     Věra </a:t>
            </a:r>
            <a:r>
              <a:rPr lang="cs-CZ" dirty="0"/>
              <a:t>ŠTIKOVÁ a Josef TRNA. </a:t>
            </a:r>
            <a:r>
              <a:rPr lang="cs-CZ" i="1" dirty="0"/>
              <a:t>Přírodověda 5: člověk a jeho svět</a:t>
            </a:r>
            <a:r>
              <a:rPr lang="cs-CZ" dirty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[</a:t>
            </a:r>
            <a:r>
              <a:rPr lang="cs-CZ" dirty="0"/>
              <a:t>3. </a:t>
            </a:r>
            <a:r>
              <a:rPr lang="cs-CZ" dirty="0" err="1"/>
              <a:t>vyd</a:t>
            </a:r>
            <a:r>
              <a:rPr lang="cs-CZ" dirty="0"/>
              <a:t>.]. Brno: Nová škola, 2011, 2 sv. Duhová řada. ISBN </a:t>
            </a:r>
            <a:r>
              <a:rPr lang="cs-CZ" dirty="0" smtClean="0"/>
              <a:t>978-80-7289-</a:t>
            </a:r>
            <a:br>
              <a:rPr lang="cs-CZ" dirty="0" smtClean="0"/>
            </a:br>
            <a:r>
              <a:rPr lang="cs-CZ" dirty="0" smtClean="0"/>
              <a:t>     313-3</a:t>
            </a:r>
            <a:r>
              <a:rPr lang="cs-CZ" dirty="0"/>
              <a:t>. 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381000"/>
            <a:ext cx="7251700" cy="1143000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Oběhová soustava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1435100" y="1752600"/>
            <a:ext cx="7499350" cy="20574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Zajišťuje proudění krve v našem těle.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Oběhovou soustavu tvoří: </a:t>
            </a:r>
            <a:r>
              <a:rPr lang="cs-CZ" sz="2200" b="1" dirty="0" smtClean="0"/>
              <a:t>srdce, cévy </a:t>
            </a:r>
            <a:r>
              <a:rPr lang="cs-CZ" sz="2200" dirty="0" smtClean="0"/>
              <a:t>a </a:t>
            </a:r>
            <a:r>
              <a:rPr lang="cs-CZ" sz="2200" b="1" dirty="0" smtClean="0"/>
              <a:t>krev</a:t>
            </a:r>
            <a:r>
              <a:rPr lang="cs-CZ" sz="2200" dirty="0" smtClean="0"/>
              <a:t>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Celá soustava funguje nepřetržitě od narození do smrti člověka. Zastavení krevního oběhu znamená konec života.</a:t>
            </a:r>
          </a:p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11268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9848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E:\Projekt Slušovice\Oběhová soustava\Heart_frontally_P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962400"/>
            <a:ext cx="1547813" cy="1825625"/>
          </a:xfrm>
          <a:prstGeom prst="rect">
            <a:avLst/>
          </a:prstGeom>
          <a:noFill/>
        </p:spPr>
      </p:pic>
      <p:pic>
        <p:nvPicPr>
          <p:cNvPr id="11270" name="Picture 6" descr="E:\Projekt Slušovice\Oběhová soustava\562px-Vorschlag_Änderung_Blutkreislau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965575"/>
            <a:ext cx="1752600" cy="1871103"/>
          </a:xfrm>
          <a:prstGeom prst="rect">
            <a:avLst/>
          </a:prstGeom>
          <a:noFill/>
        </p:spPr>
      </p:pic>
      <p:pic>
        <p:nvPicPr>
          <p:cNvPr id="11272" name="Picture 8" descr="E:\Projekt Slušovice\Oběhová soustava\367px-Blood_drop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4047113"/>
            <a:ext cx="1066800" cy="174408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286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Srdce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435100" y="1371600"/>
            <a:ext cx="7499350" cy="24384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Srdce je dutý sval, uložený v hrudníku. Pracuje stejně jako pumpa, neustále se smršťuje a uvolňuje, a tak pohání tok krev v těle.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Činnost srdce cítíme podle jeho tepu.  Tep si nahmatáme na některých tepnách, např. na zápěstí nebo na krčních tepnách </a:t>
            </a:r>
            <a:br>
              <a:rPr lang="cs-CZ" sz="2000" dirty="0" smtClean="0"/>
            </a:br>
            <a:r>
              <a:rPr lang="cs-CZ" sz="2000" dirty="0" smtClean="0"/>
              <a:t>(počet tepů = počet stahů srdce).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Zdravý člověk má v klidu přibližně 70 tepů za minutu. Při horečce, námaze či rozčilení se počet tepů zvyšuje.</a:t>
            </a:r>
          </a:p>
          <a:p>
            <a:pPr>
              <a:buNone/>
            </a:pPr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13316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E:\Projekt Slušovice\Oběhová soustava\Heart_frontally_P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870001"/>
            <a:ext cx="2285999" cy="2696306"/>
          </a:xfrm>
          <a:prstGeom prst="rect">
            <a:avLst/>
          </a:prstGeom>
          <a:noFill/>
        </p:spPr>
      </p:pic>
      <p:pic>
        <p:nvPicPr>
          <p:cNvPr id="13319" name="Picture 7" descr="E:\Projekt Slušovice\Oběhová soustava\420px-Surface_anatomy_of_the_hear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3753161"/>
            <a:ext cx="2057399" cy="293477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3048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Srdce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435100" y="1524000"/>
            <a:ext cx="7499350" cy="685800"/>
          </a:xfrm>
        </p:spPr>
        <p:txBody>
          <a:bodyPr/>
          <a:lstStyle/>
          <a:p>
            <a:pPr>
              <a:buNone/>
            </a:pPr>
            <a:r>
              <a:rPr lang="cs-CZ" sz="2200" dirty="0" smtClean="0"/>
              <a:t>Srdce je rozděleno na čtyři části: dvě </a:t>
            </a:r>
            <a:r>
              <a:rPr lang="cs-CZ" sz="2200" b="1" dirty="0" smtClean="0"/>
              <a:t>komory</a:t>
            </a:r>
            <a:r>
              <a:rPr lang="cs-CZ" sz="2200" dirty="0" smtClean="0"/>
              <a:t> a dvě </a:t>
            </a:r>
            <a:r>
              <a:rPr lang="cs-CZ" sz="2200" b="1" dirty="0" smtClean="0"/>
              <a:t>předsíně</a:t>
            </a:r>
            <a:r>
              <a:rPr lang="cs-CZ" sz="2200" dirty="0" smtClean="0"/>
              <a:t>.</a:t>
            </a:r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13316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E:\Projekt Slušovice\Oběhová soustava\Kopie - 622px-Auricle_(PSF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137521"/>
            <a:ext cx="4419600" cy="4263279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752600" y="3192959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200" dirty="0" smtClean="0">
                <a:latin typeface="+mn-lt"/>
              </a:rPr>
              <a:t>pravá předsíň</a:t>
            </a:r>
            <a:endParaRPr lang="cs-CZ" sz="22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15200" y="34290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+mn-lt"/>
              </a:rPr>
              <a:t>levá předsíň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05000" y="52578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200" dirty="0">
                <a:latin typeface="+mn-lt"/>
              </a:rPr>
              <a:t>pravá komora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086600" y="52578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+mn-lt"/>
              </a:rPr>
              <a:t>levá komora</a:t>
            </a:r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2819400" y="3581400"/>
            <a:ext cx="1371600" cy="834479"/>
          </a:xfrm>
          <a:prstGeom prst="straightConnector1">
            <a:avLst/>
          </a:prstGeom>
          <a:ln w="63500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8" idx="3"/>
          </p:cNvCxnSpPr>
          <p:nvPr/>
        </p:nvCxnSpPr>
        <p:spPr>
          <a:xfrm flipV="1">
            <a:off x="3048000" y="5105400"/>
            <a:ext cx="1447800" cy="537121"/>
          </a:xfrm>
          <a:prstGeom prst="straightConnector1">
            <a:avLst/>
          </a:prstGeom>
          <a:ln w="63500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1"/>
          </p:cNvCxnSpPr>
          <p:nvPr/>
        </p:nvCxnSpPr>
        <p:spPr>
          <a:xfrm rot="10800000" flipV="1">
            <a:off x="5867400" y="3813720"/>
            <a:ext cx="1447800" cy="52967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10800000">
            <a:off x="5334001" y="5181601"/>
            <a:ext cx="1752600" cy="46092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2900" y="381000"/>
            <a:ext cx="168910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Cévy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1219200" y="1600200"/>
            <a:ext cx="4648200" cy="40386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Cévy jsou trubice, kterými proudí krev.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Dělení cév: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cs-CZ" sz="2000" b="1" dirty="0" smtClean="0"/>
              <a:t> tepny</a:t>
            </a:r>
            <a:r>
              <a:rPr lang="cs-CZ" sz="2000" dirty="0" smtClean="0"/>
              <a:t> - cévy, které rozvádějí </a:t>
            </a:r>
            <a:br>
              <a:rPr lang="cs-CZ" sz="2000" dirty="0" smtClean="0"/>
            </a:br>
            <a:r>
              <a:rPr lang="cs-CZ" sz="2000" dirty="0" smtClean="0"/>
              <a:t> okysličenou krev </a:t>
            </a:r>
            <a:r>
              <a:rPr lang="cs-CZ" sz="2000" b="1" dirty="0" smtClean="0"/>
              <a:t>ze srdce</a:t>
            </a:r>
            <a:r>
              <a:rPr lang="cs-CZ" sz="2000" dirty="0" smtClean="0"/>
              <a:t> po těle;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cs-CZ" sz="2000" b="1" dirty="0" smtClean="0"/>
              <a:t> žíly</a:t>
            </a:r>
            <a:r>
              <a:rPr lang="cs-CZ" sz="2000" dirty="0" smtClean="0"/>
              <a:t> - cévy, které vracejí </a:t>
            </a:r>
            <a:br>
              <a:rPr lang="cs-CZ" sz="2000" dirty="0" smtClean="0"/>
            </a:br>
            <a:r>
              <a:rPr lang="cs-CZ" sz="2000" dirty="0" smtClean="0"/>
              <a:t> odkysličenou krev zpět </a:t>
            </a:r>
            <a:r>
              <a:rPr lang="cs-CZ" sz="2000" b="1" dirty="0" smtClean="0"/>
              <a:t>do srdce; 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cs-CZ" sz="2000" b="1" dirty="0" smtClean="0"/>
              <a:t> vlásečnice</a:t>
            </a:r>
            <a:r>
              <a:rPr lang="cs-CZ" sz="2000" dirty="0" smtClean="0"/>
              <a:t> - nejmenší a nejjemnější</a:t>
            </a:r>
            <a:br>
              <a:rPr lang="cs-CZ" sz="2000" dirty="0" smtClean="0"/>
            </a:br>
            <a:r>
              <a:rPr lang="cs-CZ" sz="2000" dirty="0" smtClean="0"/>
              <a:t> cévy.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Délka všech cév v lidském těle je asi 100 000 kilometrů.</a:t>
            </a:r>
          </a:p>
        </p:txBody>
      </p:sp>
      <p:pic>
        <p:nvPicPr>
          <p:cNvPr id="14340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E:\Projekt Slušovice\Oběhová soustava\562px-Vorschlag_Änderung_Blutkreislauf.jpg"/>
          <p:cNvPicPr>
            <a:picLocks noChangeAspect="1" noChangeArrowheads="1"/>
          </p:cNvPicPr>
          <p:nvPr/>
        </p:nvPicPr>
        <p:blipFill>
          <a:blip r:embed="rId4"/>
          <a:srcRect r="29315"/>
          <a:stretch>
            <a:fillRect/>
          </a:stretch>
        </p:blipFill>
        <p:spPr bwMode="auto">
          <a:xfrm>
            <a:off x="6096000" y="1066800"/>
            <a:ext cx="2895600" cy="4800600"/>
          </a:xfrm>
          <a:prstGeom prst="rect">
            <a:avLst/>
          </a:prstGeom>
          <a:noFill/>
        </p:spPr>
      </p:pic>
      <p:cxnSp>
        <p:nvCxnSpPr>
          <p:cNvPr id="17" name="Přímá spojovací šipka 16"/>
          <p:cNvCxnSpPr/>
          <p:nvPr/>
        </p:nvCxnSpPr>
        <p:spPr>
          <a:xfrm flipV="1">
            <a:off x="4953000" y="2133600"/>
            <a:ext cx="1828800" cy="609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5562600" y="3581400"/>
            <a:ext cx="1905000" cy="609600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Koloběh krve</a:t>
            </a:r>
            <a:endParaRPr lang="cs-CZ" dirty="0"/>
          </a:p>
        </p:txBody>
      </p:sp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Zástupný symbol pro obsah 18" descr="367px-Blood_drop.svg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86200" y="2133600"/>
            <a:ext cx="2227009" cy="3640887"/>
          </a:xfrm>
        </p:spPr>
      </p:pic>
      <p:graphicFrame>
        <p:nvGraphicFramePr>
          <p:cNvPr id="13" name="Diagram 12"/>
          <p:cNvGraphicFramePr/>
          <p:nvPr/>
        </p:nvGraphicFramePr>
        <p:xfrm>
          <a:off x="1219200" y="1371600"/>
          <a:ext cx="76200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3810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Krev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524000"/>
            <a:ext cx="7327900" cy="25146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Krev je červená tekutina, která :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cs-CZ" sz="2200" dirty="0" smtClean="0"/>
              <a:t>rozvádí do těla kyslík, živiny a další látky (např. vitaminy);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cs-CZ" sz="2200" dirty="0" smtClean="0"/>
              <a:t>odvádí z těla oxid uhličitý a jiné škodlivé látky.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Dospělý člověk má v těle 5 až 5,5 litru krve. Ženy mají </a:t>
            </a:r>
            <a:br>
              <a:rPr lang="cs-CZ" sz="2200" dirty="0" smtClean="0"/>
            </a:br>
            <a:r>
              <a:rPr lang="cs-CZ" sz="2200" dirty="0" smtClean="0"/>
              <a:t>o něco méně krve než muži.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20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20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1536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698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E:\Projekt Slušovice\Oběhová soustava\z cliartu\MH900438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657600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3289300" cy="9144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Krev tvoří: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295400"/>
            <a:ext cx="7499350" cy="2971800"/>
          </a:xfrm>
        </p:spPr>
        <p:txBody>
          <a:bodyPr/>
          <a:lstStyle/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cs-CZ" sz="2000" b="1" dirty="0" smtClean="0"/>
              <a:t> krevní plazma </a:t>
            </a:r>
            <a:r>
              <a:rPr lang="cs-CZ" sz="2000" dirty="0" smtClean="0"/>
              <a:t>– skládá se z vody, v níž jsou rozpuštěný  živiny</a:t>
            </a:r>
            <a:br>
              <a:rPr lang="cs-CZ" sz="2000" dirty="0" smtClean="0"/>
            </a:br>
            <a:r>
              <a:rPr lang="cs-CZ" sz="2000" dirty="0" smtClean="0"/>
              <a:t> (bílkoviny, cukry, tuky, soli apod.);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cs-CZ" sz="2000" b="1" dirty="0" smtClean="0"/>
              <a:t> červené krvinky </a:t>
            </a:r>
            <a:r>
              <a:rPr lang="cs-CZ" sz="2000" dirty="0" smtClean="0"/>
              <a:t>– obsahují červené krevní barvivo, rozvádějící</a:t>
            </a:r>
            <a:br>
              <a:rPr lang="cs-CZ" sz="2000" dirty="0" smtClean="0"/>
            </a:br>
            <a:r>
              <a:rPr lang="cs-CZ" sz="2000" dirty="0" smtClean="0"/>
              <a:t> po těle kyslík získaný v plicích;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cs-CZ" sz="2000" b="1" dirty="0" smtClean="0"/>
              <a:t> bílé krvinky </a:t>
            </a:r>
            <a:r>
              <a:rPr lang="cs-CZ" sz="2000" dirty="0" smtClean="0"/>
              <a:t>– pohlcují a zneškodňují bakterie a jiné cizorodé</a:t>
            </a:r>
            <a:br>
              <a:rPr lang="cs-CZ" sz="2000" dirty="0" smtClean="0"/>
            </a:br>
            <a:r>
              <a:rPr lang="cs-CZ" sz="2000" dirty="0" smtClean="0"/>
              <a:t> látky (brání tělo proti infekcím);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cs-CZ" sz="2000" b="1" dirty="0" smtClean="0"/>
              <a:t> krevní deštičky </a:t>
            </a:r>
            <a:r>
              <a:rPr lang="cs-CZ" sz="2000" dirty="0" smtClean="0"/>
              <a:t>– zabezpečují, aby se při úrazu krev srážela </a:t>
            </a:r>
            <a:br>
              <a:rPr lang="cs-CZ" sz="2000" dirty="0" smtClean="0"/>
            </a:br>
            <a:r>
              <a:rPr lang="cs-CZ" sz="2000" dirty="0" smtClean="0"/>
              <a:t> a nedošlo k vykrvácení.</a:t>
            </a:r>
          </a:p>
        </p:txBody>
      </p:sp>
      <p:pic>
        <p:nvPicPr>
          <p:cNvPr id="1536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Projekt Slušovice\Oběhová soustava\Red_White_Blood_cel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473574"/>
            <a:ext cx="3352800" cy="218630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295400" y="5373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červená krvinka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91400" y="458366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bílá krvinka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39000" y="5791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</a:t>
            </a:r>
            <a:r>
              <a:rPr lang="cs-CZ" dirty="0" smtClean="0"/>
              <a:t>revní destička</a:t>
            </a:r>
            <a:endParaRPr lang="cs-CZ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2590800" y="5715000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10800000" flipV="1">
            <a:off x="6477000" y="4800600"/>
            <a:ext cx="11430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10800000">
            <a:off x="5943600" y="6096000"/>
            <a:ext cx="1600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1128</Words>
  <Application>Microsoft Office PowerPoint</Application>
  <PresentationFormat>Předvádění na obrazovce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Slunovrat</vt:lpstr>
      <vt:lpstr>Člověk – Oběhová soustava</vt:lpstr>
      <vt:lpstr>Anotace:</vt:lpstr>
      <vt:lpstr>Oběhová soustava</vt:lpstr>
      <vt:lpstr>Srdce</vt:lpstr>
      <vt:lpstr>Srdce</vt:lpstr>
      <vt:lpstr>Cévy</vt:lpstr>
      <vt:lpstr>Koloběh krve</vt:lpstr>
      <vt:lpstr>Krev</vt:lpstr>
      <vt:lpstr>Krev tvoří:</vt:lpstr>
      <vt:lpstr>Krevní skupiny</vt:lpstr>
      <vt:lpstr>Dárcovství krve</vt:lpstr>
      <vt:lpstr>První pomoc</vt:lpstr>
      <vt:lpstr>Zdraví a nemoc</vt:lpstr>
      <vt:lpstr>Použité zdroje: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Dlabaja</dc:creator>
  <cp:lastModifiedBy>ucitel</cp:lastModifiedBy>
  <cp:revision>158</cp:revision>
  <cp:lastPrinted>1601-01-01T00:00:00Z</cp:lastPrinted>
  <dcterms:created xsi:type="dcterms:W3CDTF">1601-01-01T00:00:00Z</dcterms:created>
  <dcterms:modified xsi:type="dcterms:W3CDTF">2013-08-22T12:55:19Z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