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2" r:id="rId2"/>
  </p:sldMasterIdLst>
  <p:sldIdLst>
    <p:sldId id="256" r:id="rId3"/>
    <p:sldId id="259" r:id="rId4"/>
    <p:sldId id="279" r:id="rId5"/>
    <p:sldId id="309" r:id="rId6"/>
    <p:sldId id="301" r:id="rId7"/>
    <p:sldId id="302" r:id="rId8"/>
    <p:sldId id="308" r:id="rId9"/>
    <p:sldId id="304" r:id="rId10"/>
    <p:sldId id="305" r:id="rId11"/>
    <p:sldId id="306" r:id="rId12"/>
    <p:sldId id="298" r:id="rId13"/>
    <p:sldId id="267" r:id="rId14"/>
    <p:sldId id="295" r:id="rId15"/>
    <p:sldId id="310" r:id="rId16"/>
    <p:sldId id="311" r:id="rId17"/>
    <p:sldId id="312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4AE1-11D9-4AD5-880E-95BB7E7A03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CC347-D745-4A27-8681-74AA25AC18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894DF-5F9E-486D-8CC5-B66C1E9F07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Elipsa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D53E9D-328D-45B0-A088-408A30C6E7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29FF1-8AB0-4C5B-B93E-66DC1CC02E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A947DF-CFBB-4BCF-A51D-5407D8C959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C0FF-638E-4E92-A5B9-591875E67B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8685A8-0438-466C-A5BE-8F7AAB3AC2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A8E49-9B7A-4915-8A5A-F042B97E17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Obdélník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BD67E1-C9C7-4A66-A0E4-153589E244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FAC110-67F8-416D-96F6-949AA5743F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87725-48C8-4540-A693-624043A2D7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Vývojový diagram: postup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Vývojový diagram: postup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70B7DA-98BF-45DA-9280-4807A9E014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4EC5-C0C6-422F-81E8-288DB363F1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BC617-AE54-4FE2-884C-5975D64815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E0033-59F3-4D32-9BD0-06325D6841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BAD94-F50E-4303-9B40-E2ABD66426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06194-9B01-4DC9-8807-612307AB0D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D26F-A475-4725-AAB0-0EBC0516B1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58AE4-73B8-4A1A-9E5F-236F6A05C4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F006D-560E-4BF2-BD33-42E41D7852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82216-914D-461A-93F2-8943AF8FA1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F113560-A963-48F3-9D3E-6EF0EE3403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057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AF700FC-2D0B-4426-B24B-6A7E5D7AD6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67" r:id="rId2"/>
    <p:sldLayoutId id="2147484173" r:id="rId3"/>
    <p:sldLayoutId id="2147484168" r:id="rId4"/>
    <p:sldLayoutId id="2147484174" r:id="rId5"/>
    <p:sldLayoutId id="2147484169" r:id="rId6"/>
    <p:sldLayoutId id="2147484175" r:id="rId7"/>
    <p:sldLayoutId id="2147484176" r:id="rId8"/>
    <p:sldLayoutId id="2147484177" r:id="rId9"/>
    <p:sldLayoutId id="2147484170" r:id="rId10"/>
    <p:sldLayoutId id="21474841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4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commons.wikimedia.org/wiki/File:Thai_market_vegetables_01.jpg" TargetMode="External"/><Relationship Id="rId7" Type="http://schemas.openxmlformats.org/officeDocument/2006/relationships/hyperlink" Target="http://commons.wikimedia.org/wiki/File:A_closeup_of_lentil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Egg_on_white_background.jpg" TargetMode="External"/><Relationship Id="rId5" Type="http://schemas.openxmlformats.org/officeDocument/2006/relationships/hyperlink" Target="http://commons.wikimedia.org/wiki/File:Blauschimmelk%C3%A4se_IMGP5469_wp.jpg" TargetMode="External"/><Relationship Id="rId4" Type="http://schemas.openxmlformats.org/officeDocument/2006/relationships/hyperlink" Target="http://commons.wikimedia.org/wiki/File:FoodMeat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Olives_in_bowl.jpg" TargetMode="External"/><Relationship Id="rId3" Type="http://schemas.openxmlformats.org/officeDocument/2006/relationships/hyperlink" Target="http://commons.wikimedia.org/wiki/File:Dries_red_beans_ready_for_use.jpg" TargetMode="External"/><Relationship Id="rId7" Type="http://schemas.openxmlformats.org/officeDocument/2006/relationships/hyperlink" Target="http://commons.wikimedia.org/wiki/File:Butter_and_Oil_-_NCI_Visuals_Onlin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Butterdose.jpg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commons.wikimedia.org/wiki/File:MixedNuts.JPG" TargetMode="External"/><Relationship Id="rId10" Type="http://schemas.openxmlformats.org/officeDocument/2006/relationships/hyperlink" Target="http://commons.wikimedia.org/wiki/File:Gronsaker_(1).jpg" TargetMode="External"/><Relationship Id="rId4" Type="http://schemas.openxmlformats.org/officeDocument/2006/relationships/hyperlink" Target="http://commons.wikimedia.org/wiki/File:Greenpea-sprouted.JPG" TargetMode="External"/><Relationship Id="rId9" Type="http://schemas.openxmlformats.org/officeDocument/2006/relationships/hyperlink" Target="http://commons.wikimedia.org/wiki/File:Olive_oil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Korb_mit_Br%C3%B6tchen_.JPG" TargetMode="External"/><Relationship Id="rId3" Type="http://schemas.openxmlformats.org/officeDocument/2006/relationships/hyperlink" Target="http://commons.wikimedia.org/wiki/File:Ricegrains1100ppx.jpg" TargetMode="External"/><Relationship Id="rId7" Type="http://schemas.openxmlformats.org/officeDocument/2006/relationships/hyperlink" Target="http://commons.wikimedia.org/wiki/File:Essene_Bread_70pct_Rye_Sproud_30pct_Spelt_cut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Buchweizen-China.png" TargetMode="External"/><Relationship Id="rId5" Type="http://schemas.openxmlformats.org/officeDocument/2006/relationships/hyperlink" Target="http://commons.wikimedia.org/wiki/File:Fusilli_pasta.jpg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commons.wikimedia.org/wiki/File:Bulgur2.jpg" TargetMode="External"/><Relationship Id="rId9" Type="http://schemas.openxmlformats.org/officeDocument/2006/relationships/hyperlink" Target="http://commons.wikimedia.org/wiki/File:India_-_Koyambedu_Market_-_Potatoes_03_(3986298003)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Lactuca_sativa-whole_plant_top.JPG" TargetMode="External"/><Relationship Id="rId3" Type="http://schemas.openxmlformats.org/officeDocument/2006/relationships/hyperlink" Target="http://commons.wikimedia.org/wiki/File:Greenpea-sprouted.JPG" TargetMode="External"/><Relationship Id="rId7" Type="http://schemas.openxmlformats.org/officeDocument/2006/relationships/hyperlink" Target="http://commons.wikimedia.org/wiki/File:Speisesalz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Essene_Bread_70pct_Rye_Sproud_30pct_Spelt_cut.JPG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commons.wikimedia.org/wiki/File:Red_Apple.jpg" TargetMode="External"/><Relationship Id="rId10" Type="http://schemas.openxmlformats.org/officeDocument/2006/relationships/hyperlink" Target="http://commons.wikimedia.org/wiki/File:MixedNuts.JPG" TargetMode="External"/><Relationship Id="rId4" Type="http://schemas.openxmlformats.org/officeDocument/2006/relationships/hyperlink" Target="http://commons.wikimedia.org/wiki/File:Kiwi_aka.jpg" TargetMode="External"/><Relationship Id="rId9" Type="http://schemas.openxmlformats.org/officeDocument/2006/relationships/hyperlink" Target="http://commons.wikimedia.org/wiki/File:Blackberry_close-up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iwi_aka.jpg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office.microsoft.com/" TargetMode="External"/><Relationship Id="rId5" Type="http://schemas.openxmlformats.org/officeDocument/2006/relationships/hyperlink" Target="http://commons.wikimedia.org/wiki/File:USDA_Food_Pyramid_SK.jpg" TargetMode="External"/><Relationship Id="rId4" Type="http://schemas.openxmlformats.org/officeDocument/2006/relationships/hyperlink" Target="http://commons.wikimedia.org/wiki/File:Butterdose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image" Target="../media/image4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7.jpeg"/><Relationship Id="rId7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Zdravé stravování</a:t>
            </a:r>
          </a:p>
        </p:txBody>
      </p:sp>
      <p:pic>
        <p:nvPicPr>
          <p:cNvPr id="9219" name="Picture 4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 smtClean="0"/>
              <a:t>Pří_136_Člověk </a:t>
            </a:r>
            <a:r>
              <a:rPr lang="cs-CZ" dirty="0"/>
              <a:t>a jeho </a:t>
            </a:r>
            <a:r>
              <a:rPr lang="cs-CZ" dirty="0" err="1" smtClean="0"/>
              <a:t>zdraví_Zdravé</a:t>
            </a:r>
            <a:r>
              <a:rPr lang="cs-CZ" dirty="0" smtClean="0"/>
              <a:t> stravování</a:t>
            </a:r>
          </a:p>
          <a:p>
            <a:pPr algn="ctr"/>
            <a:endParaRPr lang="cs-CZ" dirty="0"/>
          </a:p>
          <a:p>
            <a:pPr algn="ctr"/>
            <a:r>
              <a:rPr lang="cs-CZ" b="1" dirty="0"/>
              <a:t>Autor: Mgr. Helena </a:t>
            </a:r>
            <a:r>
              <a:rPr lang="cs-CZ" b="1" dirty="0" err="1" smtClean="0"/>
              <a:t>Koždoňová</a:t>
            </a:r>
            <a:endParaRPr lang="cs-CZ" b="1" dirty="0" smtClean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</a:t>
            </a:r>
            <a:r>
              <a:rPr lang="cs-CZ" dirty="0" err="1"/>
              <a:t>Fryšták</a:t>
            </a:r>
            <a:r>
              <a:rPr lang="cs-CZ" dirty="0"/>
              <a:t>, okres Zlín, příspěvková organizace</a:t>
            </a:r>
          </a:p>
        </p:txBody>
      </p: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Vitamíny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3124200"/>
          </a:xfrm>
        </p:spPr>
        <p:txBody>
          <a:bodyPr/>
          <a:lstStyle/>
          <a:p>
            <a:r>
              <a:rPr lang="cs-CZ" sz="2000" b="1" dirty="0" smtClean="0"/>
              <a:t>A</a:t>
            </a:r>
            <a:r>
              <a:rPr lang="cs-CZ" sz="2000" dirty="0" smtClean="0"/>
              <a:t> – zelenina (mrkev, rajčata, špenát), ovoce (ostružiny); </a:t>
            </a:r>
            <a:br>
              <a:rPr lang="cs-CZ" sz="2000" dirty="0" smtClean="0"/>
            </a:br>
            <a:r>
              <a:rPr lang="cs-CZ" sz="2000" dirty="0" smtClean="0"/>
              <a:t>	zdraví oční sítnice a pokožky</a:t>
            </a:r>
          </a:p>
          <a:p>
            <a:r>
              <a:rPr lang="cs-CZ" sz="2000" b="1" dirty="0" smtClean="0"/>
              <a:t>B</a:t>
            </a:r>
            <a:r>
              <a:rPr lang="cs-CZ" sz="2000" dirty="0" smtClean="0"/>
              <a:t> – maso, droždí, ořechy, slupky obilovin; má mnoho složek; </a:t>
            </a:r>
            <a:br>
              <a:rPr lang="cs-CZ" sz="2000" dirty="0" smtClean="0"/>
            </a:br>
            <a:r>
              <a:rPr lang="cs-CZ" sz="2000" dirty="0" smtClean="0"/>
              <a:t>	činnost nervové soustavy a tvorba červených krvinek</a:t>
            </a:r>
          </a:p>
          <a:p>
            <a:r>
              <a:rPr lang="cs-CZ" sz="2000" b="1" dirty="0" smtClean="0"/>
              <a:t>C</a:t>
            </a:r>
            <a:r>
              <a:rPr lang="cs-CZ" sz="2000" dirty="0" smtClean="0"/>
              <a:t> – šípky, čerstvé ovoce (citrusové plody, kiwi) a zelenina </a:t>
            </a:r>
            <a:br>
              <a:rPr lang="cs-CZ" sz="2000" dirty="0" smtClean="0"/>
            </a:br>
            <a:r>
              <a:rPr lang="cs-CZ" sz="2000" dirty="0" smtClean="0"/>
              <a:t>	(paprika, zelí, brambory); </a:t>
            </a:r>
            <a:r>
              <a:rPr lang="cs-CZ" sz="2000" b="1" dirty="0" smtClean="0"/>
              <a:t>teplem se ničí</a:t>
            </a:r>
            <a:r>
              <a:rPr lang="cs-CZ" sz="2000" dirty="0" smtClean="0"/>
              <a:t>; </a:t>
            </a:r>
            <a:br>
              <a:rPr lang="cs-CZ" sz="2000" dirty="0" smtClean="0"/>
            </a:br>
            <a:r>
              <a:rPr lang="cs-CZ" sz="2000" dirty="0" smtClean="0"/>
              <a:t>	obranyschopnost proti nachlazení a proti krvácení ze sliznic</a:t>
            </a:r>
          </a:p>
          <a:p>
            <a:r>
              <a:rPr lang="cs-CZ" sz="2000" b="1" dirty="0" smtClean="0"/>
              <a:t>D</a:t>
            </a:r>
            <a:r>
              <a:rPr lang="cs-CZ" sz="2000" dirty="0" smtClean="0"/>
              <a:t> – rybí tuk, mléko, máslo, vejce; správný vývoj kostí;</a:t>
            </a:r>
            <a:br>
              <a:rPr lang="cs-CZ" sz="2000" dirty="0" smtClean="0"/>
            </a:br>
            <a:r>
              <a:rPr lang="cs-CZ" sz="2000" dirty="0" smtClean="0"/>
              <a:t>	zabraňuje křivici</a:t>
            </a:r>
          </a:p>
        </p:txBody>
      </p:sp>
      <p:pic>
        <p:nvPicPr>
          <p:cNvPr id="1026" name="Picture 2" descr="E:\Projekt Slušovice\Zdravá strava\MixedNu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953000"/>
            <a:ext cx="1990725" cy="1493837"/>
          </a:xfrm>
          <a:prstGeom prst="rect">
            <a:avLst/>
          </a:prstGeom>
          <a:noFill/>
        </p:spPr>
      </p:pic>
      <p:pic>
        <p:nvPicPr>
          <p:cNvPr id="1027" name="Picture 3" descr="E:\Projekt Slušovice\Zdravá strava\Kiwi_a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105400"/>
            <a:ext cx="1818697" cy="1357313"/>
          </a:xfrm>
          <a:prstGeom prst="rect">
            <a:avLst/>
          </a:prstGeom>
          <a:noFill/>
        </p:spPr>
      </p:pic>
      <p:pic>
        <p:nvPicPr>
          <p:cNvPr id="1029" name="Picture 5" descr="E:\Projekt Slušovice\Zdravá strava\798px-Blackberry_close-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525" y="4953000"/>
            <a:ext cx="1996821" cy="1501369"/>
          </a:xfrm>
          <a:prstGeom prst="rect">
            <a:avLst/>
          </a:prstGeom>
          <a:noFill/>
        </p:spPr>
      </p:pic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Projekt Slušovice\Zdravá strava\800px-Butterdos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991100"/>
            <a:ext cx="1981200" cy="14859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9850" y="533400"/>
            <a:ext cx="7499350" cy="1143000"/>
          </a:xfrm>
        </p:spPr>
        <p:txBody>
          <a:bodyPr/>
          <a:lstStyle/>
          <a:p>
            <a:r>
              <a:rPr lang="cs-CZ" dirty="0" smtClean="0"/>
              <a:t>Potravinová pyramida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0600" y="1524000"/>
            <a:ext cx="7499350" cy="762000"/>
          </a:xfrm>
        </p:spPr>
        <p:txBody>
          <a:bodyPr/>
          <a:lstStyle/>
          <a:p>
            <a:pPr>
              <a:buClr>
                <a:srgbClr val="92D050"/>
              </a:buClr>
              <a:buNone/>
            </a:pPr>
            <a:r>
              <a:rPr lang="cs-CZ" sz="2000" dirty="0" smtClean="0"/>
              <a:t>	</a:t>
            </a:r>
            <a:r>
              <a:rPr lang="cs-CZ" sz="1900" dirty="0" smtClean="0"/>
              <a:t>Člověk by měl přijímat přiměřené množství vhodné potravy. Její složení a podíl jednotlivých potravin naznačuje potravinová pyramida.</a:t>
            </a:r>
          </a:p>
          <a:p>
            <a:endParaRPr lang="cs-CZ" sz="20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12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E:\Projekt Slušovice\Zdravá strava\USDA_Food_Pyramid_S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6304" y="2423965"/>
            <a:ext cx="5590896" cy="435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435100" y="1371600"/>
            <a:ext cx="7499350" cy="5029200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cs-CZ" sz="1400" dirty="0" smtClean="0"/>
              <a:t>MATYÁŠEK, Jiří, Věra ŠTIKOVÁ a Josef TRNA. </a:t>
            </a:r>
            <a:r>
              <a:rPr lang="cs-CZ" sz="1400" i="1" dirty="0" smtClean="0"/>
              <a:t>Přírodověda 5: člověk a jeho svět</a:t>
            </a:r>
            <a:r>
              <a:rPr lang="cs-CZ" sz="1400" dirty="0" smtClean="0"/>
              <a:t>. [3. </a:t>
            </a:r>
            <a:r>
              <a:rPr lang="cs-CZ" sz="1400" dirty="0" err="1" smtClean="0"/>
              <a:t>vyd</a:t>
            </a:r>
            <a:r>
              <a:rPr lang="cs-CZ" sz="1400" dirty="0" smtClean="0"/>
              <a:t>.]. Brno: Nová škola, 2011, 2 sv. Duhová řada. ISBN 978-80-7289-313-3.</a:t>
            </a:r>
          </a:p>
          <a:p>
            <a:pPr>
              <a:buClr>
                <a:srgbClr val="92D050"/>
              </a:buClr>
            </a:pPr>
            <a:r>
              <a:rPr lang="cs-CZ" sz="1400" dirty="0" smtClean="0"/>
              <a:t>KHOLOVÁ, Helena. </a:t>
            </a:r>
            <a:r>
              <a:rPr lang="cs-CZ" sz="1400" i="1" dirty="0" smtClean="0"/>
              <a:t>Přírodověda pro pátý ročník: Život na Zemi</a:t>
            </a:r>
            <a:r>
              <a:rPr lang="cs-CZ" sz="1400" dirty="0" smtClean="0"/>
              <a:t>. </a:t>
            </a:r>
            <a:r>
              <a:rPr lang="cs-CZ" sz="1400" dirty="0" err="1" smtClean="0"/>
              <a:t>Vyd</a:t>
            </a:r>
            <a:r>
              <a:rPr lang="cs-CZ" sz="1400" dirty="0" smtClean="0"/>
              <a:t>. 1. </a:t>
            </a:r>
            <a:r>
              <a:rPr lang="cs-CZ" sz="1400" dirty="0" err="1" smtClean="0"/>
              <a:t>Všeň</a:t>
            </a:r>
            <a:r>
              <a:rPr lang="cs-CZ" sz="1400" dirty="0" smtClean="0"/>
              <a:t>: Alter, 1997, 63 s. ISBN 80-857-7561-1.</a:t>
            </a:r>
          </a:p>
          <a:p>
            <a:pPr>
              <a:buClr>
                <a:srgbClr val="92D050"/>
              </a:buClr>
            </a:pPr>
            <a:r>
              <a:rPr lang="cs-CZ" sz="1400" dirty="0" smtClean="0"/>
              <a:t>ČECHUROVÁ, Milana, Jana HAVLÍČKOVÁ a Ladislav PODROUŽEK. </a:t>
            </a:r>
            <a:r>
              <a:rPr lang="cs-CZ" sz="1400" i="1" dirty="0" smtClean="0"/>
              <a:t>Přírodověda 5 pro 5. ročník základní školy</a:t>
            </a:r>
            <a:r>
              <a:rPr lang="cs-CZ" sz="1400" dirty="0" smtClean="0"/>
              <a:t>. 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Praha: SPN - pedagogické nakladatelství, 2011, 111 s. Člověk a jeho svět. ISBN 978-807-2354-689.</a:t>
            </a:r>
          </a:p>
          <a:p>
            <a:pPr>
              <a:buClr>
                <a:srgbClr val="92D050"/>
              </a:buClr>
            </a:pPr>
            <a:r>
              <a:rPr lang="cs-CZ" sz="1400" dirty="0" err="1" smtClean="0"/>
              <a:t>Thai</a:t>
            </a:r>
            <a:r>
              <a:rPr lang="cs-CZ" sz="1400" dirty="0" smtClean="0"/>
              <a:t> market </a:t>
            </a:r>
            <a:r>
              <a:rPr lang="cs-CZ" sz="1400" dirty="0" err="1" smtClean="0"/>
              <a:t>vegetables</a:t>
            </a:r>
            <a:r>
              <a:rPr lang="cs-CZ" sz="1400" dirty="0" smtClean="0"/>
              <a:t> 01.jpg.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04:51, 15 </a:t>
            </a:r>
            <a:r>
              <a:rPr lang="cs-CZ" sz="1400" dirty="0" err="1" smtClean="0"/>
              <a:t>March</a:t>
            </a:r>
            <a:r>
              <a:rPr lang="cs-CZ" sz="1400" dirty="0" smtClean="0"/>
              <a:t> 2009 [cit. 2013-07-13]. Dostupné z: </a:t>
            </a:r>
            <a:r>
              <a:rPr lang="cs-CZ" sz="1400" u="sng" dirty="0" smtClean="0">
                <a:hlinkClick r:id="rId3"/>
              </a:rPr>
              <a:t>http://commons.wikimedia.org/wiki/File:Thai_market_vegetables_01.jpg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err="1" smtClean="0"/>
              <a:t>FoodMeat.jpg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22:54, 17 </a:t>
            </a:r>
            <a:r>
              <a:rPr lang="cs-CZ" sz="1400" dirty="0" err="1" smtClean="0"/>
              <a:t>February</a:t>
            </a:r>
            <a:r>
              <a:rPr lang="cs-CZ" sz="1400" dirty="0" smtClean="0"/>
              <a:t> 2009 [cit. 2013-07-13]. Dostupné z: </a:t>
            </a:r>
            <a:r>
              <a:rPr lang="cs-CZ" sz="1400" u="sng" dirty="0" smtClean="0">
                <a:hlinkClick r:id="rId4"/>
              </a:rPr>
              <a:t>http://commons.wikimedia.org/wiki/File:FoodMeat.jpg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err="1" smtClean="0"/>
              <a:t>Blauschimmelkäse</a:t>
            </a:r>
            <a:r>
              <a:rPr lang="cs-CZ" sz="1400" dirty="0" smtClean="0"/>
              <a:t> IMGP5469 </a:t>
            </a:r>
            <a:r>
              <a:rPr lang="cs-CZ" sz="1400" dirty="0" err="1" smtClean="0"/>
              <a:t>wp.jpg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19:31, 6 June 2009 [cit. 2013-07-13]. Dostupné z: </a:t>
            </a:r>
            <a:r>
              <a:rPr lang="cs-CZ" sz="1400" u="sng" dirty="0" smtClean="0">
                <a:hlinkClick r:id="rId5"/>
              </a:rPr>
              <a:t>http://commons.wikimedia.org/wiki/File:Blauschimmelk%C3%A4se_IMGP5469_wp.jpg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err="1" smtClean="0"/>
              <a:t>Egg</a:t>
            </a:r>
            <a:r>
              <a:rPr lang="cs-CZ" sz="1400" dirty="0" smtClean="0"/>
              <a:t> on </a:t>
            </a:r>
            <a:r>
              <a:rPr lang="cs-CZ" sz="1400" dirty="0" err="1" smtClean="0"/>
              <a:t>white</a:t>
            </a:r>
            <a:r>
              <a:rPr lang="cs-CZ" sz="1400" dirty="0" smtClean="0"/>
              <a:t> background.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08:32, 28 </a:t>
            </a:r>
            <a:r>
              <a:rPr lang="cs-CZ" sz="1400" dirty="0" err="1" smtClean="0"/>
              <a:t>February</a:t>
            </a:r>
            <a:r>
              <a:rPr lang="cs-CZ" sz="1400" dirty="0" smtClean="0"/>
              <a:t> 2013 [cit. 2013-07-13]. Dostupné z: </a:t>
            </a:r>
            <a:r>
              <a:rPr lang="cs-CZ" sz="1400" u="sng" dirty="0" smtClean="0">
                <a:hlinkClick r:id="rId6"/>
              </a:rPr>
              <a:t>http://commons.wikimedia.org/wiki/File:Egg_on_white_background.jpg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smtClean="0"/>
              <a:t>A </a:t>
            </a:r>
            <a:r>
              <a:rPr lang="cs-CZ" sz="1400" dirty="0" err="1" smtClean="0"/>
              <a:t>closeup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lentil.JPG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16:08, 3 </a:t>
            </a:r>
            <a:r>
              <a:rPr lang="cs-CZ" sz="1400" dirty="0" err="1" smtClean="0"/>
              <a:t>January</a:t>
            </a:r>
            <a:r>
              <a:rPr lang="cs-CZ" sz="1400" dirty="0" smtClean="0"/>
              <a:t> 2012 [cit. 2013-07-13]. Dostupné z: </a:t>
            </a:r>
            <a:r>
              <a:rPr lang="cs-CZ" sz="1400" u="sng" dirty="0" smtClean="0">
                <a:hlinkClick r:id="rId7"/>
              </a:rPr>
              <a:t>http://commons.wikimedia.org/wiki/File:A_closeup_of_lentil.JPG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endParaRPr lang="cs-CZ" sz="1400" dirty="0" smtClean="0"/>
          </a:p>
        </p:txBody>
      </p:sp>
      <p:pic>
        <p:nvPicPr>
          <p:cNvPr id="22532" name="Picture 8" descr="OPVK_hor_zakladni_logolink_RGB_c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295400" y="990600"/>
            <a:ext cx="7620000" cy="5562600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cs-CZ" sz="1400" dirty="0" err="1" smtClean="0"/>
              <a:t>Dries</a:t>
            </a:r>
            <a:r>
              <a:rPr lang="cs-CZ" sz="1400" dirty="0" smtClean="0"/>
              <a:t> </a:t>
            </a:r>
            <a:r>
              <a:rPr lang="cs-CZ" sz="1400" dirty="0" err="1" smtClean="0"/>
              <a:t>red</a:t>
            </a:r>
            <a:r>
              <a:rPr lang="cs-CZ" sz="1400" dirty="0" smtClean="0"/>
              <a:t> </a:t>
            </a:r>
            <a:r>
              <a:rPr lang="cs-CZ" sz="1400" dirty="0" err="1" smtClean="0"/>
              <a:t>beans</a:t>
            </a:r>
            <a:r>
              <a:rPr lang="cs-CZ" sz="1400" dirty="0" smtClean="0"/>
              <a:t> </a:t>
            </a:r>
            <a:r>
              <a:rPr lang="cs-CZ" sz="1400" dirty="0" err="1" smtClean="0"/>
              <a:t>ready</a:t>
            </a:r>
            <a:r>
              <a:rPr lang="cs-CZ" sz="1400" dirty="0" smtClean="0"/>
              <a:t> </a:t>
            </a:r>
            <a:r>
              <a:rPr lang="cs-CZ" sz="1400" dirty="0" err="1" smtClean="0"/>
              <a:t>for</a:t>
            </a:r>
            <a:r>
              <a:rPr lang="cs-CZ" sz="1400" dirty="0" smtClean="0"/>
              <a:t> use.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07:20, 10 </a:t>
            </a:r>
            <a:r>
              <a:rPr lang="cs-CZ" sz="1400" dirty="0" err="1" smtClean="0"/>
              <a:t>July</a:t>
            </a:r>
            <a:r>
              <a:rPr lang="cs-CZ" sz="1400" dirty="0" smtClean="0"/>
              <a:t> 2012 [cit. 2013-07-13]. Dostupné z: </a:t>
            </a:r>
            <a:r>
              <a:rPr lang="cs-CZ" sz="1400" u="sng" dirty="0" smtClean="0">
                <a:hlinkClick r:id="rId3"/>
              </a:rPr>
              <a:t>http://commons.wikimedia.org/wiki/File:Dries_red_beans_ready_for_use.jpg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err="1" smtClean="0"/>
              <a:t>Greenpea</a:t>
            </a:r>
            <a:r>
              <a:rPr lang="cs-CZ" sz="1400" dirty="0" smtClean="0"/>
              <a:t>-</a:t>
            </a:r>
            <a:r>
              <a:rPr lang="cs-CZ" sz="1400" dirty="0" err="1" smtClean="0"/>
              <a:t>sprouted.JPG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16:42, 6 </a:t>
            </a:r>
            <a:r>
              <a:rPr lang="cs-CZ" sz="1400" dirty="0" err="1" smtClean="0"/>
              <a:t>July</a:t>
            </a:r>
            <a:r>
              <a:rPr lang="cs-CZ" sz="1400" dirty="0" smtClean="0"/>
              <a:t> 2011 [cit. 2013-07-13]. Dostupné z: </a:t>
            </a:r>
            <a:r>
              <a:rPr lang="cs-CZ" sz="1400" u="sng" dirty="0" smtClean="0">
                <a:hlinkClick r:id="rId4"/>
              </a:rPr>
              <a:t>http://commons.wikimedia.org/wiki/File:Greenpea-sprouted.JPG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err="1" smtClean="0"/>
              <a:t>MixedNuts.JPG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14:53, 21 </a:t>
            </a:r>
            <a:r>
              <a:rPr lang="cs-CZ" sz="1400" dirty="0" err="1" smtClean="0"/>
              <a:t>September</a:t>
            </a:r>
            <a:r>
              <a:rPr lang="cs-CZ" sz="1400" dirty="0" smtClean="0"/>
              <a:t> 2010 [cit. 2013-07-13]. Dostupné z: </a:t>
            </a:r>
            <a:r>
              <a:rPr lang="cs-CZ" sz="1400" u="sng" dirty="0" smtClean="0">
                <a:hlinkClick r:id="rId5"/>
              </a:rPr>
              <a:t>http://commons.wikimedia.org/wiki/File:MixedNuts.JPG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err="1" smtClean="0"/>
              <a:t>Butterdose.jpg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22:33, 12 </a:t>
            </a:r>
            <a:r>
              <a:rPr lang="cs-CZ" sz="1400" dirty="0" err="1" smtClean="0"/>
              <a:t>September</a:t>
            </a:r>
            <a:r>
              <a:rPr lang="cs-CZ" sz="1400" dirty="0" smtClean="0"/>
              <a:t> 2008 [cit. 2013-07-13]. Dostupné z: </a:t>
            </a:r>
            <a:r>
              <a:rPr lang="cs-CZ" sz="1400" u="sng" dirty="0" smtClean="0">
                <a:hlinkClick r:id="rId6"/>
              </a:rPr>
              <a:t>http://commons.wikimedia.org/wiki/File:Butterdose.jpg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err="1" smtClean="0"/>
              <a:t>Butter</a:t>
            </a:r>
            <a:r>
              <a:rPr lang="cs-CZ" sz="1400" dirty="0" smtClean="0"/>
              <a:t> </a:t>
            </a:r>
            <a:r>
              <a:rPr lang="cs-CZ" sz="1400" dirty="0" err="1" smtClean="0"/>
              <a:t>and</a:t>
            </a:r>
            <a:r>
              <a:rPr lang="cs-CZ" sz="1400" dirty="0" smtClean="0"/>
              <a:t> </a:t>
            </a:r>
            <a:r>
              <a:rPr lang="cs-CZ" sz="1400" dirty="0" err="1" smtClean="0"/>
              <a:t>Oil</a:t>
            </a:r>
            <a:r>
              <a:rPr lang="cs-CZ" sz="1400" dirty="0" smtClean="0"/>
              <a:t> - NCI </a:t>
            </a:r>
            <a:r>
              <a:rPr lang="cs-CZ" sz="1400" dirty="0" err="1" smtClean="0"/>
              <a:t>Visuals</a:t>
            </a:r>
            <a:r>
              <a:rPr lang="cs-CZ" sz="1400" dirty="0" smtClean="0"/>
              <a:t> Online.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03:36, 3 June 2010 [cit. 2013-07-13]. Dostupné z: </a:t>
            </a:r>
            <a:r>
              <a:rPr lang="cs-CZ" sz="1400" u="sng" dirty="0" smtClean="0">
                <a:hlinkClick r:id="rId7"/>
              </a:rPr>
              <a:t>http://commons.wikimedia.org/wiki/File:Butter_and_Oil_-_NCI_Visuals_Online.jpg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err="1" smtClean="0"/>
              <a:t>Olives</a:t>
            </a:r>
            <a:r>
              <a:rPr lang="cs-CZ" sz="1400" dirty="0" smtClean="0"/>
              <a:t> in </a:t>
            </a:r>
            <a:r>
              <a:rPr lang="cs-CZ" sz="1400" dirty="0" err="1" smtClean="0"/>
              <a:t>bowl.jpg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23:23, 25 </a:t>
            </a:r>
            <a:r>
              <a:rPr lang="cs-CZ" sz="1400" dirty="0" err="1" smtClean="0"/>
              <a:t>October</a:t>
            </a:r>
            <a:r>
              <a:rPr lang="cs-CZ" sz="1400" dirty="0" smtClean="0"/>
              <a:t> 2006 [cit. 2013-07-13]. Dostupné z: </a:t>
            </a:r>
            <a:r>
              <a:rPr lang="cs-CZ" sz="1400" u="sng" dirty="0" smtClean="0">
                <a:hlinkClick r:id="rId8"/>
              </a:rPr>
              <a:t>http://commons.wikimedia.org/wiki/File:Olives_in_bowl.jpg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err="1" smtClean="0"/>
              <a:t>Olive</a:t>
            </a:r>
            <a:r>
              <a:rPr lang="cs-CZ" sz="1400" dirty="0" smtClean="0"/>
              <a:t> </a:t>
            </a:r>
            <a:r>
              <a:rPr lang="cs-CZ" sz="1400" dirty="0" err="1" smtClean="0"/>
              <a:t>oil.jpg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08:41, 5 August 2007 [cit. 2013-07-13]. Dostupné z: </a:t>
            </a:r>
            <a:r>
              <a:rPr lang="cs-CZ" sz="1400" u="sng" dirty="0" smtClean="0">
                <a:hlinkClick r:id="rId9"/>
              </a:rPr>
              <a:t>http://commons.wikimedia.org/wiki/File:Olive_oil.jpg</a:t>
            </a:r>
            <a:endParaRPr lang="cs-CZ" sz="1400" u="sng" dirty="0" smtClean="0"/>
          </a:p>
          <a:p>
            <a:pPr>
              <a:buClr>
                <a:srgbClr val="92D050"/>
              </a:buClr>
            </a:pPr>
            <a:r>
              <a:rPr lang="cs-CZ" sz="1400" dirty="0" err="1" smtClean="0"/>
              <a:t>Gronsaker</a:t>
            </a:r>
            <a:r>
              <a:rPr lang="cs-CZ" sz="1400" dirty="0" smtClean="0"/>
              <a:t> (1).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00:24, 6 </a:t>
            </a:r>
            <a:r>
              <a:rPr lang="cs-CZ" sz="1400" dirty="0" err="1" smtClean="0"/>
              <a:t>March</a:t>
            </a:r>
            <a:r>
              <a:rPr lang="cs-CZ" sz="1400" dirty="0" smtClean="0"/>
              <a:t> 2013 [cit. 2013-07-13]. Dostupné z: </a:t>
            </a:r>
            <a:r>
              <a:rPr lang="cs-CZ" sz="1400" u="sng" dirty="0" smtClean="0">
                <a:hlinkClick r:id="rId10"/>
              </a:rPr>
              <a:t>http://commons.wikimedia.org/wiki/File:Gronsaker_%281%29.jpg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endParaRPr lang="cs-CZ" sz="1400" u="sng" dirty="0" smtClean="0"/>
          </a:p>
          <a:p>
            <a:pPr>
              <a:buClr>
                <a:srgbClr val="92D050"/>
              </a:buClr>
            </a:pPr>
            <a:endParaRPr lang="cs-CZ" sz="1400" dirty="0" smtClean="0"/>
          </a:p>
        </p:txBody>
      </p:sp>
      <p:pic>
        <p:nvPicPr>
          <p:cNvPr id="22532" name="Picture 8" descr="OPVK_hor_zakladni_logolink_RGB_cz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0" y="76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295400" y="1066800"/>
            <a:ext cx="7620000" cy="5562600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cs-CZ" sz="1400" dirty="0" smtClean="0"/>
              <a:t>Ricegrains1100ppx.jpg.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05:35, 7 </a:t>
            </a:r>
            <a:r>
              <a:rPr lang="cs-CZ" sz="1400" dirty="0" err="1" smtClean="0"/>
              <a:t>January</a:t>
            </a:r>
            <a:r>
              <a:rPr lang="cs-CZ" sz="1400" dirty="0" smtClean="0"/>
              <a:t> 2010 [cit. 2013-07-13]. Dostupné z: </a:t>
            </a:r>
            <a:r>
              <a:rPr lang="cs-CZ" sz="1400" u="sng" dirty="0" smtClean="0">
                <a:hlinkClick r:id="rId3"/>
              </a:rPr>
              <a:t>http://commons.wikimedia.org/wiki/File:Ricegrains1100ppx.jpg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smtClean="0"/>
              <a:t>Bulgur2.jpg.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17:02, 12 </a:t>
            </a:r>
            <a:r>
              <a:rPr lang="cs-CZ" sz="1400" dirty="0" err="1" smtClean="0"/>
              <a:t>April</a:t>
            </a:r>
            <a:r>
              <a:rPr lang="cs-CZ" sz="1400" dirty="0" smtClean="0"/>
              <a:t> 2009 [cit. 2013-07-13]. Dostupné z: </a:t>
            </a:r>
            <a:r>
              <a:rPr lang="cs-CZ" sz="1400" u="sng" dirty="0" smtClean="0">
                <a:hlinkClick r:id="rId4"/>
              </a:rPr>
              <a:t>http://commons.wikimedia.org/wiki/File:Bulgur2.jpg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err="1" smtClean="0"/>
              <a:t>Fusilli</a:t>
            </a:r>
            <a:r>
              <a:rPr lang="cs-CZ" sz="1400" dirty="0" smtClean="0"/>
              <a:t> pasta.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13:13, 5 </a:t>
            </a:r>
            <a:r>
              <a:rPr lang="cs-CZ" sz="1400" dirty="0" err="1" smtClean="0"/>
              <a:t>March</a:t>
            </a:r>
            <a:r>
              <a:rPr lang="cs-CZ" sz="1400" dirty="0" smtClean="0"/>
              <a:t> 2008 [cit. 2013-07-13]. Dostupné z: </a:t>
            </a:r>
            <a:r>
              <a:rPr lang="cs-CZ" sz="1400" u="sng" dirty="0" smtClean="0">
                <a:hlinkClick r:id="rId5"/>
              </a:rPr>
              <a:t>http://commons.wikimedia.org/wiki/File:Fusilli_pasta.jpg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err="1" smtClean="0"/>
              <a:t>Buchweizen</a:t>
            </a:r>
            <a:r>
              <a:rPr lang="cs-CZ" sz="1400" dirty="0" smtClean="0"/>
              <a:t>-China.</a:t>
            </a:r>
            <a:r>
              <a:rPr lang="cs-CZ" sz="1400" dirty="0" err="1" smtClean="0"/>
              <a:t>png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18:45, 29 </a:t>
            </a:r>
            <a:r>
              <a:rPr lang="cs-CZ" sz="1400" dirty="0" err="1" smtClean="0"/>
              <a:t>January</a:t>
            </a:r>
            <a:r>
              <a:rPr lang="cs-CZ" sz="1400" dirty="0" smtClean="0"/>
              <a:t> 2013 [cit. 2013-07-13]. Dostupné z: </a:t>
            </a:r>
            <a:r>
              <a:rPr lang="cs-CZ" sz="1400" u="sng" dirty="0" smtClean="0">
                <a:hlinkClick r:id="rId6"/>
              </a:rPr>
              <a:t>http://commons.wikimedia.org/wiki/File:Buchweizen-China.png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smtClean="0"/>
              <a:t>Essene </a:t>
            </a:r>
            <a:r>
              <a:rPr lang="cs-CZ" sz="1400" dirty="0" err="1" smtClean="0"/>
              <a:t>Bread</a:t>
            </a:r>
            <a:r>
              <a:rPr lang="cs-CZ" sz="1400" dirty="0" smtClean="0"/>
              <a:t> 70pct </a:t>
            </a:r>
            <a:r>
              <a:rPr lang="cs-CZ" sz="1400" dirty="0" err="1" smtClean="0"/>
              <a:t>Rye</a:t>
            </a:r>
            <a:r>
              <a:rPr lang="cs-CZ" sz="1400" dirty="0" smtClean="0"/>
              <a:t> </a:t>
            </a:r>
            <a:r>
              <a:rPr lang="cs-CZ" sz="1400" dirty="0" err="1" smtClean="0"/>
              <a:t>Sproud</a:t>
            </a:r>
            <a:r>
              <a:rPr lang="cs-CZ" sz="1400" dirty="0" smtClean="0"/>
              <a:t> 30pct </a:t>
            </a:r>
            <a:r>
              <a:rPr lang="cs-CZ" sz="1400" dirty="0" err="1" smtClean="0"/>
              <a:t>Spelt</a:t>
            </a:r>
            <a:r>
              <a:rPr lang="cs-CZ" sz="1400" dirty="0" smtClean="0"/>
              <a:t> </a:t>
            </a:r>
            <a:r>
              <a:rPr lang="cs-CZ" sz="1400" dirty="0" err="1" smtClean="0"/>
              <a:t>cut.JPG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08:16, 12 </a:t>
            </a:r>
            <a:r>
              <a:rPr lang="cs-CZ" sz="1400" dirty="0" err="1" smtClean="0"/>
              <a:t>February</a:t>
            </a:r>
            <a:r>
              <a:rPr lang="cs-CZ" sz="1400" dirty="0" smtClean="0"/>
              <a:t> 2010 [cit. 2013-07-13]. Dostupné z: </a:t>
            </a:r>
            <a:r>
              <a:rPr lang="cs-CZ" sz="1400" u="sng" dirty="0" smtClean="0">
                <a:hlinkClick r:id="rId7"/>
              </a:rPr>
              <a:t>http://commons.wikimedia.org/wiki/File:Essene_Bread_70pct_Rye_Sproud_30pct_Spelt_cut.JPG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err="1" smtClean="0"/>
              <a:t>Korb</a:t>
            </a:r>
            <a:r>
              <a:rPr lang="cs-CZ" sz="1400" dirty="0" smtClean="0"/>
              <a:t> </a:t>
            </a:r>
            <a:r>
              <a:rPr lang="cs-CZ" sz="1400" dirty="0" err="1" smtClean="0"/>
              <a:t>mit</a:t>
            </a:r>
            <a:r>
              <a:rPr lang="cs-CZ" sz="1400" dirty="0" smtClean="0"/>
              <a:t> </a:t>
            </a:r>
            <a:r>
              <a:rPr lang="cs-CZ" sz="1400" dirty="0" err="1" smtClean="0"/>
              <a:t>Brötchen</a:t>
            </a:r>
            <a:r>
              <a:rPr lang="cs-CZ" sz="1400" dirty="0" smtClean="0"/>
              <a:t> 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23:02, 29 June 2008 [cit. 2013-07-13]. Dostupné z: </a:t>
            </a:r>
            <a:r>
              <a:rPr lang="cs-CZ" sz="1400" u="sng" dirty="0" smtClean="0">
                <a:hlinkClick r:id="rId8"/>
              </a:rPr>
              <a:t>http://commons.wikimedia.org/wiki/File:Korb_mit_Br%C3%B6tchen_.JPG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smtClean="0"/>
              <a:t>India - </a:t>
            </a:r>
            <a:r>
              <a:rPr lang="cs-CZ" sz="1400" dirty="0" err="1" smtClean="0"/>
              <a:t>Koyambedu</a:t>
            </a:r>
            <a:r>
              <a:rPr lang="cs-CZ" sz="1400" dirty="0" smtClean="0"/>
              <a:t> Market - </a:t>
            </a:r>
            <a:r>
              <a:rPr lang="cs-CZ" sz="1400" dirty="0" err="1" smtClean="0"/>
              <a:t>Potatoes</a:t>
            </a:r>
            <a:r>
              <a:rPr lang="cs-CZ" sz="1400" dirty="0" smtClean="0"/>
              <a:t> 03 (3986298003).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08:10, 31 </a:t>
            </a:r>
            <a:r>
              <a:rPr lang="cs-CZ" sz="1400" dirty="0" err="1" smtClean="0"/>
              <a:t>December</a:t>
            </a:r>
            <a:r>
              <a:rPr lang="cs-CZ" sz="1400" dirty="0" smtClean="0"/>
              <a:t> 2012 [cit. 2013-07-13]. Dostupné z: </a:t>
            </a:r>
            <a:r>
              <a:rPr lang="cs-CZ" sz="1400" u="sng" dirty="0" smtClean="0">
                <a:hlinkClick r:id="rId9"/>
              </a:rPr>
              <a:t>http://commons.wikimedia.org/wiki/File:India_-_Koyambedu_Market_-_Potatoes_03_%283986298003%29.jpg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endParaRPr lang="cs-CZ" sz="1400" u="sng" dirty="0" smtClean="0"/>
          </a:p>
          <a:p>
            <a:pPr>
              <a:buClr>
                <a:srgbClr val="92D050"/>
              </a:buClr>
            </a:pPr>
            <a:endParaRPr lang="cs-CZ" sz="1400" dirty="0" smtClean="0"/>
          </a:p>
        </p:txBody>
      </p:sp>
      <p:pic>
        <p:nvPicPr>
          <p:cNvPr id="22532" name="Picture 8" descr="OPVK_hor_zakladni_logolink_RGB_cz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219200" y="990600"/>
            <a:ext cx="7696200" cy="5562600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cs-CZ" sz="1400" dirty="0" err="1" smtClean="0"/>
              <a:t>Greenpea</a:t>
            </a:r>
            <a:r>
              <a:rPr lang="cs-CZ" sz="1400" dirty="0" smtClean="0"/>
              <a:t>-</a:t>
            </a:r>
            <a:r>
              <a:rPr lang="cs-CZ" sz="1400" dirty="0" err="1" smtClean="0"/>
              <a:t>sprouted.JPG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16:42, 6 </a:t>
            </a:r>
            <a:r>
              <a:rPr lang="cs-CZ" sz="1400" dirty="0" err="1" smtClean="0"/>
              <a:t>July</a:t>
            </a:r>
            <a:r>
              <a:rPr lang="cs-CZ" sz="1400" dirty="0" smtClean="0"/>
              <a:t> 2011 [cit. 2013-07-13]. Dostupné z: </a:t>
            </a:r>
            <a:r>
              <a:rPr lang="cs-CZ" sz="1400" u="sng" dirty="0" smtClean="0">
                <a:hlinkClick r:id="rId3"/>
              </a:rPr>
              <a:t>http://commons.wikimedia.org/wiki/File:Greenpea-sprouted.JPG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smtClean="0"/>
              <a:t>Kiwi </a:t>
            </a:r>
            <a:r>
              <a:rPr lang="cs-CZ" sz="1400" dirty="0" err="1" smtClean="0"/>
              <a:t>aka.jpg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20:18, 23 </a:t>
            </a:r>
            <a:r>
              <a:rPr lang="cs-CZ" sz="1400" dirty="0" err="1" smtClean="0"/>
              <a:t>February</a:t>
            </a:r>
            <a:r>
              <a:rPr lang="cs-CZ" sz="1400" dirty="0" smtClean="0"/>
              <a:t> 2005 [cit. 2013-07-13]. Dostupné z: </a:t>
            </a:r>
            <a:r>
              <a:rPr lang="cs-CZ" sz="1400" u="sng" dirty="0" smtClean="0">
                <a:hlinkClick r:id="rId4"/>
              </a:rPr>
              <a:t>http://commons.wikimedia.org/wiki/File:Kiwi_aka.jpg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err="1" smtClean="0"/>
              <a:t>Red</a:t>
            </a:r>
            <a:r>
              <a:rPr lang="cs-CZ" sz="1400" dirty="0" smtClean="0"/>
              <a:t> Apple.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10:52, 29 </a:t>
            </a:r>
            <a:r>
              <a:rPr lang="cs-CZ" sz="1400" dirty="0" err="1" smtClean="0"/>
              <a:t>December</a:t>
            </a:r>
            <a:r>
              <a:rPr lang="cs-CZ" sz="1400" dirty="0" smtClean="0"/>
              <a:t> 2011 [cit. 2013-07-13]. Dostupné z: </a:t>
            </a:r>
            <a:r>
              <a:rPr lang="cs-CZ" sz="1400" u="sng" dirty="0" smtClean="0">
                <a:hlinkClick r:id="rId5"/>
              </a:rPr>
              <a:t>http://commons.wikimedia.org/wiki/File:Red_Apple.jpg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smtClean="0"/>
              <a:t>Essene </a:t>
            </a:r>
            <a:r>
              <a:rPr lang="cs-CZ" sz="1400" dirty="0" err="1" smtClean="0"/>
              <a:t>Bread</a:t>
            </a:r>
            <a:r>
              <a:rPr lang="cs-CZ" sz="1400" dirty="0" smtClean="0"/>
              <a:t> 70pct </a:t>
            </a:r>
            <a:r>
              <a:rPr lang="cs-CZ" sz="1400" dirty="0" err="1" smtClean="0"/>
              <a:t>Rye</a:t>
            </a:r>
            <a:r>
              <a:rPr lang="cs-CZ" sz="1400" dirty="0" smtClean="0"/>
              <a:t> </a:t>
            </a:r>
            <a:r>
              <a:rPr lang="cs-CZ" sz="1400" dirty="0" err="1" smtClean="0"/>
              <a:t>Sproud</a:t>
            </a:r>
            <a:r>
              <a:rPr lang="cs-CZ" sz="1400" dirty="0" smtClean="0"/>
              <a:t> 30pct </a:t>
            </a:r>
            <a:r>
              <a:rPr lang="cs-CZ" sz="1400" dirty="0" err="1" smtClean="0"/>
              <a:t>Spelt</a:t>
            </a:r>
            <a:r>
              <a:rPr lang="cs-CZ" sz="1400" dirty="0" smtClean="0"/>
              <a:t> </a:t>
            </a:r>
            <a:r>
              <a:rPr lang="cs-CZ" sz="1400" dirty="0" err="1" smtClean="0"/>
              <a:t>cut.JPG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08:16, 12 </a:t>
            </a:r>
            <a:r>
              <a:rPr lang="cs-CZ" sz="1400" dirty="0" err="1" smtClean="0"/>
              <a:t>February</a:t>
            </a:r>
            <a:r>
              <a:rPr lang="cs-CZ" sz="1400" dirty="0" smtClean="0"/>
              <a:t> 2010 [cit. 2013-07-13]. Dostupné z: </a:t>
            </a:r>
            <a:r>
              <a:rPr lang="cs-CZ" sz="1400" u="sng" dirty="0" smtClean="0">
                <a:hlinkClick r:id="rId6"/>
              </a:rPr>
              <a:t>http://commons.wikimedia.org/wiki/File:Essene_Bread_70pct_Rye_Sproud_30pct_Spelt_cut.JPG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err="1" smtClean="0"/>
              <a:t>Speisesalz.jpg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14:03, 26 </a:t>
            </a:r>
            <a:r>
              <a:rPr lang="cs-CZ" sz="1400" dirty="0" err="1" smtClean="0"/>
              <a:t>November</a:t>
            </a:r>
            <a:r>
              <a:rPr lang="cs-CZ" sz="1400" dirty="0" smtClean="0"/>
              <a:t> 2009 [cit. 2013-07-13]. Dostupné z: </a:t>
            </a:r>
            <a:r>
              <a:rPr lang="cs-CZ" sz="1400" u="sng" dirty="0" smtClean="0">
                <a:hlinkClick r:id="rId7"/>
              </a:rPr>
              <a:t>http://commons.wikimedia.org/wiki/File:Speisesalz.jpg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err="1" smtClean="0"/>
              <a:t>Lactuca</a:t>
            </a:r>
            <a:r>
              <a:rPr lang="cs-CZ" sz="1400" dirty="0" smtClean="0"/>
              <a:t> </a:t>
            </a:r>
            <a:r>
              <a:rPr lang="cs-CZ" sz="1400" dirty="0" err="1" smtClean="0"/>
              <a:t>sativa</a:t>
            </a:r>
            <a:r>
              <a:rPr lang="cs-CZ" sz="1400" dirty="0" smtClean="0"/>
              <a:t>-</a:t>
            </a:r>
            <a:r>
              <a:rPr lang="cs-CZ" sz="1400" dirty="0" err="1" smtClean="0"/>
              <a:t>whole</a:t>
            </a:r>
            <a:r>
              <a:rPr lang="cs-CZ" sz="1400" dirty="0" smtClean="0"/>
              <a:t> </a:t>
            </a:r>
            <a:r>
              <a:rPr lang="cs-CZ" sz="1400" dirty="0" err="1" smtClean="0"/>
              <a:t>plant</a:t>
            </a:r>
            <a:r>
              <a:rPr lang="cs-CZ" sz="1400" dirty="0" smtClean="0"/>
              <a:t> top.JPG.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12:49, 19 </a:t>
            </a:r>
            <a:r>
              <a:rPr lang="cs-CZ" sz="1400" dirty="0" err="1" smtClean="0"/>
              <a:t>December</a:t>
            </a:r>
            <a:r>
              <a:rPr lang="cs-CZ" sz="1400" dirty="0" smtClean="0"/>
              <a:t> 2009 [cit. 2013-07-13]. Dostupné z: </a:t>
            </a:r>
            <a:r>
              <a:rPr lang="cs-CZ" sz="1400" u="sng" dirty="0" smtClean="0">
                <a:hlinkClick r:id="rId8"/>
              </a:rPr>
              <a:t>http://commons.wikimedia.org/wiki/File:Lactuca_sativa-whole_plant_top.JPG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err="1" smtClean="0"/>
              <a:t>Blackberry</a:t>
            </a:r>
            <a:r>
              <a:rPr lang="cs-CZ" sz="1400" dirty="0" smtClean="0"/>
              <a:t> </a:t>
            </a:r>
            <a:r>
              <a:rPr lang="cs-CZ" sz="1400" dirty="0" err="1" smtClean="0"/>
              <a:t>close</a:t>
            </a:r>
            <a:r>
              <a:rPr lang="cs-CZ" sz="1400" dirty="0" smtClean="0"/>
              <a:t>-</a:t>
            </a:r>
            <a:r>
              <a:rPr lang="cs-CZ" sz="1400" dirty="0" err="1" smtClean="0"/>
              <a:t>up.JPG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17:54, 2 </a:t>
            </a:r>
            <a:r>
              <a:rPr lang="cs-CZ" sz="1400" dirty="0" err="1" smtClean="0"/>
              <a:t>February</a:t>
            </a:r>
            <a:r>
              <a:rPr lang="cs-CZ" sz="1400" dirty="0" smtClean="0"/>
              <a:t> 2010 [cit. 2013-07-13]. Dostupné z: </a:t>
            </a:r>
            <a:r>
              <a:rPr lang="cs-CZ" sz="1400" u="sng" dirty="0" smtClean="0">
                <a:hlinkClick r:id="rId9"/>
              </a:rPr>
              <a:t>http://commons.wikimedia.org/wiki/File:Blackberry_close-up.JPG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err="1" smtClean="0"/>
              <a:t>MixedNuts.JPG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14:53, 21 </a:t>
            </a:r>
            <a:r>
              <a:rPr lang="cs-CZ" sz="1400" dirty="0" err="1" smtClean="0"/>
              <a:t>September</a:t>
            </a:r>
            <a:r>
              <a:rPr lang="cs-CZ" sz="1400" dirty="0" smtClean="0"/>
              <a:t> 2010 [cit. 2013-07-13]. Dostupné z: </a:t>
            </a:r>
            <a:r>
              <a:rPr lang="cs-CZ" sz="1400" u="sng" dirty="0" smtClean="0">
                <a:hlinkClick r:id="rId10"/>
              </a:rPr>
              <a:t>http://commons.wikimedia.org/wiki/File:MixedNuts.JPG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endParaRPr lang="cs-CZ" sz="1400" dirty="0" smtClean="0"/>
          </a:p>
          <a:p>
            <a:pPr>
              <a:buClr>
                <a:srgbClr val="92D050"/>
              </a:buClr>
            </a:pPr>
            <a:endParaRPr lang="cs-CZ" sz="1400" u="sng" dirty="0" smtClean="0"/>
          </a:p>
          <a:p>
            <a:pPr>
              <a:buClr>
                <a:srgbClr val="92D050"/>
              </a:buClr>
            </a:pPr>
            <a:endParaRPr lang="cs-CZ" sz="1400" dirty="0" smtClean="0"/>
          </a:p>
        </p:txBody>
      </p:sp>
      <p:pic>
        <p:nvPicPr>
          <p:cNvPr id="22532" name="Picture 8" descr="OPVK_hor_zakladni_logolink_RGB_cz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0" y="1174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295400" y="1066800"/>
            <a:ext cx="7620000" cy="5562600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cs-CZ" sz="1400" dirty="0" smtClean="0"/>
              <a:t>Kiwi </a:t>
            </a:r>
            <a:r>
              <a:rPr lang="cs-CZ" sz="1400" dirty="0" err="1" smtClean="0"/>
              <a:t>aka.jpg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20:18, 23 </a:t>
            </a:r>
            <a:r>
              <a:rPr lang="cs-CZ" sz="1400" dirty="0" err="1" smtClean="0"/>
              <a:t>February</a:t>
            </a:r>
            <a:r>
              <a:rPr lang="cs-CZ" sz="1400" dirty="0" smtClean="0"/>
              <a:t> 2005 [cit. 2013-07-13]. Dostupné z: </a:t>
            </a:r>
            <a:r>
              <a:rPr lang="cs-CZ" sz="1400" u="sng" dirty="0" smtClean="0">
                <a:hlinkClick r:id="rId3"/>
              </a:rPr>
              <a:t>http://commons.wikimedia.org/wiki/File:Kiwi_aka.jpg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err="1" smtClean="0"/>
              <a:t>Butterdose.jpg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22:33, 12 </a:t>
            </a:r>
            <a:r>
              <a:rPr lang="cs-CZ" sz="1400" dirty="0" err="1" smtClean="0"/>
              <a:t>September</a:t>
            </a:r>
            <a:r>
              <a:rPr lang="cs-CZ" sz="1400" dirty="0" smtClean="0"/>
              <a:t> 2008 [cit. 2013-07-13]. Dostupné z: </a:t>
            </a:r>
            <a:r>
              <a:rPr lang="cs-CZ" sz="1400" u="sng" dirty="0" smtClean="0">
                <a:hlinkClick r:id="rId4"/>
              </a:rPr>
              <a:t>http://commons.wikimedia.org/wiki/File:Butterdose.jpg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smtClean="0"/>
              <a:t>USDA </a:t>
            </a:r>
            <a:r>
              <a:rPr lang="cs-CZ" sz="1400" dirty="0" err="1" smtClean="0"/>
              <a:t>Food</a:t>
            </a:r>
            <a:r>
              <a:rPr lang="cs-CZ" sz="1400" dirty="0" smtClean="0"/>
              <a:t> Pyramid </a:t>
            </a:r>
            <a:r>
              <a:rPr lang="cs-CZ" sz="1400" dirty="0" err="1" smtClean="0"/>
              <a:t>SK.jpg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21:02, 19 </a:t>
            </a:r>
            <a:r>
              <a:rPr lang="cs-CZ" sz="1400" dirty="0" err="1" smtClean="0"/>
              <a:t>September</a:t>
            </a:r>
            <a:r>
              <a:rPr lang="cs-CZ" sz="1400" dirty="0" smtClean="0"/>
              <a:t> 2008 [cit. 2013-07-16]. Dostupné z: </a:t>
            </a:r>
            <a:r>
              <a:rPr lang="cs-CZ" sz="1400" u="sng" dirty="0" smtClean="0">
                <a:hlinkClick r:id="rId5"/>
              </a:rPr>
              <a:t>http://commons.wikimedia.org/wiki/File:USDA_Food_Pyramid_SK.jpg</a:t>
            </a:r>
            <a:endParaRPr lang="cs-CZ" sz="1400" dirty="0" smtClean="0"/>
          </a:p>
          <a:p>
            <a:pPr>
              <a:buClr>
                <a:srgbClr val="92D050"/>
              </a:buClr>
            </a:pPr>
            <a:r>
              <a:rPr lang="cs-CZ" sz="1400" dirty="0" smtClean="0"/>
              <a:t>Ostatní obrázky: </a:t>
            </a:r>
            <a:br>
              <a:rPr lang="cs-CZ" sz="1400" dirty="0" smtClean="0"/>
            </a:br>
            <a:r>
              <a:rPr lang="cs-CZ" sz="1400" dirty="0" smtClean="0"/>
              <a:t>Zdroj: </a:t>
            </a:r>
            <a:r>
              <a:rPr lang="cs-CZ" sz="1400" u="sng" dirty="0" smtClean="0">
                <a:hlinkClick r:id="rId6"/>
              </a:rPr>
              <a:t>www.office.</a:t>
            </a:r>
            <a:r>
              <a:rPr lang="cs-CZ" sz="1400" u="sng" dirty="0" err="1" smtClean="0">
                <a:hlinkClick r:id="rId6"/>
              </a:rPr>
              <a:t>microsoft.com</a:t>
            </a:r>
            <a:r>
              <a:rPr lang="cs-CZ" sz="1400" dirty="0" smtClean="0"/>
              <a:t> (Kolekce Klipart Microsoft Office)</a:t>
            </a:r>
          </a:p>
        </p:txBody>
      </p:sp>
      <p:pic>
        <p:nvPicPr>
          <p:cNvPr id="22532" name="Picture 8" descr="OPVK_hor_zakladni_logolink_RGB_cz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10243" name="Picture 3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 Digitální </a:t>
            </a:r>
            <a:r>
              <a:rPr lang="cs-CZ" dirty="0"/>
              <a:t>učební materiál je určen pro seznámení s učivem o </a:t>
            </a:r>
            <a:r>
              <a:rPr lang="cs-CZ" dirty="0" smtClean="0"/>
              <a:t>zdravé</a:t>
            </a:r>
            <a:br>
              <a:rPr lang="cs-CZ" dirty="0" smtClean="0"/>
            </a:br>
            <a:r>
              <a:rPr lang="cs-CZ" dirty="0" smtClean="0"/>
              <a:t>     stravě.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Materiál seznamuje se zásadami zdravé výživy a jednotlivými složkami</a:t>
            </a:r>
            <a:br>
              <a:rPr lang="cs-CZ" dirty="0" smtClean="0"/>
            </a:br>
            <a:r>
              <a:rPr lang="cs-CZ" dirty="0" smtClean="0"/>
              <a:t>     potravy.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Je určen pro </a:t>
            </a:r>
            <a:r>
              <a:rPr lang="cs-CZ" smtClean="0"/>
              <a:t>předmět </a:t>
            </a:r>
            <a:r>
              <a:rPr lang="cs-CZ" smtClean="0"/>
              <a:t>přírodověda</a:t>
            </a:r>
            <a:r>
              <a:rPr lang="cs-CZ" dirty="0" smtClean="0"/>
              <a:t>, ročník 5.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Tento </a:t>
            </a:r>
            <a:r>
              <a:rPr lang="cs-CZ" dirty="0"/>
              <a:t>materiál vznikl jako doplňující materiál k učebnici: MATYÁŠEK, Jiří</a:t>
            </a:r>
            <a:r>
              <a:rPr lang="cs-CZ" dirty="0" smtClean="0"/>
              <a:t>,</a:t>
            </a:r>
            <a:br>
              <a:rPr lang="cs-CZ" dirty="0" smtClean="0"/>
            </a:br>
            <a:r>
              <a:rPr lang="cs-CZ" dirty="0" smtClean="0"/>
              <a:t>     Věra </a:t>
            </a:r>
            <a:r>
              <a:rPr lang="cs-CZ" dirty="0"/>
              <a:t>ŠTIKOVÁ a Josef TRNA. </a:t>
            </a:r>
            <a:r>
              <a:rPr lang="cs-CZ" i="1" dirty="0"/>
              <a:t>Přírodověda 5: člověk a jeho svět</a:t>
            </a:r>
            <a:r>
              <a:rPr lang="cs-CZ" dirty="0"/>
              <a:t>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[</a:t>
            </a:r>
            <a:r>
              <a:rPr lang="cs-CZ" dirty="0"/>
              <a:t>3. </a:t>
            </a:r>
            <a:r>
              <a:rPr lang="cs-CZ" dirty="0" err="1"/>
              <a:t>vyd</a:t>
            </a:r>
            <a:r>
              <a:rPr lang="cs-CZ" dirty="0"/>
              <a:t>.]. Brno: Nová škola, 2011, 2 sv. Duhová řada. ISBN </a:t>
            </a:r>
            <a:r>
              <a:rPr lang="cs-CZ" dirty="0" smtClean="0"/>
              <a:t>978-80-7289-</a:t>
            </a:r>
            <a:br>
              <a:rPr lang="cs-CZ" dirty="0" smtClean="0"/>
            </a:br>
            <a:r>
              <a:rPr lang="cs-CZ" dirty="0" smtClean="0"/>
              <a:t>     313-3</a:t>
            </a:r>
            <a:r>
              <a:rPr lang="cs-CZ" dirty="0"/>
              <a:t>. 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304800"/>
            <a:ext cx="7251700" cy="1143000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Výživa člověka</a:t>
            </a:r>
            <a:endParaRPr lang="cs-CZ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1435100" y="1524000"/>
            <a:ext cx="7499350" cy="4343400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cs-CZ" sz="2200" dirty="0" smtClean="0"/>
              <a:t>Člověk potřebuje ke své výživě potravu </a:t>
            </a:r>
            <a:r>
              <a:rPr lang="cs-CZ" sz="2200" b="1" dirty="0" smtClean="0"/>
              <a:t>rostlinného</a:t>
            </a:r>
            <a:r>
              <a:rPr lang="cs-CZ" sz="2200" dirty="0" smtClean="0"/>
              <a:t> </a:t>
            </a:r>
            <a:br>
              <a:rPr lang="cs-CZ" sz="2200" dirty="0" smtClean="0"/>
            </a:br>
            <a:r>
              <a:rPr lang="cs-CZ" sz="2200" dirty="0" smtClean="0"/>
              <a:t>a </a:t>
            </a:r>
            <a:r>
              <a:rPr lang="cs-CZ" sz="2200" b="1" dirty="0" smtClean="0"/>
              <a:t>živočišného</a:t>
            </a:r>
            <a:r>
              <a:rPr lang="cs-CZ" sz="2200" dirty="0" smtClean="0"/>
              <a:t> původu.</a:t>
            </a:r>
          </a:p>
          <a:p>
            <a:pPr>
              <a:buClr>
                <a:srgbClr val="92D050"/>
              </a:buClr>
            </a:pPr>
            <a:r>
              <a:rPr lang="cs-CZ" sz="2200" dirty="0" smtClean="0"/>
              <a:t>Nejzdravější pro lidské tělo je přijímat </a:t>
            </a:r>
            <a:r>
              <a:rPr lang="cs-CZ" sz="2200" b="1" dirty="0" smtClean="0"/>
              <a:t>vyváženou stravu </a:t>
            </a:r>
            <a:r>
              <a:rPr lang="cs-CZ" sz="2200" dirty="0" smtClean="0"/>
              <a:t>obsahující </a:t>
            </a:r>
            <a:r>
              <a:rPr lang="cs-CZ" sz="2200" b="1" dirty="0" smtClean="0"/>
              <a:t>bílkoviny</a:t>
            </a:r>
            <a:r>
              <a:rPr lang="cs-CZ" sz="2200" dirty="0" smtClean="0"/>
              <a:t>, </a:t>
            </a:r>
            <a:r>
              <a:rPr lang="cs-CZ" sz="2200" b="1" dirty="0" smtClean="0"/>
              <a:t>vitamíny</a:t>
            </a:r>
            <a:r>
              <a:rPr lang="cs-CZ" sz="2200" dirty="0" smtClean="0"/>
              <a:t>, </a:t>
            </a:r>
            <a:r>
              <a:rPr lang="cs-CZ" sz="2200" b="1" dirty="0" smtClean="0"/>
              <a:t>minerální látky</a:t>
            </a:r>
            <a:r>
              <a:rPr lang="cs-CZ" sz="2200" dirty="0" smtClean="0"/>
              <a:t>, v menším množství i </a:t>
            </a:r>
            <a:r>
              <a:rPr lang="cs-CZ" sz="2200" b="1" dirty="0" smtClean="0"/>
              <a:t>tuky</a:t>
            </a:r>
            <a:r>
              <a:rPr lang="cs-CZ" sz="2200" dirty="0" smtClean="0"/>
              <a:t> a </a:t>
            </a:r>
            <a:r>
              <a:rPr lang="cs-CZ" sz="2200" b="1" dirty="0" smtClean="0"/>
              <a:t>cukry (sacharidy)</a:t>
            </a:r>
            <a:r>
              <a:rPr lang="cs-CZ" sz="2200" dirty="0" smtClean="0"/>
              <a:t> a dostatečné množství </a:t>
            </a:r>
            <a:r>
              <a:rPr lang="cs-CZ" sz="2200" b="1" dirty="0" smtClean="0"/>
              <a:t>vody</a:t>
            </a:r>
            <a:r>
              <a:rPr lang="cs-CZ" sz="2200" dirty="0" smtClean="0"/>
              <a:t>.</a:t>
            </a:r>
          </a:p>
          <a:p>
            <a:pPr>
              <a:buClr>
                <a:srgbClr val="92D050"/>
              </a:buClr>
            </a:pPr>
            <a:r>
              <a:rPr lang="cs-CZ" sz="2200" dirty="0" smtClean="0"/>
              <a:t>Naše strava by měla obsahovat hodně </a:t>
            </a:r>
            <a:r>
              <a:rPr lang="cs-CZ" sz="2200" b="1" dirty="0" smtClean="0"/>
              <a:t>ovoce a zeleniny</a:t>
            </a:r>
            <a:r>
              <a:rPr lang="cs-CZ" sz="2200" dirty="0" smtClean="0"/>
              <a:t>, které jsou zdrojem vitamínů nezbytných pro zdraví člověka.</a:t>
            </a:r>
          </a:p>
          <a:p>
            <a:pPr>
              <a:buClr>
                <a:srgbClr val="92D050"/>
              </a:buClr>
            </a:pPr>
            <a:r>
              <a:rPr lang="cs-CZ" sz="2200" dirty="0" smtClean="0"/>
              <a:t>Ovoce a zelenina spolu s celozrnným pečivem obsahují další důležitou látku – </a:t>
            </a:r>
            <a:r>
              <a:rPr lang="cs-CZ" sz="2200" b="1" dirty="0" smtClean="0"/>
              <a:t>vlákninu</a:t>
            </a:r>
            <a:r>
              <a:rPr lang="cs-CZ" sz="2200" dirty="0" smtClean="0"/>
              <a:t>, která usnadňuje chod potravy trávicí soustavou, a tím zabraňuje vzniku nebezpečných nemocí.</a:t>
            </a:r>
          </a:p>
        </p:txBody>
      </p:sp>
      <p:pic>
        <p:nvPicPr>
          <p:cNvPr id="11268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9848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66294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Zásady zdravé výživy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52600" y="1905000"/>
            <a:ext cx="7181850" cy="2895600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cs-CZ" sz="2200" dirty="0" smtClean="0"/>
              <a:t>jíst pravidelně (nejlépe 5krát denně) </a:t>
            </a:r>
            <a:r>
              <a:rPr lang="cs-CZ" sz="2200" b="1" dirty="0" smtClean="0"/>
              <a:t>pestrou</a:t>
            </a:r>
            <a:r>
              <a:rPr lang="cs-CZ" sz="2200" dirty="0" smtClean="0"/>
              <a:t> stravu</a:t>
            </a:r>
          </a:p>
          <a:p>
            <a:pPr>
              <a:buClr>
                <a:srgbClr val="92D050"/>
              </a:buClr>
            </a:pPr>
            <a:r>
              <a:rPr lang="cs-CZ" sz="2200" dirty="0" smtClean="0"/>
              <a:t>nepřejídat se</a:t>
            </a:r>
          </a:p>
          <a:p>
            <a:pPr>
              <a:buClr>
                <a:srgbClr val="92D050"/>
              </a:buClr>
            </a:pPr>
            <a:r>
              <a:rPr lang="cs-CZ" sz="2200" dirty="0" smtClean="0"/>
              <a:t>dostatek zeleniny, ovoce, luštěnin</a:t>
            </a:r>
          </a:p>
          <a:p>
            <a:pPr>
              <a:buClr>
                <a:srgbClr val="92D050"/>
              </a:buClr>
            </a:pPr>
            <a:r>
              <a:rPr lang="cs-CZ" sz="2200" dirty="0" smtClean="0"/>
              <a:t>nepřesolené pokrmy</a:t>
            </a:r>
          </a:p>
          <a:p>
            <a:pPr>
              <a:buClr>
                <a:srgbClr val="92D050"/>
              </a:buClr>
            </a:pPr>
            <a:r>
              <a:rPr lang="cs-CZ" sz="2200" dirty="0" smtClean="0"/>
              <a:t>méně tuku a tučných jídel</a:t>
            </a:r>
          </a:p>
          <a:p>
            <a:pPr>
              <a:buClr>
                <a:srgbClr val="92D050"/>
              </a:buClr>
            </a:pPr>
            <a:r>
              <a:rPr lang="cs-CZ" sz="2200" dirty="0" smtClean="0"/>
              <a:t>méně cukru a sladkých pokrmů</a:t>
            </a:r>
          </a:p>
          <a:p>
            <a:pPr>
              <a:buClr>
                <a:srgbClr val="92D050"/>
              </a:buClr>
            </a:pPr>
            <a:r>
              <a:rPr lang="cs-CZ" sz="2200" dirty="0" smtClean="0"/>
              <a:t>pít dostatek tekutin (asi 2 litry denně, sportovci více)</a:t>
            </a:r>
          </a:p>
          <a:p>
            <a:pPr>
              <a:buNone/>
            </a:pP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7150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Bílkoviny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1295400"/>
          </a:xfrm>
        </p:spPr>
        <p:txBody>
          <a:bodyPr/>
          <a:lstStyle/>
          <a:p>
            <a:r>
              <a:rPr lang="cs-CZ" sz="2000" b="1" dirty="0" smtClean="0"/>
              <a:t>živočišné</a:t>
            </a:r>
            <a:r>
              <a:rPr lang="cs-CZ" sz="2000" dirty="0" smtClean="0"/>
              <a:t>:  maso, vnitřnosti, mléko, mléčné výrobky, vejce</a:t>
            </a:r>
          </a:p>
          <a:p>
            <a:r>
              <a:rPr lang="cs-CZ" sz="2000" b="1" dirty="0" smtClean="0"/>
              <a:t>rostlinné</a:t>
            </a:r>
            <a:r>
              <a:rPr lang="cs-CZ" sz="2000" dirty="0" smtClean="0"/>
              <a:t>:  luštěniny (čočka, hrách, sója)</a:t>
            </a:r>
          </a:p>
          <a:p>
            <a:r>
              <a:rPr lang="cs-CZ" sz="2000" dirty="0" smtClean="0"/>
              <a:t>výstavba a obnova tělesných tkání, růst organismu</a:t>
            </a:r>
          </a:p>
          <a:p>
            <a:endParaRPr lang="cs-CZ" sz="2000" dirty="0"/>
          </a:p>
        </p:txBody>
      </p:sp>
      <p:pic>
        <p:nvPicPr>
          <p:cNvPr id="1026" name="Picture 2" descr="E:\Projekt Slušovice\Zdravá strava\Egg_on_white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124200"/>
            <a:ext cx="1981200" cy="1485900"/>
          </a:xfrm>
          <a:prstGeom prst="rect">
            <a:avLst/>
          </a:prstGeom>
          <a:noFill/>
        </p:spPr>
      </p:pic>
      <p:pic>
        <p:nvPicPr>
          <p:cNvPr id="1027" name="Picture 3" descr="E:\Projekt Slušovice\Zdravá strava\800px-Blauschimmelkäse_IMGP5469_w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124199"/>
            <a:ext cx="2241136" cy="1498759"/>
          </a:xfrm>
          <a:prstGeom prst="rect">
            <a:avLst/>
          </a:prstGeom>
          <a:noFill/>
        </p:spPr>
      </p:pic>
      <p:pic>
        <p:nvPicPr>
          <p:cNvPr id="1028" name="Picture 4" descr="E:\Projekt Slušovice\Zdravá strava\800px-Greenpea-sprout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029200"/>
            <a:ext cx="1905000" cy="1428750"/>
          </a:xfrm>
          <a:prstGeom prst="rect">
            <a:avLst/>
          </a:prstGeom>
          <a:noFill/>
        </p:spPr>
      </p:pic>
      <p:pic>
        <p:nvPicPr>
          <p:cNvPr id="1029" name="Picture 5" descr="E:\Projekt Slušovice\Zdravá strava\800px-Dries_red_beans_ready_for_u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5028724"/>
            <a:ext cx="2133600" cy="1426845"/>
          </a:xfrm>
          <a:prstGeom prst="rect">
            <a:avLst/>
          </a:prstGeom>
          <a:noFill/>
        </p:spPr>
      </p:pic>
      <p:pic>
        <p:nvPicPr>
          <p:cNvPr id="1030" name="Picture 6" descr="E:\Projekt Slušovice\Zdravá strava\800px-FoodMe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124200"/>
            <a:ext cx="2209800" cy="1466966"/>
          </a:xfrm>
          <a:prstGeom prst="rect">
            <a:avLst/>
          </a:prstGeom>
          <a:noFill/>
        </p:spPr>
      </p:pic>
      <p:pic>
        <p:nvPicPr>
          <p:cNvPr id="1032" name="Picture 8" descr="E:\Projekt Slušovice\Zdravá strava\800px-A_closeup_of_lenti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268" y="5029200"/>
            <a:ext cx="2455332" cy="1381125"/>
          </a:xfrm>
          <a:prstGeom prst="rect">
            <a:avLst/>
          </a:prstGeom>
          <a:noFill/>
        </p:spPr>
      </p:pic>
      <p:pic>
        <p:nvPicPr>
          <p:cNvPr id="1033" name="Picture 9" descr="E:\Projekt Slušovice\Zdravá strava\Klipart\MH90031431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3124200"/>
            <a:ext cx="1471613" cy="1471613"/>
          </a:xfrm>
          <a:prstGeom prst="rect">
            <a:avLst/>
          </a:prstGeom>
          <a:noFill/>
        </p:spPr>
      </p:pic>
      <p:pic>
        <p:nvPicPr>
          <p:cNvPr id="13" name="Picture 8" descr="OPVK_hor_zakladni_logolink_RGB_cz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228600"/>
            <a:ext cx="7499350" cy="1143000"/>
          </a:xfrm>
        </p:spPr>
        <p:txBody>
          <a:bodyPr/>
          <a:lstStyle/>
          <a:p>
            <a:r>
              <a:rPr lang="cs-CZ" dirty="0" smtClean="0"/>
              <a:t>Tuky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100" y="1295400"/>
            <a:ext cx="7499350" cy="1828800"/>
          </a:xfrm>
        </p:spPr>
        <p:txBody>
          <a:bodyPr/>
          <a:lstStyle/>
          <a:p>
            <a:r>
              <a:rPr lang="cs-CZ" sz="2000" b="1" dirty="0" smtClean="0"/>
              <a:t>živočišné</a:t>
            </a:r>
            <a:r>
              <a:rPr lang="cs-CZ" sz="2000" dirty="0" smtClean="0"/>
              <a:t>:  maso, mléko, mléčné výrobky, vejce </a:t>
            </a:r>
            <a:br>
              <a:rPr lang="cs-CZ" sz="2000" dirty="0" smtClean="0"/>
            </a:br>
            <a:r>
              <a:rPr lang="cs-CZ" sz="2000" dirty="0" smtClean="0"/>
              <a:t>(čisté živočišné tuky v potravě omezujeme - nadbytek nepříznivě působí na cévní soustavu)</a:t>
            </a:r>
          </a:p>
          <a:p>
            <a:r>
              <a:rPr lang="cs-CZ" sz="2000" b="1" dirty="0" smtClean="0"/>
              <a:t>rostlinné</a:t>
            </a:r>
            <a:r>
              <a:rPr lang="cs-CZ" sz="2000" dirty="0" smtClean="0"/>
              <a:t>:  semena (slunečnice, ořechy), plody (olivy), stolní oleje</a:t>
            </a:r>
          </a:p>
          <a:p>
            <a:r>
              <a:rPr lang="cs-CZ" sz="2000" dirty="0" smtClean="0"/>
              <a:t>zdroj energie</a:t>
            </a:r>
            <a:endParaRPr lang="cs-CZ" sz="2000" dirty="0"/>
          </a:p>
        </p:txBody>
      </p:sp>
      <p:pic>
        <p:nvPicPr>
          <p:cNvPr id="2050" name="Picture 2" descr="E:\Projekt Slušovice\Zdravá strava\MixedNu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131226"/>
            <a:ext cx="2286000" cy="1715411"/>
          </a:xfrm>
          <a:prstGeom prst="rect">
            <a:avLst/>
          </a:prstGeom>
          <a:noFill/>
        </p:spPr>
      </p:pic>
      <p:pic>
        <p:nvPicPr>
          <p:cNvPr id="2051" name="Picture 3" descr="E:\Projekt Slušovice\Zdravá strava\800px-Butter_and_Oil_-_NCI_Visuals_On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029200"/>
            <a:ext cx="2286000" cy="1522413"/>
          </a:xfrm>
          <a:prstGeom prst="rect">
            <a:avLst/>
          </a:prstGeom>
          <a:noFill/>
        </p:spPr>
      </p:pic>
      <p:pic>
        <p:nvPicPr>
          <p:cNvPr id="2052" name="Picture 4" descr="E:\Projekt Slušovice\Zdravá strava\800px-Butterdo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124200"/>
            <a:ext cx="2336800" cy="1752600"/>
          </a:xfrm>
          <a:prstGeom prst="rect">
            <a:avLst/>
          </a:prstGeom>
          <a:noFill/>
        </p:spPr>
      </p:pic>
      <p:pic>
        <p:nvPicPr>
          <p:cNvPr id="2053" name="Picture 5" descr="E:\Projekt Slušovice\Zdravá strava\296px-Olive_oi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156166"/>
            <a:ext cx="1676400" cy="3397034"/>
          </a:xfrm>
          <a:prstGeom prst="rect">
            <a:avLst/>
          </a:prstGeom>
          <a:noFill/>
        </p:spPr>
      </p:pic>
      <p:pic>
        <p:nvPicPr>
          <p:cNvPr id="2054" name="Picture 6" descr="E:\Projekt Slušovice\Zdravá strava\800px-Olives_in_bow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983014"/>
            <a:ext cx="2362200" cy="1570186"/>
          </a:xfrm>
          <a:prstGeom prst="rect">
            <a:avLst/>
          </a:prstGeom>
          <a:noFill/>
        </p:spPr>
      </p:pic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499350" cy="1143000"/>
          </a:xfrm>
        </p:spPr>
        <p:txBody>
          <a:bodyPr/>
          <a:lstStyle/>
          <a:p>
            <a:r>
              <a:rPr lang="cs-CZ" dirty="0" smtClean="0"/>
              <a:t>Cukry (sacharidy)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9200" y="1752600"/>
            <a:ext cx="4648200" cy="838200"/>
          </a:xfrm>
        </p:spPr>
        <p:txBody>
          <a:bodyPr/>
          <a:lstStyle/>
          <a:p>
            <a:r>
              <a:rPr lang="cs-CZ" sz="2000" dirty="0" smtClean="0"/>
              <a:t>ovoce, zelenina, obilniny a výrobky </a:t>
            </a:r>
            <a:br>
              <a:rPr lang="cs-CZ" sz="2000" dirty="0" smtClean="0"/>
            </a:br>
            <a:r>
              <a:rPr lang="cs-CZ" sz="2000" dirty="0" smtClean="0"/>
              <a:t>z obilnin (pečivo, těstoviny), brambory</a:t>
            </a:r>
          </a:p>
          <a:p>
            <a:r>
              <a:rPr lang="cs-CZ" sz="2000" dirty="0" smtClean="0"/>
              <a:t>zdroj energie</a:t>
            </a:r>
          </a:p>
          <a:p>
            <a:pPr>
              <a:buNone/>
            </a:pPr>
            <a:endParaRPr lang="cs-CZ" sz="2000" dirty="0"/>
          </a:p>
        </p:txBody>
      </p:sp>
      <p:pic>
        <p:nvPicPr>
          <p:cNvPr id="3074" name="Picture 2" descr="E:\Projekt Slušovice\Zdravá strava\Ricegrains1100p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53026"/>
            <a:ext cx="2133600" cy="1435179"/>
          </a:xfrm>
          <a:prstGeom prst="rect">
            <a:avLst/>
          </a:prstGeom>
          <a:noFill/>
        </p:spPr>
      </p:pic>
      <p:pic>
        <p:nvPicPr>
          <p:cNvPr id="3075" name="Picture 3" descr="E:\Projekt Slušovice\Zdravá strava\776px-Essene_Bread_70pct_Rye_Sproud_30pct_Spelt_c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436" y="4876801"/>
            <a:ext cx="2171764" cy="1676400"/>
          </a:xfrm>
          <a:prstGeom prst="rect">
            <a:avLst/>
          </a:prstGeom>
          <a:noFill/>
        </p:spPr>
      </p:pic>
      <p:pic>
        <p:nvPicPr>
          <p:cNvPr id="3076" name="Picture 4" descr="E:\Projekt Slušovice\Zdravá strava\800px-Fusilli_pas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277075"/>
            <a:ext cx="2133600" cy="1426845"/>
          </a:xfrm>
          <a:prstGeom prst="rect">
            <a:avLst/>
          </a:prstGeom>
          <a:noFill/>
        </p:spPr>
      </p:pic>
      <p:pic>
        <p:nvPicPr>
          <p:cNvPr id="3077" name="Picture 5" descr="E:\Projekt Slušovice\Zdravá strava\800px-Korb_mit_Brötchen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000" y="4876800"/>
            <a:ext cx="2184400" cy="1638300"/>
          </a:xfrm>
          <a:prstGeom prst="rect">
            <a:avLst/>
          </a:prstGeom>
          <a:noFill/>
        </p:spPr>
      </p:pic>
      <p:pic>
        <p:nvPicPr>
          <p:cNvPr id="3079" name="Picture 7" descr="E:\Projekt Slušovice\Zdravá strava\India_-_Koyambedu_Market_-_Potatoes_03_(398629800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2600" y="4876800"/>
            <a:ext cx="2082800" cy="1562100"/>
          </a:xfrm>
          <a:prstGeom prst="rect">
            <a:avLst/>
          </a:prstGeom>
          <a:noFill/>
        </p:spPr>
      </p:pic>
      <p:pic>
        <p:nvPicPr>
          <p:cNvPr id="3080" name="Picture 8" descr="E:\Projekt Slušovice\Zdravá strava\800px-Bulgur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276600"/>
            <a:ext cx="2133600" cy="1418844"/>
          </a:xfrm>
          <a:prstGeom prst="rect">
            <a:avLst/>
          </a:prstGeom>
          <a:noFill/>
        </p:spPr>
      </p:pic>
      <p:pic>
        <p:nvPicPr>
          <p:cNvPr id="3081" name="Picture 9" descr="E:\Projekt Slušovice\Zdravá strava\Buchweizen-Chin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775" y="4876800"/>
            <a:ext cx="1623225" cy="1676400"/>
          </a:xfrm>
          <a:prstGeom prst="rect">
            <a:avLst/>
          </a:prstGeom>
          <a:noFill/>
        </p:spPr>
      </p:pic>
      <p:pic>
        <p:nvPicPr>
          <p:cNvPr id="3083" name="Picture 11" descr="E:\Projekt Slušovice\Zdravá strava\Gronsaker_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1504" y="3276600"/>
            <a:ext cx="2134496" cy="1417439"/>
          </a:xfrm>
          <a:prstGeom prst="rect">
            <a:avLst/>
          </a:prstGeom>
          <a:noFill/>
        </p:spPr>
      </p:pic>
      <p:pic>
        <p:nvPicPr>
          <p:cNvPr id="14" name="Picture 8" descr="OPVK_hor_zakladni_logolink_RGB_cz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102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Projekt Slušovice\Zdravá strava\Klipart\MB900313732.JPG"/>
          <p:cNvPicPr>
            <a:picLocks noChangeAspect="1" noChangeArrowheads="1"/>
          </p:cNvPicPr>
          <p:nvPr/>
        </p:nvPicPr>
        <p:blipFill>
          <a:blip r:embed="rId11"/>
          <a:srcRect t="16667" b="16667"/>
          <a:stretch>
            <a:fillRect/>
          </a:stretch>
        </p:blipFill>
        <p:spPr bwMode="auto">
          <a:xfrm>
            <a:off x="5943600" y="1143000"/>
            <a:ext cx="29718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Vláknina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1295400"/>
          </a:xfrm>
        </p:spPr>
        <p:txBody>
          <a:bodyPr/>
          <a:lstStyle/>
          <a:p>
            <a:r>
              <a:rPr lang="cs-CZ" sz="2000" dirty="0" smtClean="0"/>
              <a:t>luštěniny, ovoce, zelenina, celozrnný chléb</a:t>
            </a:r>
          </a:p>
          <a:p>
            <a:r>
              <a:rPr lang="cs-CZ" sz="2000" dirty="0" smtClean="0"/>
              <a:t>Vláknina tělo sice nevyživuje, ale pomáhá zabezpečovat průchod potravy zažívacím ústrojím a brání i vzniku rakoviny tlustého střeva.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4099" name="Picture 3" descr="E:\Projekt Slušovice\Zdravá strava\Red_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876799"/>
            <a:ext cx="1820957" cy="1651033"/>
          </a:xfrm>
          <a:prstGeom prst="rect">
            <a:avLst/>
          </a:prstGeom>
          <a:noFill/>
        </p:spPr>
      </p:pic>
      <p:pic>
        <p:nvPicPr>
          <p:cNvPr id="4100" name="Picture 4" descr="E:\Projekt Slušovice\Zdravá strava\Kiwi_a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018333"/>
            <a:ext cx="2286000" cy="1706067"/>
          </a:xfrm>
          <a:prstGeom prst="rect">
            <a:avLst/>
          </a:prstGeom>
          <a:noFill/>
        </p:spPr>
      </p:pic>
      <p:pic>
        <p:nvPicPr>
          <p:cNvPr id="4101" name="Picture 5" descr="E:\Projekt Slušovice\Zdravá strava\776px-Essene_Bread_70pct_Rye_Sproud_30pct_Spelt_c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876800"/>
            <a:ext cx="2133600" cy="1646941"/>
          </a:xfrm>
          <a:prstGeom prst="rect">
            <a:avLst/>
          </a:prstGeom>
          <a:noFill/>
        </p:spPr>
      </p:pic>
      <p:pic>
        <p:nvPicPr>
          <p:cNvPr id="4102" name="Picture 6" descr="E:\Projekt Slušovice\Zdravá strava\Klipart\MH900177958.JPG"/>
          <p:cNvPicPr>
            <a:picLocks noChangeAspect="1" noChangeArrowheads="1"/>
          </p:cNvPicPr>
          <p:nvPr/>
        </p:nvPicPr>
        <p:blipFill>
          <a:blip r:embed="rId5"/>
          <a:srcRect t="15539" b="18568"/>
          <a:stretch>
            <a:fillRect/>
          </a:stretch>
        </p:blipFill>
        <p:spPr bwMode="auto">
          <a:xfrm>
            <a:off x="3657600" y="4876800"/>
            <a:ext cx="2514599" cy="1656940"/>
          </a:xfrm>
          <a:prstGeom prst="rect">
            <a:avLst/>
          </a:prstGeom>
          <a:noFill/>
        </p:spPr>
      </p:pic>
      <p:pic>
        <p:nvPicPr>
          <p:cNvPr id="4103" name="Picture 7" descr="E:\Projekt Slušovice\Zdravá strava\Klipart\MB900313732.JPG"/>
          <p:cNvPicPr>
            <a:picLocks noChangeAspect="1" noChangeArrowheads="1"/>
          </p:cNvPicPr>
          <p:nvPr/>
        </p:nvPicPr>
        <p:blipFill>
          <a:blip r:embed="rId6"/>
          <a:srcRect t="16667" b="16667"/>
          <a:stretch>
            <a:fillRect/>
          </a:stretch>
        </p:blipFill>
        <p:spPr bwMode="auto">
          <a:xfrm>
            <a:off x="6172200" y="2971800"/>
            <a:ext cx="2514600" cy="1676400"/>
          </a:xfrm>
          <a:prstGeom prst="rect">
            <a:avLst/>
          </a:prstGeom>
          <a:noFill/>
        </p:spPr>
      </p:pic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E:\Projekt Slušovice\Zdravá strava\800px-Greenpea-sprout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009900"/>
            <a:ext cx="2184400" cy="16383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3650" y="381000"/>
            <a:ext cx="7499350" cy="1143000"/>
          </a:xfrm>
        </p:spPr>
        <p:txBody>
          <a:bodyPr/>
          <a:lstStyle/>
          <a:p>
            <a:r>
              <a:rPr lang="cs-CZ" dirty="0" smtClean="0"/>
              <a:t>Minerální látky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450" y="1447800"/>
            <a:ext cx="7499350" cy="1905000"/>
          </a:xfrm>
        </p:spPr>
        <p:txBody>
          <a:bodyPr/>
          <a:lstStyle/>
          <a:p>
            <a:r>
              <a:rPr lang="cs-CZ" sz="2000" b="1" dirty="0" smtClean="0"/>
              <a:t>sodík, jód </a:t>
            </a:r>
            <a:r>
              <a:rPr lang="cs-CZ" sz="2000" dirty="0" smtClean="0"/>
              <a:t>– </a:t>
            </a:r>
            <a:r>
              <a:rPr lang="cs-CZ" sz="2000" dirty="0" err="1" smtClean="0"/>
              <a:t>jodidovaná</a:t>
            </a:r>
            <a:r>
              <a:rPr lang="cs-CZ" sz="2000" dirty="0" smtClean="0"/>
              <a:t> kuchyňská sůl (nadměrné solení je zdraví</a:t>
            </a:r>
          </a:p>
          <a:p>
            <a:pPr>
              <a:buNone/>
            </a:pPr>
            <a:r>
              <a:rPr lang="cs-CZ" sz="2000" dirty="0" smtClean="0"/>
              <a:t>		            škodlivé); činnost štítné žlázy</a:t>
            </a:r>
          </a:p>
          <a:p>
            <a:r>
              <a:rPr lang="cs-CZ" sz="2000" b="1" dirty="0" smtClean="0"/>
              <a:t>vápník</a:t>
            </a:r>
            <a:r>
              <a:rPr lang="cs-CZ" sz="2000" dirty="0" smtClean="0"/>
              <a:t> – mléko, mléčné výrobky (stavba kostí)</a:t>
            </a:r>
          </a:p>
          <a:p>
            <a:r>
              <a:rPr lang="cs-CZ" sz="2000" b="1" dirty="0" smtClean="0"/>
              <a:t>železo</a:t>
            </a:r>
            <a:r>
              <a:rPr lang="cs-CZ" sz="2000" dirty="0" smtClean="0"/>
              <a:t> – zelený salát, špenát, maso, vnitřnosti (tvorba krve)</a:t>
            </a:r>
          </a:p>
          <a:p>
            <a:r>
              <a:rPr lang="cs-CZ" sz="2000" b="1" dirty="0" smtClean="0"/>
              <a:t>fluór</a:t>
            </a:r>
            <a:r>
              <a:rPr lang="cs-CZ" sz="2000" dirty="0" smtClean="0"/>
              <a:t> – maso mořských ryb (zdravý vývoj zubů)</a:t>
            </a:r>
            <a:endParaRPr lang="cs-CZ" sz="2000" dirty="0"/>
          </a:p>
        </p:txBody>
      </p:sp>
      <p:pic>
        <p:nvPicPr>
          <p:cNvPr id="5122" name="Picture 2" descr="E:\Projekt Slušovice\Zdravá strava\800px-Lactuca_sativa-whole_plant_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105400"/>
            <a:ext cx="2082800" cy="1562100"/>
          </a:xfrm>
          <a:prstGeom prst="rect">
            <a:avLst/>
          </a:prstGeom>
          <a:noFill/>
        </p:spPr>
      </p:pic>
      <p:pic>
        <p:nvPicPr>
          <p:cNvPr id="5123" name="Picture 3" descr="E:\Projekt Slušovice\Zdravá strava\800px-Speisesal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98458"/>
            <a:ext cx="2133600" cy="1655977"/>
          </a:xfrm>
          <a:prstGeom prst="rect">
            <a:avLst/>
          </a:prstGeom>
          <a:noFill/>
        </p:spPr>
      </p:pic>
      <p:pic>
        <p:nvPicPr>
          <p:cNvPr id="5124" name="Picture 4" descr="E:\Projekt Slušovice\Zdravá strava\Klipart\MH900177957.JPG"/>
          <p:cNvPicPr>
            <a:picLocks noChangeAspect="1" noChangeArrowheads="1"/>
          </p:cNvPicPr>
          <p:nvPr/>
        </p:nvPicPr>
        <p:blipFill>
          <a:blip r:embed="rId4"/>
          <a:srcRect t="18000" b="18000"/>
          <a:stretch>
            <a:fillRect/>
          </a:stretch>
        </p:blipFill>
        <p:spPr bwMode="auto">
          <a:xfrm>
            <a:off x="3995740" y="3581400"/>
            <a:ext cx="2619376" cy="1676400"/>
          </a:xfrm>
          <a:prstGeom prst="rect">
            <a:avLst/>
          </a:prstGeom>
          <a:noFill/>
        </p:spPr>
      </p:pic>
      <p:pic>
        <p:nvPicPr>
          <p:cNvPr id="5125" name="Picture 5" descr="E:\Projekt Slušovice\Zdravá strava\Klipart\MH900448467.JPG"/>
          <p:cNvPicPr>
            <a:picLocks noChangeAspect="1" noChangeArrowheads="1"/>
          </p:cNvPicPr>
          <p:nvPr/>
        </p:nvPicPr>
        <p:blipFill>
          <a:blip r:embed="rId5"/>
          <a:srcRect t="18000" b="18000"/>
          <a:stretch>
            <a:fillRect/>
          </a:stretch>
        </p:blipFill>
        <p:spPr bwMode="auto">
          <a:xfrm>
            <a:off x="6400800" y="5117592"/>
            <a:ext cx="2362200" cy="1511808"/>
          </a:xfrm>
          <a:prstGeom prst="rect">
            <a:avLst/>
          </a:prstGeom>
          <a:noFill/>
        </p:spPr>
      </p:pic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174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</TotalTime>
  <Words>1612</Words>
  <Application>Microsoft Office PowerPoint</Application>
  <PresentationFormat>Předvádění na obrazovce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Výchozí návrh</vt:lpstr>
      <vt:lpstr>Slunovrat</vt:lpstr>
      <vt:lpstr>Zdravé stravování</vt:lpstr>
      <vt:lpstr>Anotace:</vt:lpstr>
      <vt:lpstr>Výživa člověka</vt:lpstr>
      <vt:lpstr>Zásady zdravé výživy</vt:lpstr>
      <vt:lpstr>Bílkoviny </vt:lpstr>
      <vt:lpstr>Tuky </vt:lpstr>
      <vt:lpstr>Cukry (sacharidy)</vt:lpstr>
      <vt:lpstr>Vláknina </vt:lpstr>
      <vt:lpstr>Minerální látky</vt:lpstr>
      <vt:lpstr>Vitamíny</vt:lpstr>
      <vt:lpstr>Potravinová pyramida</vt:lpstr>
      <vt:lpstr>Použité zdroje: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Dlabaja</dc:creator>
  <cp:lastModifiedBy>ucitel</cp:lastModifiedBy>
  <cp:revision>206</cp:revision>
  <cp:lastPrinted>1601-01-01T00:00:00Z</cp:lastPrinted>
  <dcterms:created xsi:type="dcterms:W3CDTF">1601-01-01T00:00:00Z</dcterms:created>
  <dcterms:modified xsi:type="dcterms:W3CDTF">2013-08-22T12:56:36Z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