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2" r:id="rId2"/>
  </p:sldMasterIdLst>
  <p:sldIdLst>
    <p:sldId id="256" r:id="rId3"/>
    <p:sldId id="259" r:id="rId4"/>
    <p:sldId id="309" r:id="rId5"/>
    <p:sldId id="306" r:id="rId6"/>
    <p:sldId id="307" r:id="rId7"/>
    <p:sldId id="299" r:id="rId8"/>
    <p:sldId id="305" r:id="rId9"/>
    <p:sldId id="304" r:id="rId10"/>
    <p:sldId id="308" r:id="rId11"/>
    <p:sldId id="302" r:id="rId12"/>
    <p:sldId id="267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4AE1-11D9-4AD5-880E-95BB7E7A0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C347-D745-4A27-8681-74AA25AC18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894DF-5F9E-486D-8CC5-B66C1E9F07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53E9D-328D-45B0-A088-408A30C6E7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9FF1-8AB0-4C5B-B93E-66DC1CC02E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947DF-CFBB-4BCF-A51D-5407D8C959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C0FF-638E-4E92-A5B9-591875E67B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8685A8-0438-466C-A5BE-8F7AAB3AC2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8E49-9B7A-4915-8A5A-F042B97E1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BD67E1-C9C7-4A66-A0E4-153589E244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FAC110-67F8-416D-96F6-949AA5743F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7725-48C8-4540-A693-624043A2D7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70B7DA-98BF-45DA-9280-4807A9E01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4EC5-C0C6-422F-81E8-288DB363F1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C617-AE54-4FE2-884C-5975D64815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0033-59F3-4D32-9BD0-06325D6841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AD94-F50E-4303-9B40-E2ABD6642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6194-9B01-4DC9-8807-612307AB0D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D26F-A475-4725-AAB0-0EBC0516B1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58AE4-73B8-4A1A-9E5F-236F6A05C4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F006D-560E-4BF2-BD33-42E41D7852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82216-914D-461A-93F2-8943AF8FA1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113560-A963-48F3-9D3E-6EF0EE3403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57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AF700FC-2D0B-4426-B24B-6A7E5D7AD6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67" r:id="rId2"/>
    <p:sldLayoutId id="2147484173" r:id="rId3"/>
    <p:sldLayoutId id="2147484168" r:id="rId4"/>
    <p:sldLayoutId id="2147484174" r:id="rId5"/>
    <p:sldLayoutId id="2147484169" r:id="rId6"/>
    <p:sldLayoutId id="2147484175" r:id="rId7"/>
    <p:sldLayoutId id="2147484176" r:id="rId8"/>
    <p:sldLayoutId id="2147484177" r:id="rId9"/>
    <p:sldLayoutId id="2147484170" r:id="rId10"/>
    <p:sldLayoutId id="21474841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ai_market_vegetables_0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hyperlink" Target="http://www.office.microsoft.com/" TargetMode="External"/><Relationship Id="rId4" Type="http://schemas.openxmlformats.org/officeDocument/2006/relationships/hyperlink" Target="http://commons.wikimedia.org/wiki/File:NGC89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4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4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Zdravý životní styl</a:t>
            </a:r>
          </a:p>
        </p:txBody>
      </p:sp>
      <p:pic>
        <p:nvPicPr>
          <p:cNvPr id="9219" name="Picture 4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Pří_138_Člověk </a:t>
            </a:r>
            <a:r>
              <a:rPr lang="cs-CZ" dirty="0"/>
              <a:t>a jeho </a:t>
            </a:r>
            <a:r>
              <a:rPr lang="cs-CZ" dirty="0" smtClean="0"/>
              <a:t>zdraví_Zdravý životní styl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Autor: Mgr. Helena </a:t>
            </a:r>
            <a:r>
              <a:rPr lang="cs-CZ" b="1" dirty="0" err="1" smtClean="0"/>
              <a:t>Koždoňová</a:t>
            </a:r>
            <a:endParaRPr lang="cs-CZ" b="1" dirty="0" smtClean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err="1"/>
              <a:t>Fryšták</a:t>
            </a:r>
            <a:r>
              <a:rPr lang="cs-CZ" dirty="0"/>
              <a:t>, okres Zlín, příspěvková organizace</a:t>
            </a:r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1066800"/>
            <a:ext cx="7499350" cy="1143000"/>
          </a:xfrm>
        </p:spPr>
        <p:txBody>
          <a:bodyPr/>
          <a:lstStyle/>
          <a:p>
            <a:r>
              <a:rPr lang="cs-CZ" dirty="0" smtClean="0"/>
              <a:t>Našemu zdraví škodí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2438400"/>
            <a:ext cx="4127500" cy="2895600"/>
          </a:xfrm>
        </p:spPr>
        <p:txBody>
          <a:bodyPr/>
          <a:lstStyle/>
          <a:p>
            <a:r>
              <a:rPr lang="cs-CZ" sz="2200" dirty="0" smtClean="0"/>
              <a:t>nedostatek pohybu</a:t>
            </a:r>
          </a:p>
          <a:p>
            <a:r>
              <a:rPr lang="cs-CZ" sz="2200" dirty="0" smtClean="0"/>
              <a:t>nevhodná strava</a:t>
            </a:r>
          </a:p>
          <a:p>
            <a:r>
              <a:rPr lang="cs-CZ" sz="2200" dirty="0" smtClean="0"/>
              <a:t>nedostatek odpočinku</a:t>
            </a:r>
          </a:p>
          <a:p>
            <a:r>
              <a:rPr lang="cs-CZ" sz="2200" dirty="0" smtClean="0"/>
              <a:t>stres</a:t>
            </a:r>
          </a:p>
          <a:p>
            <a:r>
              <a:rPr lang="cs-CZ" sz="2200" dirty="0" smtClean="0"/>
              <a:t>špína</a:t>
            </a:r>
          </a:p>
          <a:p>
            <a:r>
              <a:rPr lang="cs-CZ" sz="2200" dirty="0" smtClean="0"/>
              <a:t>znečištěné životní prostředí</a:t>
            </a:r>
          </a:p>
          <a:p>
            <a:r>
              <a:rPr lang="cs-CZ" sz="2200" dirty="0" smtClean="0"/>
              <a:t>návykové látky (alkohol, cigarety, drogy)</a:t>
            </a:r>
          </a:p>
          <a:p>
            <a:pPr>
              <a:buNone/>
            </a:pP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Projekt Slušovice\Zdravý životní styl\Klipart\MH9003479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466975"/>
            <a:ext cx="3248025" cy="32480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962891"/>
            <a:ext cx="7499350" cy="865909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435100" y="2057400"/>
            <a:ext cx="7499350" cy="38100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MATYÁŠEK, Jiří, Věra ŠTIKOVÁ a Josef TRNA. </a:t>
            </a:r>
            <a:r>
              <a:rPr lang="cs-CZ" sz="1400" i="1" dirty="0" smtClean="0"/>
              <a:t>Přírodověda 5: člověk a jeho svět</a:t>
            </a:r>
            <a:r>
              <a:rPr lang="cs-CZ" sz="1400" dirty="0" smtClean="0"/>
              <a:t>. [3. </a:t>
            </a:r>
            <a:r>
              <a:rPr lang="cs-CZ" sz="1400" dirty="0" err="1" smtClean="0"/>
              <a:t>vyd</a:t>
            </a:r>
            <a:r>
              <a:rPr lang="cs-CZ" sz="1400" dirty="0" smtClean="0"/>
              <a:t>.]. Brno: Nová škola, 2011, 2 sv. Duhová řada. ISBN 978-80-7289-313-3.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ČECHUROVÁ, Milana, Jana HAVLÍČKOVÁ a Ladislav PODROUŽEK. </a:t>
            </a:r>
            <a:r>
              <a:rPr lang="cs-CZ" sz="1400" i="1" dirty="0" smtClean="0"/>
              <a:t>Přírodověda 5 pro 5. ročník základní školy</a:t>
            </a:r>
            <a:r>
              <a:rPr lang="cs-CZ" sz="1400" dirty="0" smtClean="0"/>
              <a:t>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Praha: SPN - pedagogické nakladatelství, 2011, 111 s. Člověk a jeho svět. ISBN 978-807-2354-689.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Thai</a:t>
            </a:r>
            <a:r>
              <a:rPr lang="cs-CZ" sz="1400" dirty="0" smtClean="0"/>
              <a:t> market </a:t>
            </a:r>
            <a:r>
              <a:rPr lang="cs-CZ" sz="1400" dirty="0" err="1" smtClean="0"/>
              <a:t>vegetables</a:t>
            </a:r>
            <a:r>
              <a:rPr lang="cs-CZ" sz="1400" dirty="0" smtClean="0"/>
              <a:t> 01.jpg.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04:51, 15 </a:t>
            </a:r>
            <a:r>
              <a:rPr lang="cs-CZ" sz="1400" dirty="0" err="1" smtClean="0"/>
              <a:t>March</a:t>
            </a:r>
            <a:r>
              <a:rPr lang="cs-CZ" sz="1400" dirty="0" smtClean="0"/>
              <a:t> 2009 [cit. 2013-07-13]. Dostupné z: </a:t>
            </a:r>
            <a:r>
              <a:rPr lang="cs-CZ" sz="1400" u="sng" dirty="0" smtClean="0">
                <a:hlinkClick r:id="rId3"/>
              </a:rPr>
              <a:t>http://commons.wikimedia.org/wiki/File:Thai_market_vegetables_01.jpg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NGC891.jpg.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13:56, 23 </a:t>
            </a:r>
            <a:r>
              <a:rPr lang="cs-CZ" sz="1400" dirty="0" err="1" smtClean="0"/>
              <a:t>September</a:t>
            </a:r>
            <a:r>
              <a:rPr lang="cs-CZ" sz="1400" dirty="0" smtClean="0"/>
              <a:t> 2006 [cit. 2013-01-19]. Dostupné z: </a:t>
            </a:r>
            <a:r>
              <a:rPr lang="cs-CZ" sz="1400" u="sng" dirty="0" smtClean="0">
                <a:hlinkClick r:id="rId4"/>
              </a:rPr>
              <a:t>http://commons.wikimedia.org/wiki/File:NGC891.jpg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Ostatní obrázky: </a:t>
            </a:r>
            <a:br>
              <a:rPr lang="cs-CZ" sz="1400" dirty="0" smtClean="0"/>
            </a:br>
            <a:r>
              <a:rPr lang="cs-CZ" sz="1400" dirty="0" smtClean="0"/>
              <a:t>Zdroj: </a:t>
            </a:r>
            <a:r>
              <a:rPr lang="cs-CZ" sz="1400" u="sng" dirty="0" smtClean="0">
                <a:hlinkClick r:id="rId5"/>
              </a:rPr>
              <a:t>www.office.</a:t>
            </a:r>
            <a:r>
              <a:rPr lang="cs-CZ" sz="1400" u="sng" dirty="0" err="1" smtClean="0">
                <a:hlinkClick r:id="rId5"/>
              </a:rPr>
              <a:t>microsoft.com</a:t>
            </a:r>
            <a:r>
              <a:rPr lang="cs-CZ" sz="1400" dirty="0" smtClean="0"/>
              <a:t> (Kolekce Klipart Microsoft Office)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vlastní fotografie</a:t>
            </a:r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698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10243" name="Picture 3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 Digitální </a:t>
            </a:r>
            <a:r>
              <a:rPr lang="cs-CZ" dirty="0"/>
              <a:t>učební materiál je určen pro seznámení s učivem o </a:t>
            </a:r>
            <a:r>
              <a:rPr lang="cs-CZ" dirty="0" smtClean="0"/>
              <a:t>zdravém </a:t>
            </a:r>
            <a:br>
              <a:rPr lang="cs-CZ" dirty="0" smtClean="0"/>
            </a:br>
            <a:r>
              <a:rPr lang="cs-CZ" dirty="0" smtClean="0"/>
              <a:t>     životním stylu.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Materiál seznamuje se zásadami zdravého životního stylu.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Je určen pro </a:t>
            </a:r>
            <a:r>
              <a:rPr lang="cs-CZ" smtClean="0"/>
              <a:t>předmět </a:t>
            </a:r>
            <a:r>
              <a:rPr lang="cs-CZ" smtClean="0"/>
              <a:t>přírodověda</a:t>
            </a:r>
            <a:r>
              <a:rPr lang="cs-CZ" dirty="0" smtClean="0"/>
              <a:t>, ročník 5.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Tento </a:t>
            </a:r>
            <a:r>
              <a:rPr lang="cs-CZ" dirty="0"/>
              <a:t>materiál vznikl jako doplňující materiál k učebnici: MATYÁŠEK, Jiří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     Věra </a:t>
            </a:r>
            <a:r>
              <a:rPr lang="cs-CZ" dirty="0"/>
              <a:t>ŠTIKOVÁ a Josef TRNA. </a:t>
            </a:r>
            <a:r>
              <a:rPr lang="cs-CZ" i="1" dirty="0"/>
              <a:t>Přírodověda 5: člověk a jeho svět</a:t>
            </a:r>
            <a:r>
              <a:rPr lang="cs-CZ" dirty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[</a:t>
            </a:r>
            <a:r>
              <a:rPr lang="cs-CZ" dirty="0"/>
              <a:t>3. </a:t>
            </a:r>
            <a:r>
              <a:rPr lang="cs-CZ" dirty="0" err="1"/>
              <a:t>vyd</a:t>
            </a:r>
            <a:r>
              <a:rPr lang="cs-CZ" dirty="0"/>
              <a:t>.]. Brno: Nová škola, 2011, 2 sv. Duhová řada. ISBN </a:t>
            </a:r>
            <a:r>
              <a:rPr lang="cs-CZ" dirty="0" smtClean="0"/>
              <a:t>978-80-7289-</a:t>
            </a:r>
            <a:br>
              <a:rPr lang="cs-CZ" dirty="0" smtClean="0"/>
            </a:br>
            <a:r>
              <a:rPr lang="cs-CZ" dirty="0" smtClean="0"/>
              <a:t>     313-3</a:t>
            </a:r>
            <a:r>
              <a:rPr lang="cs-CZ" dirty="0"/>
              <a:t>. 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838200"/>
            <a:ext cx="7499350" cy="1143000"/>
          </a:xfrm>
        </p:spPr>
        <p:txBody>
          <a:bodyPr/>
          <a:lstStyle/>
          <a:p>
            <a:r>
              <a:rPr lang="cs-CZ" dirty="0" smtClean="0"/>
              <a:t>Zdravý životní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2286000"/>
            <a:ext cx="3975100" cy="2514600"/>
          </a:xfrm>
        </p:spPr>
        <p:txBody>
          <a:bodyPr/>
          <a:lstStyle/>
          <a:p>
            <a:r>
              <a:rPr lang="cs-CZ" sz="2400" dirty="0" smtClean="0"/>
              <a:t>zdravá výživa</a:t>
            </a:r>
          </a:p>
          <a:p>
            <a:r>
              <a:rPr lang="cs-CZ" sz="2400" dirty="0" smtClean="0"/>
              <a:t>pohyb na čerstvém vzduchu</a:t>
            </a:r>
          </a:p>
          <a:p>
            <a:r>
              <a:rPr lang="cs-CZ" sz="2400" dirty="0" smtClean="0"/>
              <a:t>pravidelný režim</a:t>
            </a:r>
          </a:p>
          <a:p>
            <a:r>
              <a:rPr lang="cs-CZ" sz="2400" dirty="0" smtClean="0"/>
              <a:t>odpočinek, spánek</a:t>
            </a:r>
          </a:p>
          <a:p>
            <a:r>
              <a:rPr lang="cs-CZ" sz="2400" dirty="0" smtClean="0"/>
              <a:t>čistota</a:t>
            </a:r>
          </a:p>
          <a:p>
            <a:r>
              <a:rPr lang="cs-CZ" sz="2400" dirty="0" smtClean="0"/>
              <a:t>veselá mysl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698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143000" y="5562600"/>
            <a:ext cx="762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2000" dirty="0" smtClean="0"/>
              <a:t>	</a:t>
            </a:r>
            <a:r>
              <a:rPr lang="cs-CZ" sz="2200" dirty="0" smtClean="0">
                <a:latin typeface="+mn-lt"/>
              </a:rPr>
              <a:t>Pro zdravý život člověka je důležitá </a:t>
            </a:r>
            <a:r>
              <a:rPr lang="cs-CZ" sz="2200" b="1" dirty="0" smtClean="0">
                <a:latin typeface="+mn-lt"/>
              </a:rPr>
              <a:t>pravidelnost</a:t>
            </a:r>
            <a:r>
              <a:rPr lang="cs-CZ" sz="2200" dirty="0" smtClean="0">
                <a:latin typeface="+mn-lt"/>
              </a:rPr>
              <a:t>, </a:t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a to ve všem - v jídle, v pitném režimu, ve spánku, v pohybu </a:t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i v odpočinku. 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ázek 6" descr="D:\KOMPLET FOTO K+P\říjen k+p\P11103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5550" y="3505199"/>
            <a:ext cx="2305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D:\KOMPLET FOTO K+P\říjen k+p\P1110338.JPG"/>
          <p:cNvPicPr/>
          <p:nvPr/>
        </p:nvPicPr>
        <p:blipFill>
          <a:blip r:embed="rId5" cstate="print"/>
          <a:srcRect l="3226"/>
          <a:stretch>
            <a:fillRect/>
          </a:stretch>
        </p:blipFill>
        <p:spPr bwMode="auto">
          <a:xfrm>
            <a:off x="6324600" y="13716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66294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Zásady zdravé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2600" y="1905000"/>
            <a:ext cx="7181850" cy="2895600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cs-CZ" sz="2200" dirty="0" smtClean="0"/>
              <a:t>jíst pravidelně (nejlépe 5krát denně) </a:t>
            </a:r>
            <a:r>
              <a:rPr lang="cs-CZ" sz="2200" b="1" dirty="0" smtClean="0"/>
              <a:t>pestrou</a:t>
            </a:r>
            <a:r>
              <a:rPr lang="cs-CZ" sz="2200" dirty="0" smtClean="0"/>
              <a:t> stravu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nepřejídat se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dostatek zeleniny, ovoce, luštěnin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nepřesolené pokrmy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méně tuku a tučných jídel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méně cukru a sladkých pokrmů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pít dostatek tekutin (asi 2 litry denně, sportovci více)</a:t>
            </a:r>
          </a:p>
          <a:p>
            <a:pPr>
              <a:buNone/>
            </a:pP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174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Projekt Slušovice\Zdravá strava\Klipart\MH900177958.JPG"/>
          <p:cNvPicPr>
            <a:picLocks noChangeAspect="1" noChangeArrowheads="1"/>
          </p:cNvPicPr>
          <p:nvPr/>
        </p:nvPicPr>
        <p:blipFill>
          <a:blip r:embed="rId4"/>
          <a:srcRect t="18000" b="18000"/>
          <a:stretch>
            <a:fillRect/>
          </a:stretch>
        </p:blipFill>
        <p:spPr bwMode="auto">
          <a:xfrm>
            <a:off x="2486025" y="4953000"/>
            <a:ext cx="2619375" cy="1676400"/>
          </a:xfrm>
          <a:prstGeom prst="rect">
            <a:avLst/>
          </a:prstGeom>
          <a:noFill/>
        </p:spPr>
      </p:pic>
      <p:pic>
        <p:nvPicPr>
          <p:cNvPr id="2052" name="Picture 4" descr="E:\Projekt Slušovice\Zdravá strava\Klipart\MH900448467.JPG"/>
          <p:cNvPicPr>
            <a:picLocks noChangeAspect="1" noChangeArrowheads="1"/>
          </p:cNvPicPr>
          <p:nvPr/>
        </p:nvPicPr>
        <p:blipFill>
          <a:blip r:embed="rId5"/>
          <a:srcRect t="18000" b="18000"/>
          <a:stretch>
            <a:fillRect/>
          </a:stretch>
        </p:blipFill>
        <p:spPr bwMode="auto">
          <a:xfrm>
            <a:off x="5410200" y="4971288"/>
            <a:ext cx="2590800" cy="165811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rojekt Slušovice\Zdravý životní styl\Klipart\MH900446544.JPG"/>
          <p:cNvPicPr>
            <a:picLocks noChangeAspect="1" noChangeArrowheads="1"/>
          </p:cNvPicPr>
          <p:nvPr/>
        </p:nvPicPr>
        <p:blipFill>
          <a:blip r:embed="rId3"/>
          <a:srcRect t="18000" b="18000"/>
          <a:stretch>
            <a:fillRect/>
          </a:stretch>
        </p:blipFill>
        <p:spPr bwMode="auto">
          <a:xfrm>
            <a:off x="2895600" y="3048000"/>
            <a:ext cx="2438399" cy="1560575"/>
          </a:xfrm>
          <a:prstGeom prst="rect">
            <a:avLst/>
          </a:prstGeom>
          <a:noFill/>
        </p:spPr>
      </p:pic>
      <p:pic>
        <p:nvPicPr>
          <p:cNvPr id="1028" name="Picture 4" descr="E:\Projekt Slušovice\Zdravý životní styl\Klipart\MH9003058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876800"/>
            <a:ext cx="1752600" cy="1752600"/>
          </a:xfrm>
          <a:prstGeom prst="rect">
            <a:avLst/>
          </a:prstGeom>
          <a:noFill/>
        </p:spPr>
      </p:pic>
      <p:pic>
        <p:nvPicPr>
          <p:cNvPr id="1029" name="Picture 5" descr="E:\Projekt Slušovice\Zdravý životní styl\Klipart\MH9003847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895600"/>
            <a:ext cx="1571625" cy="1571625"/>
          </a:xfrm>
          <a:prstGeom prst="rect">
            <a:avLst/>
          </a:prstGeom>
          <a:noFill/>
        </p:spPr>
      </p:pic>
      <p:pic>
        <p:nvPicPr>
          <p:cNvPr id="1030" name="Picture 6" descr="E:\Projekt Slušovice\Zdravý životní styl\Klipart\MH900400730.JPG"/>
          <p:cNvPicPr>
            <a:picLocks noChangeAspect="1" noChangeArrowheads="1"/>
          </p:cNvPicPr>
          <p:nvPr/>
        </p:nvPicPr>
        <p:blipFill>
          <a:blip r:embed="rId6"/>
          <a:srcRect t="15538" b="18000"/>
          <a:stretch>
            <a:fillRect/>
          </a:stretch>
        </p:blipFill>
        <p:spPr bwMode="auto">
          <a:xfrm>
            <a:off x="6096001" y="4876800"/>
            <a:ext cx="2438399" cy="1620598"/>
          </a:xfrm>
          <a:prstGeom prst="rect">
            <a:avLst/>
          </a:prstGeom>
          <a:noFill/>
        </p:spPr>
      </p:pic>
      <p:pic>
        <p:nvPicPr>
          <p:cNvPr id="1031" name="Picture 7" descr="E:\Projekt Slušovice\Zdravý životní styl\Klipart\MH900407440.JPG"/>
          <p:cNvPicPr>
            <a:picLocks noChangeAspect="1" noChangeArrowheads="1"/>
          </p:cNvPicPr>
          <p:nvPr/>
        </p:nvPicPr>
        <p:blipFill>
          <a:blip r:embed="rId7"/>
          <a:srcRect t="15538" b="18000"/>
          <a:stretch>
            <a:fillRect/>
          </a:stretch>
        </p:blipFill>
        <p:spPr bwMode="auto">
          <a:xfrm>
            <a:off x="914400" y="4983245"/>
            <a:ext cx="2362199" cy="1569954"/>
          </a:xfrm>
          <a:prstGeom prst="rect">
            <a:avLst/>
          </a:prstGeom>
          <a:noFill/>
        </p:spPr>
      </p:pic>
      <p:pic>
        <p:nvPicPr>
          <p:cNvPr id="1032" name="Picture 8" descr="E:\Projekt Slušovice\Zdravý životní styl\Klipart\MH90041253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895600"/>
            <a:ext cx="1905000" cy="1905000"/>
          </a:xfrm>
          <a:prstGeom prst="rect">
            <a:avLst/>
          </a:prstGeom>
          <a:noFill/>
        </p:spPr>
      </p:pic>
      <p:pic>
        <p:nvPicPr>
          <p:cNvPr id="1033" name="Picture 9" descr="E:\Projekt Slušovice\Zdravý životní styl\Klipart\MH900442521.JPG"/>
          <p:cNvPicPr>
            <a:picLocks noChangeAspect="1" noChangeArrowheads="1"/>
          </p:cNvPicPr>
          <p:nvPr/>
        </p:nvPicPr>
        <p:blipFill>
          <a:blip r:embed="rId9"/>
          <a:srcRect l="17231" t="20211" r="18769"/>
          <a:stretch>
            <a:fillRect/>
          </a:stretch>
        </p:blipFill>
        <p:spPr bwMode="auto">
          <a:xfrm>
            <a:off x="7239000" y="2819400"/>
            <a:ext cx="1447800" cy="180498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6050" y="609600"/>
            <a:ext cx="7499350" cy="1143000"/>
          </a:xfrm>
        </p:spPr>
        <p:txBody>
          <a:bodyPr/>
          <a:lstStyle/>
          <a:p>
            <a:r>
              <a:rPr lang="cs-CZ" dirty="0" smtClean="0"/>
              <a:t>Pohyb na čerstvém vzduchu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676400"/>
            <a:ext cx="7499350" cy="762000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	Pokud pravidelně nesportuješ, běž každý den alespoň na procházku nebo se projet na kole.</a:t>
            </a:r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76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533400"/>
            <a:ext cx="7499350" cy="1143000"/>
          </a:xfrm>
        </p:spPr>
        <p:txBody>
          <a:bodyPr/>
          <a:lstStyle/>
          <a:p>
            <a:r>
              <a:rPr lang="cs-CZ" dirty="0" smtClean="0"/>
              <a:t>Režim 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905000"/>
            <a:ext cx="4432300" cy="2362200"/>
          </a:xfrm>
        </p:spPr>
        <p:txBody>
          <a:bodyPr/>
          <a:lstStyle/>
          <a:p>
            <a:r>
              <a:rPr lang="cs-CZ" sz="2400" dirty="0" smtClean="0"/>
              <a:t>pravidelný denní režim</a:t>
            </a:r>
          </a:p>
          <a:p>
            <a:r>
              <a:rPr lang="cs-CZ" sz="2400" dirty="0" smtClean="0"/>
              <a:t>dostatek odpočinku</a:t>
            </a:r>
          </a:p>
          <a:p>
            <a:r>
              <a:rPr lang="cs-CZ" sz="2400" dirty="0" smtClean="0"/>
              <a:t>aktivní využívání volného času </a:t>
            </a:r>
          </a:p>
          <a:p>
            <a:r>
              <a:rPr lang="cs-CZ" sz="2400" dirty="0" smtClean="0"/>
              <a:t>dostatek spánku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D:\FOTKY K+P\mamce k tisku1\P10508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1" y="1454944"/>
            <a:ext cx="2362199" cy="15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D:\FOTKY K+P\K+P září 11\P11102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1910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D:\KOMPLET FOTO K+P\leden K+p\P11109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1242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D:\KOMPLET FOTO K+P\leden K+p\P11109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1910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D:\FOTKY K+P\mamce k tisku1\P105003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8768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609600"/>
            <a:ext cx="7499350" cy="1143000"/>
          </a:xfrm>
        </p:spPr>
        <p:txBody>
          <a:bodyPr/>
          <a:lstStyle/>
          <a:p>
            <a:r>
              <a:rPr lang="cs-CZ" dirty="0" smtClean="0"/>
              <a:t>Kvalitní spánek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905000"/>
            <a:ext cx="7499350" cy="1828800"/>
          </a:xfrm>
        </p:spPr>
        <p:txBody>
          <a:bodyPr/>
          <a:lstStyle/>
          <a:p>
            <a:r>
              <a:rPr lang="cs-CZ" sz="2400" dirty="0" smtClean="0"/>
              <a:t>Mezi základní pravidla kvalitního spánku patří vyvětraná, tichá a neosvětlená místnost. </a:t>
            </a:r>
          </a:p>
          <a:p>
            <a:r>
              <a:rPr lang="cs-CZ" sz="2400" dirty="0" smtClean="0"/>
              <a:t>Výborným receptem pro dobré spaní je krátká večerní procházka.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D:\FOTKY K+P\mamce k tisku1\P10500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6412" y="4114800"/>
            <a:ext cx="27193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D:\FOTKY K+P\mamce k tisku1\P10603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1148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49935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Čistota – půl zdraví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36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D:\FOTKY K+P\mamce k tisku1\P10508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1148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D:\FOTKY K+P\mamce k tisku1\P10604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114800"/>
            <a:ext cx="358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435100" y="1752600"/>
            <a:ext cx="4356100" cy="2133600"/>
          </a:xfrm>
        </p:spPr>
        <p:txBody>
          <a:bodyPr/>
          <a:lstStyle/>
          <a:p>
            <a:r>
              <a:rPr lang="cs-CZ" sz="2300" dirty="0" smtClean="0"/>
              <a:t>hygiena těla</a:t>
            </a:r>
          </a:p>
          <a:p>
            <a:r>
              <a:rPr lang="cs-CZ" sz="2300" dirty="0" smtClean="0"/>
              <a:t>umývání rukou</a:t>
            </a:r>
          </a:p>
          <a:p>
            <a:r>
              <a:rPr lang="cs-CZ" sz="2300" dirty="0" smtClean="0"/>
              <a:t>čištění zubů</a:t>
            </a:r>
          </a:p>
          <a:p>
            <a:r>
              <a:rPr lang="cs-CZ" sz="2300" dirty="0" smtClean="0"/>
              <a:t>preventivní lékařské prohlídky,  povinná očkování</a:t>
            </a:r>
          </a:p>
        </p:txBody>
      </p:sp>
      <p:pic>
        <p:nvPicPr>
          <p:cNvPr id="9" name="Zástupný symbol pro obsah 4" descr="C:\Documents and Settings\Helca\Plocha\Foto z plodhy 3-13\TISK  FOTKY\P1090200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05600" y="129540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:\Documents and Settings\Helca\Plocha\Foto z plodhy 3-13\TISK  FOTKY\P11107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62400"/>
            <a:ext cx="3441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609600"/>
            <a:ext cx="7499350" cy="1143000"/>
          </a:xfrm>
        </p:spPr>
        <p:txBody>
          <a:bodyPr/>
          <a:lstStyle/>
          <a:p>
            <a:r>
              <a:rPr lang="cs-CZ" dirty="0" smtClean="0"/>
              <a:t>Veselá 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828800"/>
            <a:ext cx="4343400" cy="1981200"/>
          </a:xfrm>
        </p:spPr>
        <p:txBody>
          <a:bodyPr/>
          <a:lstStyle/>
          <a:p>
            <a:r>
              <a:rPr lang="cs-CZ" sz="2400" dirty="0" smtClean="0"/>
              <a:t>myslet pozitivně </a:t>
            </a:r>
          </a:p>
          <a:p>
            <a:r>
              <a:rPr lang="cs-CZ" sz="2400" dirty="0" smtClean="0"/>
              <a:t>udržovat hezké vztahy</a:t>
            </a:r>
          </a:p>
          <a:p>
            <a:r>
              <a:rPr lang="cs-CZ" sz="2400" dirty="0" smtClean="0"/>
              <a:t>dělat ostatním i sobě radost</a:t>
            </a:r>
          </a:p>
          <a:p>
            <a:r>
              <a:rPr lang="cs-CZ" sz="2400" dirty="0" smtClean="0"/>
              <a:t>hodně se smát </a:t>
            </a:r>
            <a:endParaRPr lang="cs-CZ" sz="2400" dirty="0"/>
          </a:p>
        </p:txBody>
      </p:sp>
      <p:pic>
        <p:nvPicPr>
          <p:cNvPr id="2050" name="Picture 2" descr="C:\Documents and Settings\Helca\Plocha\Foto z plodhy 3-13\16987_3867443262843_7948512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1144" y="3962400"/>
            <a:ext cx="3906656" cy="2592229"/>
          </a:xfrm>
          <a:prstGeom prst="rect">
            <a:avLst/>
          </a:prstGeom>
          <a:noFill/>
        </p:spPr>
      </p:pic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698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 descr="D:\DĚTI FOTKY  k+p\prosinec k+p\Kryštof smějící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676401"/>
            <a:ext cx="1743075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D:\DĚTI FOTKY  k+p\prosinec k+p\P11107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676400"/>
            <a:ext cx="1571625" cy="198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6816</TotalTime>
  <Words>397</Words>
  <Application>Microsoft Office PowerPoint</Application>
  <PresentationFormat>Předvádění na obrazovce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Výchozí návrh</vt:lpstr>
      <vt:lpstr>Slunovrat</vt:lpstr>
      <vt:lpstr>Zdravý životní styl</vt:lpstr>
      <vt:lpstr>Anotace:</vt:lpstr>
      <vt:lpstr>Zdravý životní styl</vt:lpstr>
      <vt:lpstr>Zásady zdravé výživy</vt:lpstr>
      <vt:lpstr>Pohyb na čerstvém vzduchu</vt:lpstr>
      <vt:lpstr>Režim dne</vt:lpstr>
      <vt:lpstr>Kvalitní spánek</vt:lpstr>
      <vt:lpstr>Čistota – půl zdraví</vt:lpstr>
      <vt:lpstr>Veselá mysl</vt:lpstr>
      <vt:lpstr>Našemu zdraví škodí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ucitel</cp:lastModifiedBy>
  <cp:revision>224</cp:revision>
  <cp:lastPrinted>1601-01-01T00:00:00Z</cp:lastPrinted>
  <dcterms:created xsi:type="dcterms:W3CDTF">1601-01-01T00:00:00Z</dcterms:created>
  <dcterms:modified xsi:type="dcterms:W3CDTF">2013-08-22T12:56:58Z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