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66" r:id="rId4"/>
    <p:sldId id="256" r:id="rId5"/>
    <p:sldId id="257" r:id="rId6"/>
    <p:sldId id="261" r:id="rId7"/>
    <p:sldId id="258" r:id="rId8"/>
    <p:sldId id="259" r:id="rId9"/>
    <p:sldId id="260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36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6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8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2D43B-08EA-454B-A784-ECC81604F3E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8427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9EED2-0C3D-4C73-A6A1-B12A34AEF14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84755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3A600-E2DC-4AA5-85F8-D4AC4C71A5D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4365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D01A0-3199-4BD5-A32C-594B1733CED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567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A4FCB-F0A6-4B0A-91DF-399CAD393FF8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00094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56E48-C0BD-4EA6-AAAB-598C19DE8818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72458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08087-13E9-465D-9D60-7304FD5E7D7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83758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A8BCC-47E0-4DC4-BC84-D35A67620A2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5905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584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30CF1-5402-40A9-9B90-44F5676E256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989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CCFA7-3E4C-4021-9EFA-74567BFE30D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29577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09D2A-4F3A-4587-97D1-66AA589859D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41311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22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61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8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8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66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71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68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5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4800A0-C2F4-41C9-9899-4D03FDBE79EE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5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taphylococcus_aureus_Bacteria.jpghttp:/commons.wikimedia.org/wiki/File:Amanita_muscaria_R.H._(1).jpg" TargetMode="External"/><Relationship Id="rId2" Type="http://schemas.openxmlformats.org/officeDocument/2006/relationships/hyperlink" Target="http://commons.wikimedia.org/wiki/File:Hora_Grossglockn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commons.wikimedia.org/wiki/File:Amanita_muscaria_R.H._(1)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cs-cz/images/results.aspx?qu=tulip%C3%A1n&amp;ex=1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commons.wikimedia.org/wiki/File:St_Bernard_Dog_0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tarr_080607-7119_Rosa_sp..jpg" TargetMode="External"/><Relationship Id="rId5" Type="http://schemas.openxmlformats.org/officeDocument/2006/relationships/hyperlink" Target="http://commons.wikimedia.org/wiki/File:H%C5%99ib_smrkov%C3%BD.jpg?uselang=cs" TargetMode="External"/><Relationship Id="rId4" Type="http://schemas.openxmlformats.org/officeDocument/2006/relationships/hyperlink" Target="http://commons.wikimedia.org/wiki/File:Manx_breed_cat_named_Inkku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Příroda živá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Pří_143_Rozmanitost </a:t>
            </a:r>
            <a:r>
              <a:rPr lang="cs-CZ" dirty="0" err="1" smtClean="0"/>
              <a:t>přírody_Příroda</a:t>
            </a:r>
            <a:r>
              <a:rPr lang="cs-CZ" dirty="0" smtClean="0"/>
              <a:t> živá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76142958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03232" cy="34605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692696"/>
            <a:ext cx="8219256" cy="725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err="1"/>
              <a:t>Bavarian</a:t>
            </a:r>
            <a:r>
              <a:rPr lang="cs-CZ" sz="1800" dirty="0"/>
              <a:t> Warmblood.jpg. In: </a:t>
            </a:r>
            <a:r>
              <a:rPr lang="cs-CZ" sz="1800" i="1" dirty="0" err="1"/>
              <a:t>Wikipedia</a:t>
            </a:r>
            <a:r>
              <a:rPr lang="cs-CZ" sz="1800" i="1" dirty="0"/>
              <a:t>: </a:t>
            </a:r>
            <a:r>
              <a:rPr lang="cs-CZ" sz="1800" i="1" dirty="0" err="1"/>
              <a:t>the</a:t>
            </a:r>
            <a:r>
              <a:rPr lang="cs-CZ" sz="1800" i="1" dirty="0"/>
              <a:t> free </a:t>
            </a:r>
            <a:r>
              <a:rPr lang="cs-CZ" sz="1800" i="1" dirty="0" err="1"/>
              <a:t>encyclopedia</a:t>
            </a:r>
            <a:r>
              <a:rPr lang="cs-CZ" sz="1800" dirty="0"/>
              <a:t> [online]. San Francisco (CA): </a:t>
            </a:r>
            <a:r>
              <a:rPr lang="cs-CZ" sz="1800" dirty="0" err="1"/>
              <a:t>Wikimedia</a:t>
            </a:r>
            <a:r>
              <a:rPr lang="cs-CZ" sz="1800" dirty="0"/>
              <a:t> </a:t>
            </a:r>
            <a:r>
              <a:rPr lang="cs-CZ" sz="1800" dirty="0" err="1"/>
              <a:t>Foundation</a:t>
            </a:r>
            <a:r>
              <a:rPr lang="cs-CZ" sz="1800" dirty="0"/>
              <a:t>, 2001-, 20:04, 29 July 2008 [cit. 2013-01-05]. Dostupné </a:t>
            </a:r>
            <a:r>
              <a:rPr lang="cs-CZ" sz="1800" dirty="0" smtClean="0"/>
              <a:t>z: http://commons.wikimedia.org/wiki/File:Bavarian_Warmblood.jpg</a:t>
            </a:r>
          </a:p>
          <a:p>
            <a:r>
              <a:rPr lang="cs-CZ" sz="1800" dirty="0"/>
              <a:t>Hora Grossglockner.jpg. In: </a:t>
            </a:r>
            <a:r>
              <a:rPr lang="cs-CZ" sz="1800" i="1" dirty="0" err="1"/>
              <a:t>Wikipedia</a:t>
            </a:r>
            <a:r>
              <a:rPr lang="cs-CZ" sz="1800" i="1" dirty="0"/>
              <a:t>: </a:t>
            </a:r>
            <a:r>
              <a:rPr lang="cs-CZ" sz="1800" i="1" dirty="0" err="1"/>
              <a:t>the</a:t>
            </a:r>
            <a:r>
              <a:rPr lang="cs-CZ" sz="1800" i="1" dirty="0"/>
              <a:t> free </a:t>
            </a:r>
            <a:r>
              <a:rPr lang="cs-CZ" sz="1800" i="1" dirty="0" err="1"/>
              <a:t>encyclopedia</a:t>
            </a:r>
            <a:r>
              <a:rPr lang="cs-CZ" sz="1800" dirty="0"/>
              <a:t> [online]. San Francisco (CA): </a:t>
            </a:r>
            <a:r>
              <a:rPr lang="cs-CZ" sz="1800" dirty="0" err="1"/>
              <a:t>Wikimedia</a:t>
            </a:r>
            <a:r>
              <a:rPr lang="cs-CZ" sz="1800" dirty="0"/>
              <a:t> </a:t>
            </a:r>
            <a:r>
              <a:rPr lang="cs-CZ" sz="1800" dirty="0" err="1"/>
              <a:t>Foundation</a:t>
            </a:r>
            <a:r>
              <a:rPr lang="cs-CZ" sz="1800" dirty="0"/>
              <a:t>, 2001-, 16:02, 1 August 2011 [cit. 2013-01-06]. Dostupné z: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commons.wikimedia.org/wiki/File:Hora_Grossglockner.jpg</a:t>
            </a:r>
            <a:endParaRPr lang="cs-CZ" sz="1800" dirty="0" smtClean="0"/>
          </a:p>
          <a:p>
            <a:r>
              <a:rPr lang="cs-CZ" sz="1800" dirty="0" err="1"/>
              <a:t>Staphylococcus</a:t>
            </a:r>
            <a:r>
              <a:rPr lang="cs-CZ" sz="1800" dirty="0"/>
              <a:t> aureus Bacteria.jpg. In: </a:t>
            </a:r>
            <a:r>
              <a:rPr lang="cs-CZ" sz="1800" i="1" dirty="0" err="1"/>
              <a:t>Wikipedia</a:t>
            </a:r>
            <a:r>
              <a:rPr lang="cs-CZ" sz="1800" i="1" dirty="0"/>
              <a:t>: </a:t>
            </a:r>
            <a:r>
              <a:rPr lang="cs-CZ" sz="1800" i="1" dirty="0" err="1"/>
              <a:t>the</a:t>
            </a:r>
            <a:r>
              <a:rPr lang="cs-CZ" sz="1800" i="1" dirty="0"/>
              <a:t> free </a:t>
            </a:r>
            <a:r>
              <a:rPr lang="cs-CZ" sz="1800" i="1" dirty="0" err="1"/>
              <a:t>encyclopedia</a:t>
            </a:r>
            <a:r>
              <a:rPr lang="cs-CZ" sz="1800" dirty="0"/>
              <a:t> [online]. San Francisco (CA): </a:t>
            </a:r>
            <a:r>
              <a:rPr lang="cs-CZ" sz="1800" dirty="0" err="1"/>
              <a:t>Wikimedia</a:t>
            </a:r>
            <a:r>
              <a:rPr lang="cs-CZ" sz="1800" dirty="0"/>
              <a:t> </a:t>
            </a:r>
            <a:r>
              <a:rPr lang="cs-CZ" sz="1800" dirty="0" err="1"/>
              <a:t>Foundation</a:t>
            </a:r>
            <a:r>
              <a:rPr lang="cs-CZ" sz="1800" dirty="0"/>
              <a:t>, 2001-, 13:55, 31 </a:t>
            </a:r>
            <a:r>
              <a:rPr lang="cs-CZ" sz="1800" dirty="0" err="1"/>
              <a:t>January</a:t>
            </a:r>
            <a:r>
              <a:rPr lang="cs-CZ" sz="1800" dirty="0"/>
              <a:t> 2012 [cit. 2013-01-06]. Dostupné z: </a:t>
            </a: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commons.wikimedia.org/wiki/File:Staphylococcus_aureus_Bacteria.jpg</a:t>
            </a:r>
          </a:p>
          <a:p>
            <a:r>
              <a:rPr lang="cs-CZ" sz="1800" dirty="0" err="1"/>
              <a:t>Amanita</a:t>
            </a:r>
            <a:r>
              <a:rPr lang="cs-CZ" sz="1800" dirty="0"/>
              <a:t> </a:t>
            </a:r>
            <a:r>
              <a:rPr lang="cs-CZ" sz="1800" dirty="0" err="1"/>
              <a:t>muscaria</a:t>
            </a:r>
            <a:r>
              <a:rPr lang="cs-CZ" sz="1800" dirty="0"/>
              <a:t> R.H. (1).</a:t>
            </a:r>
            <a:r>
              <a:rPr lang="cs-CZ" sz="1800" dirty="0" err="1"/>
              <a:t>jpg</a:t>
            </a:r>
            <a:r>
              <a:rPr lang="cs-CZ" sz="1800" dirty="0"/>
              <a:t>. In: </a:t>
            </a:r>
            <a:r>
              <a:rPr lang="cs-CZ" sz="1800" i="1" dirty="0" err="1"/>
              <a:t>Wikipedia</a:t>
            </a:r>
            <a:r>
              <a:rPr lang="cs-CZ" sz="1800" i="1" dirty="0"/>
              <a:t>: </a:t>
            </a:r>
            <a:r>
              <a:rPr lang="cs-CZ" sz="1800" i="1" dirty="0" err="1"/>
              <a:t>the</a:t>
            </a:r>
            <a:r>
              <a:rPr lang="cs-CZ" sz="1800" i="1" dirty="0"/>
              <a:t> free </a:t>
            </a:r>
            <a:r>
              <a:rPr lang="cs-CZ" sz="1800" i="1" dirty="0" err="1"/>
              <a:t>encyclopedia</a:t>
            </a:r>
            <a:r>
              <a:rPr lang="cs-CZ" sz="1800" dirty="0"/>
              <a:t> [online]. San Francisco (CA): </a:t>
            </a:r>
            <a:r>
              <a:rPr lang="cs-CZ" sz="1800" dirty="0" err="1"/>
              <a:t>Wikimedia</a:t>
            </a:r>
            <a:r>
              <a:rPr lang="cs-CZ" sz="1800" dirty="0"/>
              <a:t> </a:t>
            </a:r>
            <a:r>
              <a:rPr lang="cs-CZ" sz="1800" dirty="0" err="1"/>
              <a:t>Foundation</a:t>
            </a:r>
            <a:r>
              <a:rPr lang="cs-CZ" sz="1800" dirty="0"/>
              <a:t>, 2001-, 21:33, 16 </a:t>
            </a:r>
            <a:r>
              <a:rPr lang="cs-CZ" sz="1800" dirty="0" err="1"/>
              <a:t>October</a:t>
            </a:r>
            <a:r>
              <a:rPr lang="cs-CZ" sz="1800" dirty="0"/>
              <a:t> 2012 [cit. 2013-01-06]. Dostupné z: </a:t>
            </a:r>
            <a:r>
              <a:rPr lang="cs-CZ" sz="1800" dirty="0">
                <a:hlinkClick r:id="rId4"/>
              </a:rPr>
              <a:t>http://commons.wikimedia.org/wiki/File:Amanita_muscaria_R.H._(1).</a:t>
            </a:r>
            <a:r>
              <a:rPr lang="cs-CZ" sz="1800" dirty="0" smtClean="0">
                <a:hlinkClick r:id="rId4"/>
              </a:rPr>
              <a:t>jpg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endParaRPr lang="cs-CZ" sz="1400" dirty="0"/>
          </a:p>
          <a:p>
            <a:endParaRPr lang="cs-CZ" sz="2000" dirty="0" smtClean="0"/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endParaRPr lang="cs-CZ" sz="28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16" y="596918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29411"/>
          </a:xfrm>
        </p:spPr>
        <p:txBody>
          <a:bodyPr>
            <a:noAutofit/>
          </a:bodyPr>
          <a:lstStyle/>
          <a:p>
            <a:r>
              <a:rPr lang="en-US" sz="1700" dirty="0"/>
              <a:t>St Bernard Dog 001.jpg. In: </a:t>
            </a:r>
            <a:r>
              <a:rPr lang="en-US" sz="1700" i="1" dirty="0"/>
              <a:t>Wikipedia: the free encyclopedia</a:t>
            </a:r>
            <a:r>
              <a:rPr lang="en-US" sz="1700" dirty="0"/>
              <a:t> [online]. San Francisco (CA): Wikimedia Foundation, 2001-, 19:56, 2 November 2008 [cit. 2013-01-06]. </a:t>
            </a:r>
            <a:r>
              <a:rPr lang="en-US" sz="1700" dirty="0" err="1"/>
              <a:t>Dostupné</a:t>
            </a:r>
            <a:r>
              <a:rPr lang="en-US" sz="1700" dirty="0"/>
              <a:t> z: </a:t>
            </a:r>
            <a:r>
              <a:rPr lang="en-US" sz="1700" dirty="0">
                <a:hlinkClick r:id="rId2"/>
              </a:rPr>
              <a:t>http://commons.wikimedia.org/wiki/File:St_Bernard_Dog_001.jpg</a:t>
            </a:r>
            <a:endParaRPr lang="cs-CZ" sz="1700" dirty="0"/>
          </a:p>
          <a:p>
            <a:r>
              <a:rPr lang="cs-CZ" sz="1700" dirty="0"/>
              <a:t>Květina rostoucí ze semene. In: </a:t>
            </a:r>
            <a:r>
              <a:rPr lang="cs-CZ" sz="1700" i="1" dirty="0"/>
              <a:t>office.microsoft.com</a:t>
            </a:r>
            <a:r>
              <a:rPr lang="cs-CZ" sz="1700" dirty="0"/>
              <a:t> [online]. [cit. 6.1.2013]. Dostupný na WWW: </a:t>
            </a:r>
            <a:r>
              <a:rPr lang="cs-CZ" sz="1700" dirty="0">
                <a:hlinkClick r:id="rId3"/>
              </a:rPr>
              <a:t>http://office.microsoft.com/cs-cz/images/results.aspx?qu=tulip%C3%A1n&amp;ex=1#ai:MP900433138|</a:t>
            </a:r>
            <a:endParaRPr lang="cs-CZ" sz="1700" dirty="0"/>
          </a:p>
          <a:p>
            <a:r>
              <a:rPr lang="cs-CZ" sz="1700" dirty="0" err="1"/>
              <a:t>Manx</a:t>
            </a:r>
            <a:r>
              <a:rPr lang="cs-CZ" sz="1700" dirty="0"/>
              <a:t> </a:t>
            </a:r>
            <a:r>
              <a:rPr lang="cs-CZ" sz="1700" dirty="0" err="1"/>
              <a:t>breed</a:t>
            </a:r>
            <a:r>
              <a:rPr lang="cs-CZ" sz="1700" dirty="0"/>
              <a:t> </a:t>
            </a:r>
            <a:r>
              <a:rPr lang="cs-CZ" sz="1700" dirty="0" err="1"/>
              <a:t>cat</a:t>
            </a:r>
            <a:r>
              <a:rPr lang="cs-CZ" sz="1700" dirty="0"/>
              <a:t> </a:t>
            </a:r>
            <a:r>
              <a:rPr lang="cs-CZ" sz="1700" dirty="0" err="1"/>
              <a:t>named</a:t>
            </a:r>
            <a:r>
              <a:rPr lang="cs-CZ" sz="1700" dirty="0"/>
              <a:t> Inkku.jpg.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13:20, 14 </a:t>
            </a:r>
            <a:r>
              <a:rPr lang="cs-CZ" sz="1700" dirty="0" err="1"/>
              <a:t>April</a:t>
            </a:r>
            <a:r>
              <a:rPr lang="cs-CZ" sz="1700" dirty="0"/>
              <a:t> 2006 [cit. 2013-01-06]. Dostupné z: </a:t>
            </a:r>
            <a:r>
              <a:rPr lang="cs-CZ" sz="1700" dirty="0">
                <a:hlinkClick r:id="rId4"/>
              </a:rPr>
              <a:t>http://commons.wikimedia.org/wiki/File:Manx_breed_cat_named_Inkku.jpg</a:t>
            </a:r>
            <a:endParaRPr lang="cs-CZ" sz="1700" dirty="0"/>
          </a:p>
          <a:p>
            <a:r>
              <a:rPr lang="cs-CZ" sz="1700" dirty="0"/>
              <a:t>Hřib smrkový.jpg.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17. 8. 2007, 16:33 [cit. 2013-01-06]. Dostupné z: </a:t>
            </a:r>
            <a:r>
              <a:rPr lang="cs-CZ" sz="1700" dirty="0">
                <a:hlinkClick r:id="rId5"/>
              </a:rPr>
              <a:t>http://</a:t>
            </a:r>
            <a:r>
              <a:rPr lang="cs-CZ" sz="1700" dirty="0" smtClean="0">
                <a:hlinkClick r:id="rId5"/>
              </a:rPr>
              <a:t>commons.wikimedia.org/wiki/File:H%C5%99ib_smrkov%C3%BD.jpg?uselang=cs</a:t>
            </a:r>
            <a:endParaRPr lang="cs-CZ" sz="1700" dirty="0" smtClean="0"/>
          </a:p>
          <a:p>
            <a:r>
              <a:rPr lang="cs-CZ" sz="1700" dirty="0" err="1"/>
              <a:t>Starr</a:t>
            </a:r>
            <a:r>
              <a:rPr lang="cs-CZ" sz="1700" dirty="0"/>
              <a:t> 080607-7119 Rosa </a:t>
            </a:r>
            <a:r>
              <a:rPr lang="cs-CZ" sz="1700" dirty="0" err="1"/>
              <a:t>sp</a:t>
            </a:r>
            <a:r>
              <a:rPr lang="cs-CZ" sz="1700" dirty="0"/>
              <a:t>..</a:t>
            </a:r>
            <a:r>
              <a:rPr lang="cs-CZ" sz="1700" dirty="0" err="1"/>
              <a:t>jpg</a:t>
            </a:r>
            <a:r>
              <a:rPr lang="cs-CZ" sz="1700" dirty="0"/>
              <a:t>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06:42, 9 </a:t>
            </a:r>
            <a:r>
              <a:rPr lang="cs-CZ" sz="1700" dirty="0" err="1"/>
              <a:t>March</a:t>
            </a:r>
            <a:r>
              <a:rPr lang="cs-CZ" sz="1700" dirty="0"/>
              <a:t> 2009 [cit. 2013-01-06]. Dostupné z: </a:t>
            </a:r>
            <a:r>
              <a:rPr lang="cs-CZ" sz="1700" dirty="0">
                <a:hlinkClick r:id="rId6"/>
              </a:rPr>
              <a:t>http://commons.wikimedia.org/wiki/File:Starr_080607-7119_Rosa_sp..jpg</a:t>
            </a:r>
            <a:endParaRPr lang="cs-CZ" sz="1700" dirty="0"/>
          </a:p>
          <a:p>
            <a:r>
              <a:rPr lang="cs-CZ" sz="1700" dirty="0" smtClean="0"/>
              <a:t>ŠTIKOVÁ</a:t>
            </a:r>
            <a:r>
              <a:rPr lang="cs-CZ" sz="1700" dirty="0"/>
              <a:t>, Věra. </a:t>
            </a:r>
            <a:r>
              <a:rPr lang="cs-CZ" sz="1700" i="1" dirty="0"/>
              <a:t>Člověk a jeho svět: přírodověda pro 4. ročník</a:t>
            </a:r>
            <a:r>
              <a:rPr lang="cs-CZ" sz="1700" dirty="0"/>
              <a:t>. Ilustrace Hana Berková, Alena </a:t>
            </a:r>
            <a:r>
              <a:rPr lang="cs-CZ" sz="1700" dirty="0" err="1"/>
              <a:t>Baisová</a:t>
            </a:r>
            <a:r>
              <a:rPr lang="cs-CZ" sz="1700" dirty="0"/>
              <a:t>. Brno: Nová škola, c2010, 2 sv. Duhová řada. ISBN 978-80-7289-212-9</a:t>
            </a:r>
            <a:r>
              <a:rPr lang="cs-CZ" sz="1700" dirty="0" smtClean="0"/>
              <a:t>.</a:t>
            </a:r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</p:txBody>
      </p:sp>
      <p:sp>
        <p:nvSpPr>
          <p:cNvPr id="5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Použité zdroje:</a:t>
            </a:r>
            <a:endParaRPr lang="cs-CZ" sz="40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16" y="596918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3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>
                <a:solidFill>
                  <a:srgbClr val="171A1B"/>
                </a:solidFill>
              </a:rPr>
              <a:t>Digitální učební materiál je určen pro opakování, upevňování a rozšiřování, seznámení, procvičování, srovnávání, … </a:t>
            </a:r>
          </a:p>
          <a:p>
            <a:pPr>
              <a:buFont typeface="Wingdings" pitchFamily="2" charset="2"/>
              <a:buChar char="q"/>
            </a:pPr>
            <a:r>
              <a:rPr lang="cs-CZ">
                <a:solidFill>
                  <a:srgbClr val="171A1B"/>
                </a:solidFill>
              </a:rPr>
              <a:t>Materiál rozvíjí, podporuje, prověřuje, vysvětluje, …</a:t>
            </a:r>
          </a:p>
          <a:p>
            <a:pPr>
              <a:buFont typeface="Wingdings" pitchFamily="2" charset="2"/>
              <a:buChar char="q"/>
            </a:pPr>
            <a:r>
              <a:rPr lang="cs-CZ">
                <a:solidFill>
                  <a:srgbClr val="171A1B"/>
                </a:solidFill>
              </a:rPr>
              <a:t>Je určen pro předmět ……. a ročník ………</a:t>
            </a:r>
          </a:p>
          <a:p>
            <a:pPr>
              <a:buFont typeface="Wingdings" pitchFamily="2" charset="2"/>
              <a:buChar char="q"/>
            </a:pPr>
            <a:r>
              <a:rPr lang="cs-CZ">
                <a:solidFill>
                  <a:srgbClr val="171A1B"/>
                </a:solidFill>
              </a:rPr>
              <a:t>Tento materiál vznikl jako doplňující materiál k učebnici: …přesná citace učebnice, včetně ISBN (dle generator.citace.com)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Digitální učební materiál </a:t>
            </a:r>
            <a:r>
              <a:rPr lang="cs-CZ" dirty="0" smtClean="0">
                <a:solidFill>
                  <a:srgbClr val="171A1B"/>
                </a:solidFill>
              </a:rPr>
              <a:t>seznamuje žáky s tříděním živé přírody.</a:t>
            </a:r>
            <a:endParaRPr lang="cs-CZ" dirty="0">
              <a:solidFill>
                <a:srgbClr val="171A1B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V materiálu jsou roztříděny a popsány jednotlivé složky živé přírody – bakterie, houby, rostliny, živočichové.</a:t>
            </a:r>
            <a:endParaRPr lang="cs-CZ" dirty="0">
              <a:solidFill>
                <a:srgbClr val="171A1B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Je určen pro </a:t>
            </a:r>
            <a:r>
              <a:rPr lang="cs-CZ">
                <a:solidFill>
                  <a:srgbClr val="171A1B"/>
                </a:solidFill>
              </a:rPr>
              <a:t>předmět </a:t>
            </a:r>
            <a:r>
              <a:rPr lang="cs-CZ" smtClean="0">
                <a:solidFill>
                  <a:srgbClr val="171A1B"/>
                </a:solidFill>
              </a:rPr>
              <a:t>přírodověda  </a:t>
            </a:r>
            <a:r>
              <a:rPr lang="cs-CZ" dirty="0" smtClean="0">
                <a:solidFill>
                  <a:srgbClr val="171A1B"/>
                </a:solidFill>
              </a:rPr>
              <a:t>4. ročník.</a:t>
            </a:r>
          </a:p>
          <a:p>
            <a:pPr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</a:t>
            </a:r>
            <a:r>
              <a:rPr lang="cs-CZ" dirty="0" smtClean="0">
                <a:solidFill>
                  <a:srgbClr val="171A1B"/>
                </a:solidFill>
              </a:rPr>
              <a:t>Tento </a:t>
            </a:r>
            <a:r>
              <a:rPr lang="cs-CZ" dirty="0">
                <a:solidFill>
                  <a:srgbClr val="171A1B"/>
                </a:solidFill>
              </a:rPr>
              <a:t>materiál vznikl jako doplňující materiál k učebnici: </a:t>
            </a:r>
            <a:endParaRPr lang="cs-CZ" dirty="0" smtClean="0">
              <a:solidFill>
                <a:srgbClr val="171A1B"/>
              </a:solidFill>
            </a:endParaRPr>
          </a:p>
          <a:p>
            <a:r>
              <a:rPr lang="cs-CZ" dirty="0" smtClean="0"/>
              <a:t>ŠTIKOVÁ</a:t>
            </a:r>
            <a:r>
              <a:rPr lang="cs-CZ" dirty="0"/>
              <a:t>, Věra. </a:t>
            </a:r>
            <a:r>
              <a:rPr lang="cs-CZ" i="1" dirty="0"/>
              <a:t>Člověk a jeho svět: přírodověda pro 4. ročník</a:t>
            </a:r>
            <a:r>
              <a:rPr lang="cs-CZ" dirty="0"/>
              <a:t>. Ilustrace Hana Berková, Alena </a:t>
            </a:r>
            <a:r>
              <a:rPr lang="cs-CZ" dirty="0" err="1"/>
              <a:t>Baisová</a:t>
            </a:r>
            <a:r>
              <a:rPr lang="cs-CZ" dirty="0"/>
              <a:t>. Brno: Nová škola, c2010, 2 sv. Duhová řada. ISBN 978-80-7289-212-9.</a:t>
            </a:r>
          </a:p>
        </p:txBody>
      </p:sp>
    </p:spTree>
    <p:extLst>
      <p:ext uri="{BB962C8B-B14F-4D97-AF65-F5344CB8AC3E}">
        <p14:creationId xmlns:p14="http://schemas.microsoft.com/office/powerpoint/2010/main" val="316818594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PŘÍRODA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2400" dirty="0" smtClean="0"/>
              <a:t>je vše okolo nás, co nevytvořil člověk. Přírodu dělíme na:</a:t>
            </a:r>
            <a:endParaRPr lang="cs-CZ" sz="2400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0" y="2809965"/>
            <a:ext cx="2976331" cy="2232248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35795"/>
            <a:ext cx="2875477" cy="2313345"/>
          </a:xfrm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7727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899592" y="162880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PŘÍRODU ŽIVOU</a:t>
            </a:r>
            <a:endParaRPr lang="cs-CZ" sz="28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364088" y="148478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PŘÍRODU NEŽIVOU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2061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b="1" dirty="0" smtClean="0"/>
              <a:t>Živou přírodu </a:t>
            </a:r>
            <a:r>
              <a:rPr lang="cs-CZ" sz="3600" dirty="0" smtClean="0"/>
              <a:t>tvoří živé přírodniny, které nazýváme </a:t>
            </a:r>
            <a:r>
              <a:rPr lang="cs-CZ" sz="3600" b="1" dirty="0" smtClean="0"/>
              <a:t>organismy</a:t>
            </a:r>
            <a:r>
              <a:rPr lang="cs-CZ" sz="3600" dirty="0" smtClean="0"/>
              <a:t>. Mezi živé organismy patří: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970784" cy="4785395"/>
          </a:xfrm>
        </p:spPr>
        <p:txBody>
          <a:bodyPr/>
          <a:lstStyle/>
          <a:p>
            <a:r>
              <a:rPr lang="cs-CZ" dirty="0" smtClean="0"/>
              <a:t>Bakterie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>
              <a:spcBef>
                <a:spcPts val="0"/>
              </a:spcBef>
            </a:pPr>
            <a:r>
              <a:rPr lang="cs-CZ" dirty="0" smtClean="0"/>
              <a:t>Houby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3995447" cy="4785395"/>
          </a:xfrm>
        </p:spPr>
        <p:txBody>
          <a:bodyPr/>
          <a:lstStyle/>
          <a:p>
            <a:r>
              <a:rPr lang="cs-CZ" dirty="0"/>
              <a:t>Rostliny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Živočichové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7" y="1798131"/>
            <a:ext cx="2160752" cy="143809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10910" r="29696"/>
          <a:stretch/>
        </p:blipFill>
        <p:spPr>
          <a:xfrm>
            <a:off x="568136" y="3848614"/>
            <a:ext cx="1771616" cy="210022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74" y="1724295"/>
            <a:ext cx="1646745" cy="219566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14946" r="7847" b="5342"/>
          <a:stretch/>
        </p:blipFill>
        <p:spPr>
          <a:xfrm>
            <a:off x="6228184" y="4411142"/>
            <a:ext cx="2415463" cy="1695062"/>
          </a:xfrm>
          <a:prstGeom prst="rect">
            <a:avLst/>
          </a:prstGeom>
        </p:spPr>
      </p:pic>
      <p:pic>
        <p:nvPicPr>
          <p:cNvPr id="16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16" y="596918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Živé organismy procházejí různými životními procesy: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40760" cy="372196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přijímají potravu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dýchají nebo vylučují kyslík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rostou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pohybují se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rozmnožují se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reagují na podměty z okolí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hynou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16" y="596918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16" y="596918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610" y="202321"/>
            <a:ext cx="9036767" cy="119181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Těla</a:t>
            </a:r>
            <a:r>
              <a:rPr lang="cs-CZ" sz="3200" dirty="0" smtClean="0"/>
              <a:t> rostlin, hub i živočichů se skládají z několika </a:t>
            </a:r>
            <a:r>
              <a:rPr lang="cs-CZ" sz="3200" b="1" dirty="0" smtClean="0"/>
              <a:t>částí</a:t>
            </a:r>
            <a:r>
              <a:rPr lang="cs-CZ" sz="3200" dirty="0" smtClean="0"/>
              <a:t>.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1484784"/>
            <a:ext cx="3829839" cy="646986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smtClean="0"/>
              <a:t>Tělo kvetoucí rostliny: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750868" y="5046302"/>
            <a:ext cx="918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květ</a:t>
            </a: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30411" y="3272586"/>
            <a:ext cx="1326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stonek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750868" y="2488540"/>
            <a:ext cx="688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list</a:t>
            </a:r>
            <a:endParaRPr lang="cs-CZ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740928" y="4067053"/>
            <a:ext cx="1159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kořen</a:t>
            </a:r>
            <a:endParaRPr lang="cs-CZ" sz="3200" b="1" dirty="0"/>
          </a:p>
        </p:txBody>
      </p:sp>
      <p:pic>
        <p:nvPicPr>
          <p:cNvPr id="1026" name="Picture 2" descr="C:\Users\Helena\AppData\Local\Microsoft\Windows\Temporary Internet Files\Content.IE5\Z4JBII10\MP900433138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1" t="7407" b="9219"/>
          <a:stretch/>
        </p:blipFill>
        <p:spPr bwMode="auto">
          <a:xfrm>
            <a:off x="3923928" y="1446503"/>
            <a:ext cx="1728192" cy="423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5148064" y="1916832"/>
            <a:ext cx="1152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788024" y="3757682"/>
            <a:ext cx="936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>
            <a:off x="3036579" y="2763238"/>
            <a:ext cx="1449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3793154" y="5229200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3036579" y="2780927"/>
            <a:ext cx="144990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5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1133 L -0.57535 0.138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6" y="6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5763E-7 L -0.18107 0.021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3.88529E-7 L -0.58993 -3.88529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00046 L -0.16944 -0.498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192" y="472316"/>
            <a:ext cx="2625983" cy="646986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smtClean="0"/>
              <a:t>Tělo živočicha:</a:t>
            </a:r>
            <a:endParaRPr lang="cs-CZ" sz="3200" dirty="0"/>
          </a:p>
        </p:txBody>
      </p:sp>
      <p:pic>
        <p:nvPicPr>
          <p:cNvPr id="2052" name="Picture 4" descr="File:Manx breed cat named Inkk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19239" r="7197" b="9411"/>
          <a:stretch/>
        </p:blipFill>
        <p:spPr bwMode="auto">
          <a:xfrm>
            <a:off x="1263794" y="1988840"/>
            <a:ext cx="4858722" cy="28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884368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76733" y="2488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29133" y="2641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81533" y="2793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03235" y="2035165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hlava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79230" y="2797947"/>
            <a:ext cx="209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adní</a:t>
            </a:r>
            <a:r>
              <a:rPr lang="cs-CZ" dirty="0" smtClean="0"/>
              <a:t> </a:t>
            </a:r>
            <a:r>
              <a:rPr lang="cs-CZ" sz="2400" dirty="0" smtClean="0"/>
              <a:t>končetiny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889216" y="3510671"/>
            <a:ext cx="225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řední</a:t>
            </a:r>
            <a:r>
              <a:rPr lang="cs-CZ" dirty="0" smtClean="0"/>
              <a:t> </a:t>
            </a:r>
            <a:r>
              <a:rPr lang="cs-CZ" sz="2400" dirty="0" smtClean="0"/>
              <a:t>končetiny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403582" y="1407259"/>
            <a:ext cx="74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ocas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438382" y="774418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trup</a:t>
            </a:r>
            <a:endParaRPr lang="cs-CZ" sz="2400" dirty="0"/>
          </a:p>
        </p:txBody>
      </p:sp>
      <p:pic>
        <p:nvPicPr>
          <p:cNvPr id="1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16" y="596918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Přímá spojnice 11"/>
          <p:cNvCxnSpPr/>
          <p:nvPr/>
        </p:nvCxnSpPr>
        <p:spPr>
          <a:xfrm flipH="1" flipV="1">
            <a:off x="827584" y="1868924"/>
            <a:ext cx="472686" cy="479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1263794" y="4509120"/>
            <a:ext cx="1324552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4571571" y="4653136"/>
            <a:ext cx="56263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5841197" y="2519109"/>
            <a:ext cx="6253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3693155" y="1453426"/>
            <a:ext cx="0" cy="1065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19409 0.0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5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54097 0.04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90833 0.0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17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-0.0044 L -0.75122 0.33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31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36892 0.227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9" y="476672"/>
            <a:ext cx="2177686" cy="646986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smtClean="0"/>
              <a:t>Tělo houby:</a:t>
            </a:r>
            <a:endParaRPr lang="cs-CZ" sz="3200" dirty="0"/>
          </a:p>
        </p:txBody>
      </p:sp>
      <p:pic>
        <p:nvPicPr>
          <p:cNvPr id="6148" name="Picture 4" descr="File:Hřib smrkov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10181" r="24132" b="68"/>
          <a:stretch/>
        </p:blipFill>
        <p:spPr bwMode="auto">
          <a:xfrm>
            <a:off x="2736431" y="1123658"/>
            <a:ext cx="3566287" cy="43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74" y="596918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81279" y="2954322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podhoubí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17827" y="1340768"/>
            <a:ext cx="79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třeň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760045" y="848561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klobouk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004066" y="2431102"/>
            <a:ext cx="1132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rourky</a:t>
            </a:r>
            <a:endParaRPr lang="cs-CZ" sz="2800" dirty="0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569703" y="1639896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>
            <a:off x="1763688" y="3477542"/>
            <a:ext cx="28166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5357663" y="2070091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H="1">
            <a:off x="5796136" y="4581128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14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81111 0.27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56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69 0.00231 L -0.83976 0.075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1 -0.00833 L -0.13003 -0.10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4 0.00996 L -0.03003 0.199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3614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Příroda živá</a:t>
            </a:r>
          </a:p>
          <a:p>
            <a:pPr marL="0" indent="0">
              <a:buNone/>
            </a:pPr>
            <a:r>
              <a:rPr lang="cs-CZ" dirty="0" smtClean="0"/>
              <a:t>Živá příroda je tvořena </a:t>
            </a:r>
            <a:r>
              <a:rPr lang="cs-CZ" b="1" dirty="0" smtClean="0"/>
              <a:t>živými organismy</a:t>
            </a:r>
            <a:r>
              <a:rPr lang="cs-CZ" dirty="0" smtClean="0"/>
              <a:t>: </a:t>
            </a:r>
          </a:p>
          <a:p>
            <a:r>
              <a:rPr lang="cs-CZ" dirty="0" smtClean="0"/>
              <a:t>bakteriemi, </a:t>
            </a:r>
          </a:p>
          <a:p>
            <a:r>
              <a:rPr lang="cs-CZ" dirty="0" smtClean="0"/>
              <a:t>houbami, </a:t>
            </a:r>
          </a:p>
          <a:p>
            <a:r>
              <a:rPr lang="cs-CZ" dirty="0"/>
              <a:t>r</a:t>
            </a:r>
            <a:r>
              <a:rPr lang="cs-CZ" dirty="0" smtClean="0"/>
              <a:t>ostlinami,</a:t>
            </a:r>
          </a:p>
          <a:p>
            <a:r>
              <a:rPr lang="cs-CZ" dirty="0" smtClean="0"/>
              <a:t>živočichy.</a:t>
            </a:r>
          </a:p>
          <a:p>
            <a:pPr marL="0" indent="0">
              <a:buNone/>
            </a:pPr>
            <a:r>
              <a:rPr lang="cs-CZ" b="1" dirty="0"/>
              <a:t>Těla</a:t>
            </a:r>
            <a:r>
              <a:rPr lang="cs-CZ" dirty="0"/>
              <a:t> rostlin, hub i živočichů se skládají z několika </a:t>
            </a:r>
            <a:r>
              <a:rPr lang="cs-CZ" b="1" dirty="0"/>
              <a:t>částí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Živé organismy procházejí různými </a:t>
            </a:r>
            <a:r>
              <a:rPr lang="cs-CZ" b="1" dirty="0" smtClean="0"/>
              <a:t>životními procesy:</a:t>
            </a:r>
          </a:p>
          <a:p>
            <a:pPr marL="457200" indent="-457200"/>
            <a:r>
              <a:rPr lang="cs-CZ" dirty="0"/>
              <a:t>přijímají </a:t>
            </a:r>
            <a:r>
              <a:rPr lang="cs-CZ" dirty="0" smtClean="0"/>
              <a:t>potravu</a:t>
            </a:r>
            <a:endParaRPr lang="cs-CZ" dirty="0"/>
          </a:p>
          <a:p>
            <a:pPr marL="457200" indent="-457200"/>
            <a:r>
              <a:rPr lang="cs-CZ" dirty="0"/>
              <a:t>dýchají nebo vylučují </a:t>
            </a:r>
            <a:r>
              <a:rPr lang="cs-CZ" dirty="0" smtClean="0"/>
              <a:t>kyslík</a:t>
            </a:r>
            <a:endParaRPr lang="cs-CZ" dirty="0"/>
          </a:p>
          <a:p>
            <a:pPr marL="457200" indent="-457200"/>
            <a:r>
              <a:rPr lang="cs-CZ" dirty="0" smtClean="0"/>
              <a:t>rostou</a:t>
            </a:r>
            <a:endParaRPr lang="cs-CZ" dirty="0"/>
          </a:p>
          <a:p>
            <a:pPr marL="457200" indent="-457200"/>
            <a:r>
              <a:rPr lang="cs-CZ" dirty="0"/>
              <a:t>pohybují </a:t>
            </a:r>
            <a:r>
              <a:rPr lang="cs-CZ" dirty="0" smtClean="0"/>
              <a:t>se</a:t>
            </a:r>
            <a:endParaRPr lang="cs-CZ" dirty="0"/>
          </a:p>
          <a:p>
            <a:pPr marL="457200" indent="-457200"/>
            <a:r>
              <a:rPr lang="cs-CZ" dirty="0"/>
              <a:t>rozmnožují </a:t>
            </a:r>
            <a:r>
              <a:rPr lang="cs-CZ" dirty="0" smtClean="0"/>
              <a:t>se</a:t>
            </a:r>
            <a:endParaRPr lang="cs-CZ" dirty="0"/>
          </a:p>
          <a:p>
            <a:pPr marL="457200" indent="-457200"/>
            <a:r>
              <a:rPr lang="cs-CZ" dirty="0"/>
              <a:t>reagují na podměty z </a:t>
            </a:r>
            <a:r>
              <a:rPr lang="cs-CZ" dirty="0" smtClean="0"/>
              <a:t>okolí</a:t>
            </a:r>
            <a:endParaRPr lang="cs-CZ" dirty="0"/>
          </a:p>
          <a:p>
            <a:pPr marL="457200" indent="-457200"/>
            <a:r>
              <a:rPr lang="cs-CZ" dirty="0" smtClean="0"/>
              <a:t>hynou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69" y="9163"/>
            <a:ext cx="1209906" cy="646986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smtClean="0"/>
              <a:t>Zápis:</a:t>
            </a:r>
            <a:endParaRPr lang="cs-CZ" sz="32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16" y="596918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324</Words>
  <Application>Microsoft Office PowerPoint</Application>
  <PresentationFormat>Předvádění na obrazovce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systému Office</vt:lpstr>
      <vt:lpstr>Výchozí návrh</vt:lpstr>
      <vt:lpstr>Příroda živá</vt:lpstr>
      <vt:lpstr>Anotace:</vt:lpstr>
      <vt:lpstr>PŘÍRODA  je vše okolo nás, co nevytvořil člověk. Přírodu dělíme na:</vt:lpstr>
      <vt:lpstr>Živou přírodu tvoří živé přírodniny, které nazýváme organismy. Mezi živé organismy patří:</vt:lpstr>
      <vt:lpstr>Živé organismy procházejí různými životními procesy: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PŘÍRODA  je vše okolo nás, co nevytvořil člověk. Přírodu dělíme na:</dc:title>
  <dc:creator>Helena</dc:creator>
  <cp:lastModifiedBy>ucitel</cp:lastModifiedBy>
  <cp:revision>40</cp:revision>
  <dcterms:created xsi:type="dcterms:W3CDTF">2013-01-04T19:56:17Z</dcterms:created>
  <dcterms:modified xsi:type="dcterms:W3CDTF">2013-08-22T12:35:39Z</dcterms:modified>
</cp:coreProperties>
</file>