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0" r:id="rId3"/>
    <p:sldId id="275" r:id="rId4"/>
    <p:sldId id="259" r:id="rId5"/>
    <p:sldId id="261" r:id="rId6"/>
    <p:sldId id="265" r:id="rId7"/>
    <p:sldId id="263" r:id="rId8"/>
    <p:sldId id="272" r:id="rId9"/>
    <p:sldId id="268" r:id="rId10"/>
    <p:sldId id="270" r:id="rId11"/>
    <p:sldId id="271" r:id="rId12"/>
    <p:sldId id="273" r:id="rId13"/>
    <p:sldId id="262" r:id="rId14"/>
    <p:sldId id="27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5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8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8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2D43B-08EA-454B-A784-ECC81604F3E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751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9EED2-0C3D-4C73-A6A1-B12A34AEF14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56966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3A600-E2DC-4AA5-85F8-D4AC4C71A5D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8927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D01A0-3199-4BD5-A32C-594B1733CED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04338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A4FCB-F0A6-4B0A-91DF-399CAD393FF8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728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6E48-C0BD-4EA6-AAAB-598C19DE8818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13261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08087-13E9-465D-9D60-7304FD5E7D7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9080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A8BCC-47E0-4DC4-BC84-D35A67620A2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4910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7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30CF1-5402-40A9-9B90-44F5676E256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120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CCFA7-3E4C-4021-9EFA-74567BFE30D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5642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09D2A-4F3A-4587-97D1-66AA589859D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31308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1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9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6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5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7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9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22.8.2013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7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4800A0-C2F4-41C9-9899-4D03FDBE79E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lgoland_Felswand_22017.JPG?uselang=cs" TargetMode="External"/><Relationship Id="rId2" Type="http://schemas.openxmlformats.org/officeDocument/2006/relationships/hyperlink" Target="http://commons.wikimedia.org/wiki/File:Agate_banded_750pix.jpg?uselang=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commons.wikimedia.org/wiki/File:Reddish_brown_soils_developed_on_lime-rich_boulder_clay_-_geograph.org.uk_-_752566.jpg?uselang=c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guaAzulCalcifiedTree.jpg" TargetMode="External"/><Relationship Id="rId2" Type="http://schemas.openxmlformats.org/officeDocument/2006/relationships/hyperlink" Target="http://commons.wikimedia.org/wiki/File:StrawBerries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commons.wikimedia.org/wiki/File:Sonnenuntergang_001.jpg" TargetMode="External"/><Relationship Id="rId4" Type="http://schemas.openxmlformats.org/officeDocument/2006/relationships/hyperlink" Target="http://commons.wikimedia.org/wiki/File:Cumulus_clouds_in_fair_weather.jp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Příroda neživá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Pří_144_Rozmanitost </a:t>
            </a:r>
            <a:r>
              <a:rPr lang="cs-CZ" dirty="0" err="1"/>
              <a:t>přírody_Příroda</a:t>
            </a:r>
            <a:r>
              <a:rPr lang="cs-CZ" dirty="0"/>
              <a:t> </a:t>
            </a:r>
            <a:r>
              <a:rPr lang="cs-CZ" dirty="0" smtClean="0"/>
              <a:t>neživá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0457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4"/>
          <p:cNvSpPr txBox="1">
            <a:spLocks/>
          </p:cNvSpPr>
          <p:nvPr/>
        </p:nvSpPr>
        <p:spPr>
          <a:xfrm>
            <a:off x="2915816" y="274638"/>
            <a:ext cx="3096344" cy="6340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TEPLO A SVĚTLO</a:t>
            </a:r>
            <a:endParaRPr lang="cs-CZ" sz="2800" dirty="0"/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47948" y="1340768"/>
            <a:ext cx="2003772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Živým organismům dodává </a:t>
            </a:r>
            <a:r>
              <a:rPr lang="cs-CZ" b="1" dirty="0" smtClean="0"/>
              <a:t>energii</a:t>
            </a:r>
            <a:r>
              <a:rPr lang="cs-CZ" dirty="0" smtClean="0"/>
              <a:t>.</a:t>
            </a:r>
            <a:endParaRPr lang="cs-CZ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7020272" y="1340768"/>
            <a:ext cx="207699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Umožňuje, aby </a:t>
            </a:r>
          </a:p>
          <a:p>
            <a:r>
              <a:rPr lang="cs-CZ" dirty="0" smtClean="0"/>
              <a:t>v rostlinách probíhala </a:t>
            </a:r>
            <a:r>
              <a:rPr lang="cs-CZ" b="1" dirty="0" smtClean="0"/>
              <a:t>fotosyntéza</a:t>
            </a:r>
            <a:r>
              <a:rPr lang="cs-CZ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018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56149"/>
            <a:ext cx="7859216" cy="56168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u="sng" dirty="0"/>
              <a:t>Příroda </a:t>
            </a:r>
            <a:r>
              <a:rPr lang="cs-CZ" sz="2000" b="1" u="sng" dirty="0" smtClean="0"/>
              <a:t>neživá</a:t>
            </a:r>
            <a:endParaRPr lang="cs-CZ" sz="2000" b="1" u="sng" dirty="0"/>
          </a:p>
          <a:p>
            <a:pPr algn="just">
              <a:spcBef>
                <a:spcPts val="1200"/>
              </a:spcBef>
            </a:pPr>
            <a:r>
              <a:rPr lang="cs-CZ" sz="2000" dirty="0" smtClean="0"/>
              <a:t>Neživá </a:t>
            </a:r>
            <a:r>
              <a:rPr lang="cs-CZ" sz="2000" dirty="0"/>
              <a:t>příroda je tvořena </a:t>
            </a:r>
            <a:r>
              <a:rPr lang="cs-CZ" sz="2000" dirty="0" smtClean="0"/>
              <a:t>několika</a:t>
            </a:r>
            <a:r>
              <a:rPr lang="cs-CZ" sz="2000" b="1" dirty="0" smtClean="0"/>
              <a:t> složkami</a:t>
            </a:r>
            <a:r>
              <a:rPr lang="cs-CZ" sz="2000" dirty="0" smtClean="0"/>
              <a:t>: </a:t>
            </a:r>
          </a:p>
          <a:p>
            <a:pPr algn="just">
              <a:buFont typeface="Calibri" pitchFamily="34" charset="0"/>
              <a:buChar char="⁻"/>
            </a:pPr>
            <a:r>
              <a:rPr lang="cs-CZ" sz="2000" dirty="0" smtClean="0"/>
              <a:t>slunečním teplem a světlem</a:t>
            </a:r>
          </a:p>
          <a:p>
            <a:pPr algn="just">
              <a:buFont typeface="Calibri" pitchFamily="34" charset="0"/>
              <a:buChar char="⁻"/>
            </a:pPr>
            <a:r>
              <a:rPr lang="cs-CZ" sz="2000" dirty="0" smtClean="0"/>
              <a:t>vodou</a:t>
            </a:r>
          </a:p>
          <a:p>
            <a:pPr algn="just">
              <a:buFont typeface="Calibri" pitchFamily="34" charset="0"/>
              <a:buChar char="⁻"/>
            </a:pPr>
            <a:r>
              <a:rPr lang="cs-CZ" sz="2000" dirty="0" smtClean="0"/>
              <a:t>vzduchem </a:t>
            </a:r>
          </a:p>
          <a:p>
            <a:pPr algn="just">
              <a:buFont typeface="Calibri" pitchFamily="34" charset="0"/>
              <a:buChar char="⁻"/>
            </a:pPr>
            <a:r>
              <a:rPr lang="cs-CZ" sz="2000" dirty="0"/>
              <a:t>m</a:t>
            </a:r>
            <a:r>
              <a:rPr lang="cs-CZ" sz="2000" dirty="0" smtClean="0"/>
              <a:t>inerály a horninami</a:t>
            </a:r>
          </a:p>
          <a:p>
            <a:pPr algn="just">
              <a:buFont typeface="Calibri" pitchFamily="34" charset="0"/>
              <a:buChar char="⁻"/>
            </a:pPr>
            <a:r>
              <a:rPr lang="cs-CZ" sz="2000" dirty="0" smtClean="0"/>
              <a:t>půdou</a:t>
            </a:r>
          </a:p>
          <a:p>
            <a:pPr algn="just">
              <a:spcBef>
                <a:spcPts val="1200"/>
              </a:spcBef>
            </a:pPr>
            <a:r>
              <a:rPr lang="cs-CZ" sz="2000" b="1" dirty="0"/>
              <a:t>Složky</a:t>
            </a:r>
            <a:r>
              <a:rPr lang="cs-CZ" sz="2000" dirty="0"/>
              <a:t> neživé přírody </a:t>
            </a:r>
            <a:r>
              <a:rPr lang="cs-CZ" sz="2000" b="1" dirty="0"/>
              <a:t>nepřijímají potravu, nedýchají, nerostou a nerozmnožují se</a:t>
            </a:r>
            <a:r>
              <a:rPr lang="cs-CZ" sz="2000" dirty="0"/>
              <a:t>. Mohou však měnit </a:t>
            </a:r>
            <a:r>
              <a:rPr lang="cs-CZ" sz="2000" dirty="0" smtClean="0"/>
              <a:t>své vlastnosti – tvar, velikost, skupenství, rychlost, teplotu……..</a:t>
            </a:r>
          </a:p>
          <a:p>
            <a:pPr algn="just">
              <a:spcBef>
                <a:spcPts val="1200"/>
              </a:spcBef>
            </a:pPr>
            <a:r>
              <a:rPr lang="cs-CZ" sz="2000" dirty="0"/>
              <a:t>Neživá příroda </a:t>
            </a:r>
            <a:r>
              <a:rPr lang="cs-CZ" sz="2000" b="1" dirty="0"/>
              <a:t>poskytuje</a:t>
            </a:r>
            <a:r>
              <a:rPr lang="cs-CZ" sz="2000" dirty="0"/>
              <a:t> základní </a:t>
            </a:r>
            <a:r>
              <a:rPr lang="cs-CZ" sz="2000" b="1" dirty="0"/>
              <a:t>podmínky pro život </a:t>
            </a:r>
            <a:r>
              <a:rPr lang="cs-CZ" sz="2000" dirty="0"/>
              <a:t>na </a:t>
            </a:r>
            <a:r>
              <a:rPr lang="cs-CZ" sz="2000" dirty="0" smtClean="0"/>
              <a:t>Zemi</a:t>
            </a:r>
            <a:r>
              <a:rPr lang="cs-CZ" sz="2000" dirty="0"/>
              <a:t>:</a:t>
            </a:r>
            <a:endParaRPr lang="cs-CZ" sz="2000" dirty="0" smtClean="0"/>
          </a:p>
          <a:p>
            <a:pPr algn="just">
              <a:buFont typeface="Calibri" pitchFamily="34" charset="0"/>
              <a:buChar char="⁻"/>
            </a:pPr>
            <a:r>
              <a:rPr lang="cs-CZ" sz="2000" u="sng" dirty="0" smtClean="0"/>
              <a:t>půda</a:t>
            </a:r>
            <a:r>
              <a:rPr lang="cs-CZ" sz="2000" dirty="0" smtClean="0"/>
              <a:t> umožňuje výživu a růst rostlin</a:t>
            </a:r>
          </a:p>
          <a:p>
            <a:pPr algn="just">
              <a:buFont typeface="Calibri" pitchFamily="34" charset="0"/>
              <a:buChar char="⁻"/>
            </a:pPr>
            <a:r>
              <a:rPr lang="cs-CZ" sz="2000" u="sng" dirty="0"/>
              <a:t>v</a:t>
            </a:r>
            <a:r>
              <a:rPr lang="cs-CZ" sz="2000" u="sng" dirty="0" smtClean="0"/>
              <a:t>oda</a:t>
            </a:r>
            <a:r>
              <a:rPr lang="cs-CZ" sz="2000" dirty="0" smtClean="0"/>
              <a:t> je nezbytná pro růst a vývoj všech organismů</a:t>
            </a:r>
          </a:p>
          <a:p>
            <a:pPr>
              <a:buFont typeface="Calibri" pitchFamily="34" charset="0"/>
              <a:buChar char="⁻"/>
            </a:pPr>
            <a:r>
              <a:rPr lang="cs-CZ" sz="2000" u="sng" dirty="0" smtClean="0"/>
              <a:t>vzduch</a:t>
            </a:r>
            <a:r>
              <a:rPr lang="cs-CZ" sz="2000" dirty="0" smtClean="0"/>
              <a:t> obsahuje pro živočichy důležitý kyslík a pro rostliny důležitý oxid uhličitý</a:t>
            </a:r>
          </a:p>
          <a:p>
            <a:pPr>
              <a:buFont typeface="Calibri" pitchFamily="34" charset="0"/>
              <a:buChar char="⁻"/>
            </a:pPr>
            <a:r>
              <a:rPr lang="cs-CZ" sz="2000" u="sng" dirty="0"/>
              <a:t>t</a:t>
            </a:r>
            <a:r>
              <a:rPr lang="cs-CZ" sz="2000" u="sng" dirty="0" smtClean="0"/>
              <a:t>eplo a světlo ze Slunce</a:t>
            </a:r>
            <a:r>
              <a:rPr lang="cs-CZ" sz="2000" dirty="0" smtClean="0"/>
              <a:t> je zdrojem energie na Zemi</a:t>
            </a:r>
          </a:p>
          <a:p>
            <a:pPr algn="just">
              <a:buFont typeface="Calibri" pitchFamily="34" charset="0"/>
              <a:buChar char="⁻"/>
            </a:pPr>
            <a:endParaRPr lang="cs-CZ" sz="2000" u="sng" dirty="0" smtClean="0"/>
          </a:p>
          <a:p>
            <a:pPr algn="just">
              <a:buFont typeface="Calibri" pitchFamily="34" charset="0"/>
              <a:buChar char="⁻"/>
            </a:pPr>
            <a:endParaRPr lang="cs-CZ" sz="2000" dirty="0" smtClean="0"/>
          </a:p>
          <a:p>
            <a:pPr algn="just"/>
            <a:endParaRPr lang="cs-CZ" sz="2000" dirty="0" smtClean="0"/>
          </a:p>
          <a:p>
            <a:pPr marL="0" indent="0" algn="just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69" y="9163"/>
            <a:ext cx="1209906" cy="646986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/>
              <a:t>Zápis:</a:t>
            </a:r>
            <a:endParaRPr lang="cs-CZ" sz="32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60498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/>
              <a:t>Použité zdroje</a:t>
            </a:r>
            <a:r>
              <a:rPr lang="cs-CZ" dirty="0"/>
              <a:t>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r>
              <a:rPr lang="cs-CZ" sz="1700" dirty="0"/>
              <a:t>Sun in X-Ray.png.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16:22, 11 </a:t>
            </a:r>
            <a:r>
              <a:rPr lang="cs-CZ" sz="1700" dirty="0" err="1"/>
              <a:t>February</a:t>
            </a:r>
            <a:r>
              <a:rPr lang="cs-CZ" sz="1700" dirty="0"/>
              <a:t> 2006 [cit. 2013-01-11]. Dostupné z: http://commons.wikimedia.org/wiki/File:Sun_in_X-Ray.png </a:t>
            </a:r>
            <a:endParaRPr lang="cs-CZ" sz="1700" dirty="0" smtClean="0"/>
          </a:p>
          <a:p>
            <a:r>
              <a:rPr lang="cs-CZ" sz="1700" dirty="0"/>
              <a:t>Kapka vody, Vzduch </a:t>
            </a:r>
            <a:r>
              <a:rPr lang="cs-CZ" sz="1700" dirty="0" err="1"/>
              <a:t>microsoft</a:t>
            </a:r>
            <a:r>
              <a:rPr lang="cs-CZ" sz="1700" dirty="0"/>
              <a:t> </a:t>
            </a:r>
            <a:r>
              <a:rPr lang="cs-CZ" sz="1700" dirty="0" err="1" smtClean="0"/>
              <a:t>office</a:t>
            </a:r>
            <a:endParaRPr lang="cs-CZ" sz="1700" dirty="0" smtClean="0"/>
          </a:p>
          <a:p>
            <a:r>
              <a:rPr lang="cs-CZ" sz="1700" dirty="0" err="1" smtClean="0"/>
              <a:t>Agate</a:t>
            </a:r>
            <a:r>
              <a:rPr lang="cs-CZ" sz="1700" dirty="0" smtClean="0"/>
              <a:t> </a:t>
            </a:r>
            <a:r>
              <a:rPr lang="cs-CZ" sz="1700" dirty="0" err="1"/>
              <a:t>banded</a:t>
            </a:r>
            <a:r>
              <a:rPr lang="cs-CZ" sz="1700" dirty="0"/>
              <a:t> 750pix.jpg.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2. 5. 2005, 05:43 [cit. 2013-01-11]. Dostupné z: </a:t>
            </a:r>
            <a:r>
              <a:rPr lang="cs-CZ" sz="1700" dirty="0">
                <a:hlinkClick r:id="rId2"/>
              </a:rPr>
              <a:t>http://</a:t>
            </a:r>
            <a:r>
              <a:rPr lang="cs-CZ" sz="1700" dirty="0" smtClean="0">
                <a:hlinkClick r:id="rId2"/>
              </a:rPr>
              <a:t>commons.wikimedia.org/wiki/File:Agate_banded_750pix.jpg?uselang=cs</a:t>
            </a:r>
            <a:endParaRPr lang="cs-CZ" sz="1700" dirty="0" smtClean="0"/>
          </a:p>
          <a:p>
            <a:r>
              <a:rPr lang="cs-CZ" sz="1700" dirty="0"/>
              <a:t>Helgoland </a:t>
            </a:r>
            <a:r>
              <a:rPr lang="cs-CZ" sz="1700" dirty="0" err="1"/>
              <a:t>Felswand</a:t>
            </a:r>
            <a:r>
              <a:rPr lang="cs-CZ" sz="1700" dirty="0"/>
              <a:t> 22017.JPG.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5. 9. 2005, 20:14 [cit. 2013-01-11]. Dostupné z: </a:t>
            </a:r>
            <a:r>
              <a:rPr lang="cs-CZ" sz="1700" dirty="0">
                <a:hlinkClick r:id="rId3"/>
              </a:rPr>
              <a:t>http://</a:t>
            </a:r>
            <a:r>
              <a:rPr lang="cs-CZ" sz="1700" dirty="0" smtClean="0">
                <a:hlinkClick r:id="rId3"/>
              </a:rPr>
              <a:t>commons.wikimedia.org/wiki/File:Helgoland_Felswand_22017.JPG?uselang=cs</a:t>
            </a:r>
            <a:endParaRPr lang="cs-CZ" sz="1700" dirty="0" smtClean="0"/>
          </a:p>
          <a:p>
            <a:r>
              <a:rPr lang="cs-CZ" sz="1700" dirty="0" err="1"/>
              <a:t>Reddish</a:t>
            </a:r>
            <a:r>
              <a:rPr lang="cs-CZ" sz="1700" dirty="0"/>
              <a:t> </a:t>
            </a:r>
            <a:r>
              <a:rPr lang="cs-CZ" sz="1700" dirty="0" err="1"/>
              <a:t>brown</a:t>
            </a:r>
            <a:r>
              <a:rPr lang="cs-CZ" sz="1700" dirty="0"/>
              <a:t> </a:t>
            </a:r>
            <a:r>
              <a:rPr lang="cs-CZ" sz="1700" dirty="0" err="1"/>
              <a:t>soils</a:t>
            </a:r>
            <a:r>
              <a:rPr lang="cs-CZ" sz="1700" dirty="0"/>
              <a:t> </a:t>
            </a:r>
            <a:r>
              <a:rPr lang="cs-CZ" sz="1700" dirty="0" err="1"/>
              <a:t>developed</a:t>
            </a:r>
            <a:r>
              <a:rPr lang="cs-CZ" sz="1700" dirty="0"/>
              <a:t> on lime-</a:t>
            </a:r>
            <a:r>
              <a:rPr lang="cs-CZ" sz="1700" dirty="0" err="1"/>
              <a:t>rich</a:t>
            </a:r>
            <a:r>
              <a:rPr lang="cs-CZ" sz="1700" dirty="0"/>
              <a:t> </a:t>
            </a:r>
            <a:r>
              <a:rPr lang="cs-CZ" sz="1700" dirty="0" err="1"/>
              <a:t>boulder</a:t>
            </a:r>
            <a:r>
              <a:rPr lang="cs-CZ" sz="1700" dirty="0"/>
              <a:t> </a:t>
            </a:r>
            <a:r>
              <a:rPr lang="cs-CZ" sz="1700" dirty="0" err="1"/>
              <a:t>clay</a:t>
            </a:r>
            <a:r>
              <a:rPr lang="cs-CZ" sz="1700" dirty="0"/>
              <a:t> - geograph.org.uk - 752566.jpg.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19. 2. 2011, 15:54 [cit. 2013-01-11]. Dostupné z: </a:t>
            </a:r>
            <a:r>
              <a:rPr lang="cs-CZ" sz="1700" dirty="0">
                <a:hlinkClick r:id="rId4"/>
              </a:rPr>
              <a:t>http://commons.wikimedia.org/wiki/File:Reddish_brown_soils_developed_on_lime-rich_boulder_clay_-_geograph.org.uk_-_</a:t>
            </a:r>
            <a:r>
              <a:rPr lang="cs-CZ" sz="1700" dirty="0" smtClean="0">
                <a:hlinkClick r:id="rId4"/>
              </a:rPr>
              <a:t>752566.jpg?uselang=cs</a:t>
            </a:r>
            <a:endParaRPr lang="cs-CZ" sz="17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3600" dirty="0"/>
              <a:t>Použité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r>
              <a:rPr lang="cs-CZ" sz="1700" dirty="0"/>
              <a:t>StrawBerries.jpg.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28. 4. 2010, 07:46 [cit. 2013-01-11]. Dostupné z: </a:t>
            </a:r>
            <a:r>
              <a:rPr lang="cs-CZ" sz="1700" dirty="0">
                <a:hlinkClick r:id="rId2"/>
              </a:rPr>
              <a:t>http://commons.wikimedia.org/wiki/File:StrawBerries.jpg?uselang=cs</a:t>
            </a:r>
            <a:endParaRPr lang="cs-CZ" sz="1700" dirty="0"/>
          </a:p>
          <a:p>
            <a:r>
              <a:rPr lang="cs-CZ" sz="1700" dirty="0"/>
              <a:t>AguaAzulCalcifiedTree.jpg.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02:21, 8 </a:t>
            </a:r>
            <a:r>
              <a:rPr lang="cs-CZ" sz="1700" dirty="0" err="1"/>
              <a:t>December</a:t>
            </a:r>
            <a:r>
              <a:rPr lang="cs-CZ" sz="1700" dirty="0"/>
              <a:t> 2008 [cit. 2013-01-11]. Dostupné z: </a:t>
            </a:r>
            <a:r>
              <a:rPr lang="cs-CZ" sz="1700" dirty="0">
                <a:hlinkClick r:id="rId3"/>
              </a:rPr>
              <a:t>http://commons.wikimedia.org/wiki/File:AguaAzulCalcifiedTree.jpg</a:t>
            </a:r>
            <a:endParaRPr lang="cs-CZ" sz="1700" dirty="0"/>
          </a:p>
          <a:p>
            <a:r>
              <a:rPr lang="cs-CZ" sz="1700" dirty="0" err="1"/>
              <a:t>Cumulus</a:t>
            </a:r>
            <a:r>
              <a:rPr lang="cs-CZ" sz="1700" dirty="0"/>
              <a:t> </a:t>
            </a:r>
            <a:r>
              <a:rPr lang="cs-CZ" sz="1700" dirty="0" err="1"/>
              <a:t>clouds</a:t>
            </a:r>
            <a:r>
              <a:rPr lang="cs-CZ" sz="1700" dirty="0"/>
              <a:t> in fair weather.jpeg.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00:11, 10 July 2005 [cit. 2013-01-11]. Dostupné z: </a:t>
            </a:r>
            <a:r>
              <a:rPr lang="cs-CZ" sz="1700" dirty="0">
                <a:hlinkClick r:id="rId4"/>
              </a:rPr>
              <a:t>http://commons.wikimedia.org/wiki/File:Cumulus_clouds_in_fair_weather.jpeg</a:t>
            </a:r>
            <a:endParaRPr lang="cs-CZ" sz="1700" dirty="0"/>
          </a:p>
          <a:p>
            <a:r>
              <a:rPr lang="cs-CZ" sz="1700" dirty="0" err="1"/>
              <a:t>Sonnenuntergang</a:t>
            </a:r>
            <a:r>
              <a:rPr lang="cs-CZ" sz="1700" dirty="0"/>
              <a:t> 001.jpg. In: </a:t>
            </a:r>
            <a:r>
              <a:rPr lang="cs-CZ" sz="1700" i="1" dirty="0" err="1"/>
              <a:t>Wikipedia</a:t>
            </a:r>
            <a:r>
              <a:rPr lang="cs-CZ" sz="1700" i="1" dirty="0"/>
              <a:t>: </a:t>
            </a:r>
            <a:r>
              <a:rPr lang="cs-CZ" sz="1700" i="1" dirty="0" err="1"/>
              <a:t>the</a:t>
            </a:r>
            <a:r>
              <a:rPr lang="cs-CZ" sz="1700" i="1" dirty="0"/>
              <a:t> free </a:t>
            </a:r>
            <a:r>
              <a:rPr lang="cs-CZ" sz="1700" i="1" dirty="0" err="1"/>
              <a:t>encyclopedia</a:t>
            </a:r>
            <a:r>
              <a:rPr lang="cs-CZ" sz="1700" dirty="0"/>
              <a:t> [online]. San Francisco (CA): </a:t>
            </a:r>
            <a:r>
              <a:rPr lang="cs-CZ" sz="1700" dirty="0" err="1"/>
              <a:t>Wikimedia</a:t>
            </a:r>
            <a:r>
              <a:rPr lang="cs-CZ" sz="1700" dirty="0"/>
              <a:t> </a:t>
            </a:r>
            <a:r>
              <a:rPr lang="cs-CZ" sz="1700" dirty="0" err="1"/>
              <a:t>Foundation</a:t>
            </a:r>
            <a:r>
              <a:rPr lang="cs-CZ" sz="1700" dirty="0"/>
              <a:t>, 2001-, 21:30, 25 </a:t>
            </a:r>
            <a:r>
              <a:rPr lang="cs-CZ" sz="1700" dirty="0" err="1"/>
              <a:t>November</a:t>
            </a:r>
            <a:r>
              <a:rPr lang="cs-CZ" sz="1700" dirty="0"/>
              <a:t> 2005 [cit. 2013-01-11]. Dostupné z: </a:t>
            </a:r>
            <a:r>
              <a:rPr lang="cs-CZ" sz="1700" dirty="0">
                <a:hlinkClick r:id="rId5"/>
              </a:rPr>
              <a:t>http://commons.wikimedia.org/wiki/File:Sonnenuntergang_001.jpg</a:t>
            </a:r>
            <a:endParaRPr lang="cs-CZ" sz="1700" dirty="0"/>
          </a:p>
          <a:p>
            <a:r>
              <a:rPr lang="cs-CZ" sz="1700" dirty="0"/>
              <a:t>ŠTIKOVÁ, Věra. </a:t>
            </a:r>
            <a:r>
              <a:rPr lang="cs-CZ" sz="1700" i="1" dirty="0"/>
              <a:t>Člověk a jeho svět: přírodověda pro 4. ročník</a:t>
            </a:r>
            <a:r>
              <a:rPr lang="cs-CZ" sz="1700" dirty="0"/>
              <a:t>. Ilustrace Hana Berková, Alena </a:t>
            </a:r>
            <a:r>
              <a:rPr lang="cs-CZ" sz="1700" dirty="0" err="1"/>
              <a:t>Baisová</a:t>
            </a:r>
            <a:r>
              <a:rPr lang="cs-CZ" sz="1700" dirty="0"/>
              <a:t>. Brno: Nová škola, c2010, 2 sv. Duhová řada. ISBN 978-80-7289-212-9.</a:t>
            </a:r>
          </a:p>
          <a:p>
            <a:r>
              <a:rPr lang="cs-CZ" sz="1700" dirty="0"/>
              <a:t>www.office.microsoft.com</a:t>
            </a:r>
          </a:p>
          <a:p>
            <a:endParaRPr lang="cs-CZ" sz="17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Digitální učební materiál </a:t>
            </a:r>
            <a:r>
              <a:rPr lang="cs-CZ" dirty="0" smtClean="0">
                <a:solidFill>
                  <a:srgbClr val="171A1B"/>
                </a:solidFill>
              </a:rPr>
              <a:t>seznamuje žáky s rozdělením neživé přírody.</a:t>
            </a:r>
            <a:endParaRPr lang="cs-CZ" dirty="0">
              <a:solidFill>
                <a:srgbClr val="171A1B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V materiálu jsou roztříděny a popsány jednotlivé složky neživé přírody – sluneční teplo a světlo, voda, vzduch, minerály, horniny, </a:t>
            </a:r>
            <a:r>
              <a:rPr lang="cs-CZ" dirty="0">
                <a:solidFill>
                  <a:srgbClr val="171A1B"/>
                </a:solidFill>
              </a:rPr>
              <a:t>p</a:t>
            </a:r>
            <a:r>
              <a:rPr lang="cs-CZ" dirty="0" smtClean="0">
                <a:solidFill>
                  <a:srgbClr val="171A1B"/>
                </a:solidFill>
              </a:rPr>
              <a:t>ůda.</a:t>
            </a:r>
            <a:endParaRPr lang="cs-CZ" dirty="0">
              <a:solidFill>
                <a:srgbClr val="171A1B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Je určen pro </a:t>
            </a:r>
            <a:r>
              <a:rPr lang="cs-CZ">
                <a:solidFill>
                  <a:srgbClr val="171A1B"/>
                </a:solidFill>
              </a:rPr>
              <a:t>předmět </a:t>
            </a:r>
            <a:r>
              <a:rPr lang="cs-CZ" smtClean="0">
                <a:solidFill>
                  <a:srgbClr val="171A1B"/>
                </a:solidFill>
              </a:rPr>
              <a:t>přírodověda  </a:t>
            </a:r>
            <a:r>
              <a:rPr lang="cs-CZ" dirty="0" smtClean="0">
                <a:solidFill>
                  <a:srgbClr val="171A1B"/>
                </a:solidFill>
              </a:rPr>
              <a:t>4. ročník.</a:t>
            </a:r>
          </a:p>
          <a:p>
            <a:pPr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</a:t>
            </a:r>
            <a:r>
              <a:rPr lang="cs-CZ" dirty="0" smtClean="0">
                <a:solidFill>
                  <a:srgbClr val="171A1B"/>
                </a:solidFill>
              </a:rPr>
              <a:t>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učebnici: </a:t>
            </a:r>
            <a:endParaRPr lang="cs-CZ" dirty="0" smtClean="0">
              <a:solidFill>
                <a:srgbClr val="171A1B"/>
              </a:solidFill>
            </a:endParaRPr>
          </a:p>
          <a:p>
            <a:r>
              <a:rPr lang="cs-CZ" dirty="0" smtClean="0"/>
              <a:t>ŠTIKOVÁ</a:t>
            </a:r>
            <a:r>
              <a:rPr lang="cs-CZ" dirty="0"/>
              <a:t>, Věra. </a:t>
            </a:r>
            <a:r>
              <a:rPr lang="cs-CZ" i="1" dirty="0"/>
              <a:t>Člověk a jeho svět: přírodověda pro 4. ročník</a:t>
            </a:r>
            <a:r>
              <a:rPr lang="cs-CZ" dirty="0"/>
              <a:t>. Ilustrace Hana Berková, Alena </a:t>
            </a:r>
            <a:r>
              <a:rPr lang="cs-CZ" dirty="0" err="1"/>
              <a:t>Baisová</a:t>
            </a:r>
            <a:r>
              <a:rPr lang="cs-CZ" dirty="0"/>
              <a:t>. Brno: Nová škola, c2010, 2 sv. Duhová řada. ISBN 978-80-7289-212-9.</a:t>
            </a:r>
          </a:p>
        </p:txBody>
      </p:sp>
    </p:spTree>
    <p:extLst>
      <p:ext uri="{BB962C8B-B14F-4D97-AF65-F5344CB8AC3E}">
        <p14:creationId xmlns:p14="http://schemas.microsoft.com/office/powerpoint/2010/main" val="316818594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PŘÍRODA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400" dirty="0" smtClean="0"/>
              <a:t>je vše okolo nás, co nevytvořil člověk. Přírodu dělíme na:</a:t>
            </a:r>
            <a:endParaRPr lang="cs-CZ" sz="2400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70" y="2924944"/>
            <a:ext cx="2976331" cy="2232248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0" y="2924944"/>
            <a:ext cx="2875477" cy="2313345"/>
          </a:xfrm>
        </p:spPr>
      </p:pic>
      <p:sp>
        <p:nvSpPr>
          <p:cNvPr id="16" name="TextovéPole 15"/>
          <p:cNvSpPr txBox="1"/>
          <p:nvPr/>
        </p:nvSpPr>
        <p:spPr>
          <a:xfrm>
            <a:off x="5580112" y="1528695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prstClr val="black"/>
                </a:solidFill>
              </a:rPr>
              <a:t>PŘÍRODU ŽIVOU</a:t>
            </a:r>
            <a:endParaRPr lang="cs-CZ" sz="28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40040" y="162880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prstClr val="black"/>
                </a:solidFill>
              </a:rPr>
              <a:t>PŘÍRODU NEŽIVOU</a:t>
            </a:r>
            <a:endParaRPr lang="cs-CZ" sz="2800" b="1" dirty="0">
              <a:solidFill>
                <a:prstClr val="black"/>
              </a:solidFill>
            </a:endParaRP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4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Neživá příroda </a:t>
            </a:r>
            <a:r>
              <a:rPr lang="cs-CZ" sz="3200" dirty="0" smtClean="0"/>
              <a:t>je tvořena několika </a:t>
            </a:r>
            <a:r>
              <a:rPr lang="cs-CZ" sz="3200" b="1" dirty="0" smtClean="0"/>
              <a:t>složkami</a:t>
            </a:r>
            <a:r>
              <a:rPr lang="cs-CZ" sz="3200" dirty="0" smtClean="0"/>
              <a:t>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764705"/>
            <a:ext cx="5122912" cy="5328592"/>
          </a:xfrm>
        </p:spPr>
        <p:txBody>
          <a:bodyPr/>
          <a:lstStyle/>
          <a:p>
            <a:r>
              <a:rPr lang="cs-CZ" sz="2400" dirty="0" smtClean="0"/>
              <a:t>Slunečním teplem a světlem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pPr algn="r"/>
            <a:r>
              <a:rPr lang="cs-CZ" sz="2400" dirty="0"/>
              <a:t>V</a:t>
            </a:r>
            <a:r>
              <a:rPr lang="cs-CZ" sz="2400" dirty="0" smtClean="0"/>
              <a:t>zduchem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3812232" cy="5361459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Vodou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6" y="1340768"/>
            <a:ext cx="3483600" cy="252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Helena\AppData\Local\Microsoft\Windows\Temporary Internet Files\Content.IE5\Z4JBII10\MP9004340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23" y="4509120"/>
            <a:ext cx="3602461" cy="23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elena\AppData\Local\Microsoft\Windows\Temporary Internet Files\Content.IE5\19TC6AOO\MP900433143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t="21131"/>
          <a:stretch/>
        </p:blipFill>
        <p:spPr bwMode="auto">
          <a:xfrm>
            <a:off x="5578528" y="1340769"/>
            <a:ext cx="3591243" cy="25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834880" cy="5871070"/>
          </a:xfrm>
        </p:spPr>
        <p:txBody>
          <a:bodyPr/>
          <a:lstStyle/>
          <a:p>
            <a:r>
              <a:rPr lang="cs-CZ" dirty="0" smtClean="0"/>
              <a:t>Minerály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algn="r"/>
            <a:r>
              <a:rPr lang="cs-CZ" dirty="0" smtClean="0"/>
              <a:t>Půdou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28256" cy="5649491"/>
          </a:xfrm>
        </p:spPr>
        <p:txBody>
          <a:bodyPr/>
          <a:lstStyle/>
          <a:p>
            <a:pPr algn="r"/>
            <a:r>
              <a:rPr lang="cs-CZ" dirty="0"/>
              <a:t>Horninami</a:t>
            </a:r>
          </a:p>
          <a:p>
            <a:endParaRPr lang="cs-CZ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" b="5632"/>
          <a:stretch/>
        </p:blipFill>
        <p:spPr bwMode="auto">
          <a:xfrm>
            <a:off x="539552" y="1124744"/>
            <a:ext cx="3583133" cy="262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37953"/>
            <a:ext cx="3502124" cy="262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7" t="28742" b="8867"/>
          <a:stretch/>
        </p:blipFill>
        <p:spPr bwMode="auto">
          <a:xfrm>
            <a:off x="5515951" y="4221087"/>
            <a:ext cx="3350261" cy="252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cs-CZ" sz="3200" b="1" dirty="0"/>
              <a:t>S</a:t>
            </a:r>
            <a:r>
              <a:rPr lang="cs-CZ" sz="3200" b="1" dirty="0" smtClean="0"/>
              <a:t>ložky neživé přírody nepřijímají potravu, nedýchají, nerostou a nerozmnožují se. Mohou však měnit svůj:</a:t>
            </a:r>
            <a:endParaRPr 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000" b="1" dirty="0" smtClean="0"/>
              <a:t>Tvar</a:t>
            </a:r>
            <a:r>
              <a:rPr lang="cs-CZ" sz="3000" dirty="0" smtClean="0"/>
              <a:t> – voda v hrníčku má jiný tvar než voda v plastové láhvi.</a:t>
            </a:r>
          </a:p>
          <a:p>
            <a:r>
              <a:rPr lang="cs-CZ" sz="3000" b="1" dirty="0" smtClean="0"/>
              <a:t>Velikost</a:t>
            </a:r>
            <a:r>
              <a:rPr lang="cs-CZ" sz="3000" dirty="0" smtClean="0"/>
              <a:t> – skála se rozpadne na menší kameny.</a:t>
            </a:r>
          </a:p>
          <a:p>
            <a:r>
              <a:rPr lang="cs-CZ" sz="3000" b="1" dirty="0" smtClean="0"/>
              <a:t>Skupenství</a:t>
            </a:r>
            <a:r>
              <a:rPr lang="cs-CZ" sz="3000" dirty="0" smtClean="0"/>
              <a:t> – led se rozpustí na vodu, voda se přemění v páru.</a:t>
            </a:r>
            <a:endParaRPr lang="cs-CZ" sz="3000" b="1" dirty="0" smtClean="0"/>
          </a:p>
          <a:p>
            <a:r>
              <a:rPr lang="cs-CZ" sz="3000" b="1" dirty="0" smtClean="0"/>
              <a:t>Rychlost </a:t>
            </a:r>
            <a:r>
              <a:rPr lang="cs-CZ" sz="3000" dirty="0" smtClean="0"/>
              <a:t>– rychlost vánku je jiná než rychlost vichřice.</a:t>
            </a:r>
            <a:endParaRPr lang="cs-CZ" sz="3000" b="1" dirty="0" smtClean="0"/>
          </a:p>
          <a:p>
            <a:r>
              <a:rPr lang="cs-CZ" sz="3000" b="1" dirty="0" smtClean="0"/>
              <a:t>Teplotu </a:t>
            </a:r>
            <a:r>
              <a:rPr lang="cs-CZ" sz="3000" dirty="0" smtClean="0"/>
              <a:t>– vzduch v létě je teplejší než vzduch v zimě.</a:t>
            </a:r>
          </a:p>
          <a:p>
            <a:endParaRPr lang="cs-CZ" b="1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0" y="15528"/>
            <a:ext cx="91440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600" dirty="0"/>
              <a:t>Neživá příroda </a:t>
            </a:r>
            <a:r>
              <a:rPr lang="cs-CZ" sz="2600" b="1" dirty="0"/>
              <a:t>poskytuje</a:t>
            </a:r>
            <a:r>
              <a:rPr lang="cs-CZ" sz="2600" dirty="0"/>
              <a:t> základní </a:t>
            </a:r>
            <a:r>
              <a:rPr lang="cs-CZ" sz="2600" b="1" dirty="0"/>
              <a:t>podmínky pro život </a:t>
            </a:r>
            <a:r>
              <a:rPr lang="cs-CZ" sz="2600" dirty="0"/>
              <a:t>na Zemi.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398540" y="929928"/>
            <a:ext cx="229093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PŮDA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0" y="4005064"/>
            <a:ext cx="1656184" cy="1032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Umožňuje výživu a růst rostlin.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6444208" y="1772816"/>
            <a:ext cx="1656184" cy="1032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Je </a:t>
            </a:r>
            <a:r>
              <a:rPr lang="cs-CZ" dirty="0"/>
              <a:t>domovem pro mnoho </a:t>
            </a:r>
            <a:r>
              <a:rPr lang="cs-CZ" dirty="0" smtClean="0"/>
              <a:t>živočichů.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1762076" y="3645024"/>
            <a:ext cx="2449884" cy="8764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7055768" y="2805560"/>
            <a:ext cx="0" cy="295232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837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>
          <a:xfrm>
            <a:off x="3347864" y="219349"/>
            <a:ext cx="2303463" cy="6334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cs-CZ" sz="2800" dirty="0" smtClean="0"/>
              <a:t>VODA</a:t>
            </a:r>
            <a:endParaRPr lang="cs-CZ" sz="2800" dirty="0"/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6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755576" y="884089"/>
            <a:ext cx="1656184" cy="1032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Ž</a:t>
            </a:r>
            <a:r>
              <a:rPr lang="cs-CZ" dirty="0" smtClean="0"/>
              <a:t>ivočichům </a:t>
            </a:r>
            <a:r>
              <a:rPr lang="cs-CZ" dirty="0"/>
              <a:t>umožňuje žít a vyvíjet </a:t>
            </a:r>
            <a:r>
              <a:rPr lang="cs-CZ" dirty="0" smtClean="0"/>
              <a:t>se.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6056548" y="4653136"/>
            <a:ext cx="1431776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/>
              <a:t>P</a:t>
            </a:r>
            <a:r>
              <a:rPr lang="cs-CZ" dirty="0" smtClean="0"/>
              <a:t>oskytuje </a:t>
            </a:r>
            <a:r>
              <a:rPr lang="cs-CZ" dirty="0"/>
              <a:t>domov vodním rostlinám a </a:t>
            </a:r>
            <a:r>
              <a:rPr lang="cs-CZ" dirty="0" smtClean="0"/>
              <a:t>živočichům.</a:t>
            </a:r>
            <a:endParaRPr lang="cs-CZ" dirty="0"/>
          </a:p>
        </p:txBody>
      </p:sp>
      <p:sp>
        <p:nvSpPr>
          <p:cNvPr id="16" name="Zaoblený obdélník 15"/>
          <p:cNvSpPr/>
          <p:nvPr/>
        </p:nvSpPr>
        <p:spPr>
          <a:xfrm>
            <a:off x="6660232" y="86732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Rostlinám </a:t>
            </a:r>
            <a:r>
              <a:rPr lang="cs-CZ" dirty="0"/>
              <a:t>umožňuje </a:t>
            </a:r>
            <a:r>
              <a:rPr lang="cs-CZ" dirty="0" smtClean="0"/>
              <a:t>růst.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1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75856" y="274638"/>
            <a:ext cx="2304256" cy="6340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cs-CZ" sz="2800" dirty="0" smtClean="0"/>
              <a:t>VZDUCH</a:t>
            </a:r>
            <a:endParaRPr lang="cs-CZ" sz="2800" dirty="0"/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755576" y="891233"/>
            <a:ext cx="1656184" cy="1032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Obsahuje pro živočichy důležitý </a:t>
            </a:r>
            <a:r>
              <a:rPr lang="cs-CZ" b="1" dirty="0" smtClean="0"/>
              <a:t>kyslík.</a:t>
            </a: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3275856" y="2276871"/>
            <a:ext cx="1656184" cy="1032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Rostliny si z něj berou </a:t>
            </a:r>
            <a:r>
              <a:rPr lang="cs-CZ" b="1" dirty="0" smtClean="0"/>
              <a:t>oxid</a:t>
            </a:r>
            <a:r>
              <a:rPr lang="cs-CZ" dirty="0" smtClean="0"/>
              <a:t> </a:t>
            </a:r>
            <a:r>
              <a:rPr lang="cs-CZ" b="1" dirty="0" smtClean="0"/>
              <a:t>uhličitý.</a:t>
            </a:r>
            <a:endParaRPr lang="cs-CZ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5839544" y="3687564"/>
            <a:ext cx="1656184" cy="1032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Je </a:t>
            </a:r>
            <a:r>
              <a:rPr lang="cs-CZ" b="1" dirty="0" smtClean="0"/>
              <a:t>životním</a:t>
            </a:r>
            <a:r>
              <a:rPr lang="cs-CZ" dirty="0" smtClean="0"/>
              <a:t> </a:t>
            </a:r>
            <a:r>
              <a:rPr lang="cs-CZ" b="1" dirty="0" smtClean="0"/>
              <a:t>prostředím</a:t>
            </a:r>
            <a:r>
              <a:rPr lang="cs-CZ" dirty="0" smtClean="0"/>
              <a:t> pro mnoho živočichů.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354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407</Words>
  <Application>Microsoft Office PowerPoint</Application>
  <PresentationFormat>Předvádění na obrazovce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systému Office</vt:lpstr>
      <vt:lpstr>1_Výchozí návrh</vt:lpstr>
      <vt:lpstr>Příroda neživá</vt:lpstr>
      <vt:lpstr>Anotace:</vt:lpstr>
      <vt:lpstr>PŘÍRODA  je vše okolo nás, co nevytvořil člověk. Přírodu dělíme na:</vt:lpstr>
      <vt:lpstr>Neživá příroda je tvořena několika složkami:</vt:lpstr>
      <vt:lpstr>Prezentace aplikace PowerPoint</vt:lpstr>
      <vt:lpstr>Složky neživé přírody nepřijímají potravu, nedýchají, nerostou a nerozmnožují se. Mohou však měnit svůj:</vt:lpstr>
      <vt:lpstr>Prezentace aplikace PowerPoint</vt:lpstr>
      <vt:lpstr>VODA</vt:lpstr>
      <vt:lpstr>VZDUCH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MATERIÁLU</dc:title>
  <dc:creator>Helena</dc:creator>
  <cp:lastModifiedBy>ucitel</cp:lastModifiedBy>
  <cp:revision>45</cp:revision>
  <dcterms:created xsi:type="dcterms:W3CDTF">2013-01-06T20:59:47Z</dcterms:created>
  <dcterms:modified xsi:type="dcterms:W3CDTF">2013-08-22T12:35:56Z</dcterms:modified>
</cp:coreProperties>
</file>