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0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ED01C-A348-4047-9795-2411806738D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7332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FC6F2-1410-48A5-A1E6-9058A236B19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20741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B4C63-1879-40E9-A063-2BC24009292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026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9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4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5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5EDA9-8F9E-49C4-8C70-E1BDADA7092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8476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7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1DE3-253C-41A0-9A0B-87BC312CA6B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186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9BCCB-A7A5-4F24-8E46-45B275ED6F9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52058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9476-DA3A-4B1E-9525-4FA6A8096A9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914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1E7C-1175-4093-8AFE-15959D255F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8200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71D52-171C-4E6E-84DF-4555555936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951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C09A1-E215-4F71-9CD4-C2D280E4705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0916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C685A-C07F-4A5D-81D6-BA5F47051C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04162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0D5C7B-9146-48C6-88B3-A870833F0580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ucas_Gardens,_London_Borough_of_Southwark,_SE5_(2428400129).jpg" TargetMode="External"/><Relationship Id="rId3" Type="http://schemas.openxmlformats.org/officeDocument/2006/relationships/hyperlink" Target="http://commons.wikimedia.org/wiki/File:Me%C4%91imurske_gorice_(%C5%BDelezna_gora)_-_panorama.JPG" TargetMode="External"/><Relationship Id="rId7" Type="http://schemas.openxmlformats.org/officeDocument/2006/relationships/hyperlink" Target="http://commons.wikimedia.org/wiki/File:Field_Hamois_Belgium_Luc_Viatour.jpg" TargetMode="External"/><Relationship Id="rId2" Type="http://schemas.openxmlformats.org/officeDocument/2006/relationships/hyperlink" Target="http://commons.wikimedia.org/wiki/File:Natural_monument_Jilmova_skala_in_summer_2011_(7)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Flickr_-_Nicholas_T_-_Reflections.jpg" TargetMode="External"/><Relationship Id="rId5" Type="http://schemas.openxmlformats.org/officeDocument/2006/relationships/hyperlink" Target="http://commons.wikimedia.org/wiki/File:Swedish_Pine_Forest.jpg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commons.wikimedia.org/wiki/File:GoffleBrookPark_Meadow.jpg" TargetMode="External"/><Relationship Id="rId9" Type="http://schemas.openxmlformats.org/officeDocument/2006/relationships/hyperlink" Target="http://commons.wikimedia.org/wiki/File:River_Fluvi%C3%A0_at_Olot_20060418_0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Druhy ekosystémů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Pří_145_Rozmanitost </a:t>
            </a:r>
            <a:r>
              <a:rPr lang="cs-CZ" dirty="0" err="1" smtClean="0"/>
              <a:t>přírody_Druhy</a:t>
            </a:r>
            <a:r>
              <a:rPr lang="cs-CZ" dirty="0" smtClean="0"/>
              <a:t> ekosystémů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>
                <a:solidFill>
                  <a:srgbClr val="171A1B"/>
                </a:solidFill>
              </a:rPr>
              <a:t>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3427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13162" y="2912238"/>
            <a:ext cx="1494857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Jírovec maďal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00499" y="4644627"/>
            <a:ext cx="817269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A</a:t>
            </a:r>
            <a:r>
              <a:rPr lang="cs-CZ" dirty="0" smtClean="0"/>
              <a:t>zalka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2766" y="3320861"/>
            <a:ext cx="1857999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Zlatice prostřední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5730" y="5756681"/>
            <a:ext cx="1262602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Tis červený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02428" y="5119723"/>
            <a:ext cx="1517341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Růže zahradní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10765" y="1713379"/>
            <a:ext cx="1401195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Šeřík obecný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61099" y="3836133"/>
            <a:ext cx="1701722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Veverka obecná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58424" y="4664848"/>
            <a:ext cx="1485576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Ježek západní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08019" y="1304756"/>
            <a:ext cx="1638650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Sýkora koňadra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01201" y="885278"/>
            <a:ext cx="1355899" cy="40862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Holub věžák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181690"/>
            <a:ext cx="96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PARK</a:t>
            </a:r>
            <a:endParaRPr lang="cs-CZ" sz="2800" b="1" dirty="0"/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2983" y="1070621"/>
            <a:ext cx="1395817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Olše lepkavá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452" y="3865491"/>
            <a:ext cx="1863554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Blatouch bahenní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68344" y="1070621"/>
            <a:ext cx="1053422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Vrba bílá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21164" y="3086346"/>
            <a:ext cx="1555576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Kachna divoká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7707" y="5314890"/>
            <a:ext cx="1214173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Vydra říční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5050" y="4906267"/>
            <a:ext cx="1293812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Okoun říční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87301" y="3933056"/>
            <a:ext cx="1583289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Pstruh potoční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82113" y="4701956"/>
            <a:ext cx="1020987" cy="40862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Rak říční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95936" y="181690"/>
            <a:ext cx="97654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ŘEKA</a:t>
            </a:r>
            <a:endParaRPr lang="cs-CZ" sz="2800" b="1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075240" cy="5145435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Natural monument </a:t>
            </a:r>
            <a:r>
              <a:rPr lang="cs-CZ" dirty="0" err="1"/>
              <a:t>Jilmova</a:t>
            </a:r>
            <a:r>
              <a:rPr lang="cs-CZ" dirty="0"/>
              <a:t> </a:t>
            </a:r>
            <a:r>
              <a:rPr lang="cs-CZ" dirty="0" err="1"/>
              <a:t>skala</a:t>
            </a:r>
            <a:r>
              <a:rPr lang="cs-CZ" dirty="0"/>
              <a:t> in </a:t>
            </a:r>
            <a:r>
              <a:rPr lang="cs-CZ" dirty="0" err="1"/>
              <a:t>summer</a:t>
            </a:r>
            <a:r>
              <a:rPr lang="cs-CZ" dirty="0"/>
              <a:t> 2011 (7).JPG.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07:18, 3 July 2011 [cit. 2013-01-12]. Dostupné z: </a:t>
            </a:r>
            <a:r>
              <a:rPr lang="cs-CZ" dirty="0">
                <a:hlinkClick r:id="rId2"/>
              </a:rPr>
              <a:t>http://commons.wikimedia.org/wiki/File:Natural_monument_Jilmova_skala_in_summer_2011_(7).</a:t>
            </a:r>
            <a:r>
              <a:rPr lang="cs-CZ" dirty="0" smtClean="0">
                <a:hlinkClick r:id="rId2"/>
              </a:rPr>
              <a:t>JPG</a:t>
            </a:r>
            <a:endParaRPr lang="cs-CZ" dirty="0" smtClean="0"/>
          </a:p>
          <a:p>
            <a:r>
              <a:rPr lang="vi-VN" dirty="0"/>
              <a:t>Međimurske gorice (Železna gora) - panorama.JPG. In: </a:t>
            </a:r>
            <a:r>
              <a:rPr lang="vi-VN" i="1" dirty="0"/>
              <a:t>Wikipedia: the free encyclopedia</a:t>
            </a:r>
            <a:r>
              <a:rPr lang="vi-VN" dirty="0"/>
              <a:t> [online]. San Francisco (CA): Wikimedia Foundation, 2001-, 22:05, 18 October 2012 [cit. 2013-01-12]. Dostupné z: </a:t>
            </a:r>
            <a:r>
              <a:rPr lang="vi-VN" dirty="0">
                <a:hlinkClick r:id="rId3"/>
              </a:rPr>
              <a:t>http://commons.wikimedia.org/wiki/File:Me%C4%91imurske_gorice_(%C5%BDelezna_gora)_-_</a:t>
            </a:r>
            <a:r>
              <a:rPr lang="vi-VN" dirty="0" smtClean="0">
                <a:hlinkClick r:id="rId3"/>
              </a:rPr>
              <a:t>panorama.JPG</a:t>
            </a:r>
            <a:endParaRPr lang="cs-CZ" dirty="0" smtClean="0"/>
          </a:p>
          <a:p>
            <a:r>
              <a:rPr lang="cs-CZ" dirty="0" err="1"/>
              <a:t>GoffleBrookPark</a:t>
            </a:r>
            <a:r>
              <a:rPr lang="cs-CZ" dirty="0"/>
              <a:t> Meadow.jpg.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19:48, 31 </a:t>
            </a:r>
            <a:r>
              <a:rPr lang="cs-CZ" dirty="0" err="1"/>
              <a:t>December</a:t>
            </a:r>
            <a:r>
              <a:rPr lang="cs-CZ" dirty="0"/>
              <a:t> 2011 [cit. 2013-01-12]. 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commons.wikimedia.org/wiki/File:GoffleBrookPark_Meadow.jpg</a:t>
            </a:r>
            <a:endParaRPr lang="cs-CZ" dirty="0" smtClean="0"/>
          </a:p>
          <a:p>
            <a:r>
              <a:rPr lang="cs-CZ" dirty="0" err="1"/>
              <a:t>Swedish</a:t>
            </a:r>
            <a:r>
              <a:rPr lang="cs-CZ" dirty="0"/>
              <a:t> Pine Forest.jpg.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19:57, 20 </a:t>
            </a:r>
            <a:r>
              <a:rPr lang="cs-CZ" dirty="0" err="1"/>
              <a:t>April</a:t>
            </a:r>
            <a:r>
              <a:rPr lang="cs-CZ" dirty="0"/>
              <a:t> 2005 [cit. 2013-01-12]. Dostupné z: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commons.wikimedia.org/wiki/File:Swedish_Pine_Forest.jpg</a:t>
            </a:r>
            <a:endParaRPr lang="cs-CZ" dirty="0" smtClean="0"/>
          </a:p>
          <a:p>
            <a:r>
              <a:rPr lang="cs-CZ" dirty="0" err="1"/>
              <a:t>Flickr</a:t>
            </a:r>
            <a:r>
              <a:rPr lang="cs-CZ" dirty="0"/>
              <a:t> - Nicholas T - Reflections.jpg.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04:09, 10 </a:t>
            </a:r>
            <a:r>
              <a:rPr lang="cs-CZ" dirty="0" err="1"/>
              <a:t>September</a:t>
            </a:r>
            <a:r>
              <a:rPr lang="cs-CZ" dirty="0"/>
              <a:t> 2012 [cit. 2013-01-12]. Dostupné z: </a:t>
            </a:r>
            <a:r>
              <a:rPr lang="cs-CZ" dirty="0">
                <a:hlinkClick r:id="rId6"/>
              </a:rPr>
              <a:t>http://commons.wikimedia.org/wiki/File:Flickr_-_Nicholas_T_-_</a:t>
            </a:r>
            <a:r>
              <a:rPr lang="cs-CZ" dirty="0" smtClean="0">
                <a:hlinkClick r:id="rId6"/>
              </a:rPr>
              <a:t>Reflections.jpg</a:t>
            </a:r>
            <a:endParaRPr lang="cs-CZ" dirty="0" smtClean="0"/>
          </a:p>
          <a:p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Hamois</a:t>
            </a:r>
            <a:r>
              <a:rPr lang="cs-CZ" dirty="0"/>
              <a:t> </a:t>
            </a:r>
            <a:r>
              <a:rPr lang="cs-CZ" dirty="0" err="1"/>
              <a:t>Belgium</a:t>
            </a:r>
            <a:r>
              <a:rPr lang="cs-CZ" dirty="0"/>
              <a:t> </a:t>
            </a:r>
            <a:r>
              <a:rPr lang="cs-CZ" dirty="0" err="1"/>
              <a:t>Luc</a:t>
            </a:r>
            <a:r>
              <a:rPr lang="cs-CZ" dirty="0"/>
              <a:t> Viatour.jpg.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08:29, 10 </a:t>
            </a:r>
            <a:r>
              <a:rPr lang="cs-CZ" dirty="0" err="1"/>
              <a:t>September</a:t>
            </a:r>
            <a:r>
              <a:rPr lang="cs-CZ" dirty="0"/>
              <a:t> 2008 [cit. 2013-01-12]. Dostupné z: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commons.wikimedia.org/wiki/File:Field_Hamois_Belgium_Luc_Viatour.jpg</a:t>
            </a:r>
            <a:endParaRPr lang="cs-CZ" dirty="0" smtClean="0"/>
          </a:p>
          <a:p>
            <a:r>
              <a:rPr lang="cs-CZ" dirty="0"/>
              <a:t>Lucas </a:t>
            </a:r>
            <a:r>
              <a:rPr lang="cs-CZ" dirty="0" err="1"/>
              <a:t>Gardens</a:t>
            </a:r>
            <a:r>
              <a:rPr lang="cs-CZ" dirty="0"/>
              <a:t>, London </a:t>
            </a:r>
            <a:r>
              <a:rPr lang="cs-CZ" dirty="0" err="1"/>
              <a:t>Borough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Southwark</a:t>
            </a:r>
            <a:r>
              <a:rPr lang="cs-CZ" dirty="0"/>
              <a:t>, SE5 (2428400129).</a:t>
            </a:r>
            <a:r>
              <a:rPr lang="cs-CZ" dirty="0" err="1"/>
              <a:t>jpg</a:t>
            </a:r>
            <a:r>
              <a:rPr lang="cs-CZ" dirty="0"/>
              <a:t>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15:33, 25 </a:t>
            </a:r>
            <a:r>
              <a:rPr lang="cs-CZ" dirty="0" err="1"/>
              <a:t>October</a:t>
            </a:r>
            <a:r>
              <a:rPr lang="cs-CZ" dirty="0"/>
              <a:t> 2012 [cit. 2013-01-12]. Dostupné z: </a:t>
            </a:r>
            <a:r>
              <a:rPr lang="cs-CZ" dirty="0">
                <a:hlinkClick r:id="rId8"/>
              </a:rPr>
              <a:t>http://commons.wikimedia.org/wiki/File:Lucas_Gardens,_London_Borough_of_Southwark,_SE5_(2428400129).</a:t>
            </a:r>
            <a:r>
              <a:rPr lang="cs-CZ" dirty="0" smtClean="0">
                <a:hlinkClick r:id="rId8"/>
              </a:rPr>
              <a:t>jpg</a:t>
            </a:r>
            <a:endParaRPr lang="cs-CZ" dirty="0" smtClean="0"/>
          </a:p>
          <a:p>
            <a:r>
              <a:rPr lang="cs-CZ" dirty="0"/>
              <a:t>River </a:t>
            </a:r>
            <a:r>
              <a:rPr lang="cs-CZ" dirty="0" err="1"/>
              <a:t>Fluvià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Olot</a:t>
            </a:r>
            <a:r>
              <a:rPr lang="cs-CZ" dirty="0"/>
              <a:t> 20060418 03.JPG.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2001-, 20:10, 18 </a:t>
            </a:r>
            <a:r>
              <a:rPr lang="cs-CZ" dirty="0" err="1"/>
              <a:t>April</a:t>
            </a:r>
            <a:r>
              <a:rPr lang="cs-CZ" dirty="0"/>
              <a:t> 2006 [cit. 2013-01-12]. Dostupné z: </a:t>
            </a:r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commons.wikimedia.org/wiki/File:River_Fluvi%C3%A0_at_Olot_20060418_03.JPG</a:t>
            </a:r>
            <a:endParaRPr lang="cs-CZ" dirty="0" smtClean="0"/>
          </a:p>
          <a:p>
            <a:r>
              <a:rPr lang="cs-CZ" dirty="0"/>
              <a:t>ŠTIKOVÁ, Věra. </a:t>
            </a:r>
            <a:r>
              <a:rPr lang="cs-CZ" i="1" dirty="0"/>
              <a:t>Člověk a jeho svět: přírodověda pro 4. ročník</a:t>
            </a:r>
            <a:r>
              <a:rPr lang="cs-CZ" dirty="0"/>
              <a:t>. Ilustrace Hana Berková, Alena </a:t>
            </a:r>
            <a:r>
              <a:rPr lang="cs-CZ" dirty="0" err="1"/>
              <a:t>Baisová</a:t>
            </a:r>
            <a:r>
              <a:rPr lang="cs-CZ" dirty="0"/>
              <a:t>. Brno: Nová škola, c2010, 2 sv. Duhová řada. </a:t>
            </a:r>
            <a:r>
              <a:rPr lang="cs-CZ"/>
              <a:t>ISBN 978-80-7289-212-9.</a:t>
            </a:r>
            <a:endParaRPr lang="cs-CZ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Je určen pro předmět ……. a ročník ………</a:t>
            </a:r>
          </a:p>
          <a:p>
            <a:pPr>
              <a:buFont typeface="Wingdings" pitchFamily="2" charset="2"/>
              <a:buChar char="q"/>
            </a:pPr>
            <a:r>
              <a:rPr lang="cs-CZ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Digitální učební materiál </a:t>
            </a:r>
            <a:r>
              <a:rPr lang="cs-CZ" dirty="0" smtClean="0">
                <a:solidFill>
                  <a:srgbClr val="171A1B"/>
                </a:solidFill>
              </a:rPr>
              <a:t>vysvětluje pojem ekosystém, seznamuje žáky     s druhy ekosystémů na území České republiky.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V materiálu jsou roztříděny a popsány ekosystémy vyskytující se v ČR </a:t>
            </a:r>
            <a:r>
              <a:rPr lang="cs-CZ" dirty="0">
                <a:solidFill>
                  <a:srgbClr val="171A1B"/>
                </a:solidFill>
              </a:rPr>
              <a:t>– </a:t>
            </a:r>
            <a:r>
              <a:rPr lang="cs-CZ" dirty="0" smtClean="0">
                <a:solidFill>
                  <a:srgbClr val="171A1B"/>
                </a:solidFill>
              </a:rPr>
              <a:t>ekosystém louka, les, rybník, pole, park, řeka.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určen pro </a:t>
            </a:r>
            <a:r>
              <a:rPr lang="cs-CZ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učebnici: </a:t>
            </a:r>
            <a:endParaRPr lang="cs-CZ" dirty="0" smtClean="0">
              <a:solidFill>
                <a:srgbClr val="171A1B"/>
              </a:solidFill>
            </a:endParaRPr>
          </a:p>
          <a:p>
            <a:r>
              <a:rPr lang="cs-CZ" dirty="0" smtClean="0"/>
              <a:t>ŠTIKOVÁ</a:t>
            </a:r>
            <a:r>
              <a:rPr lang="cs-CZ" dirty="0"/>
              <a:t>, Věra. </a:t>
            </a:r>
            <a:r>
              <a:rPr lang="cs-CZ" i="1" dirty="0"/>
              <a:t>Člověk a jeho svět: přírodověda pro 4. ročník</a:t>
            </a:r>
            <a:r>
              <a:rPr lang="cs-CZ" dirty="0"/>
              <a:t>. Ilustrace Hana Berková, Alena </a:t>
            </a:r>
            <a:r>
              <a:rPr lang="cs-CZ" dirty="0" err="1"/>
              <a:t>Baisová</a:t>
            </a:r>
            <a:r>
              <a:rPr lang="cs-CZ" dirty="0"/>
              <a:t>. Brno: Nová škola, c2010, 2 sv. Duhová řada. ISBN 978-80-7289-212-9.</a:t>
            </a:r>
          </a:p>
        </p:txBody>
      </p:sp>
    </p:spTree>
    <p:extLst>
      <p:ext uri="{BB962C8B-B14F-4D97-AF65-F5344CB8AC3E}">
        <p14:creationId xmlns:p14="http://schemas.microsoft.com/office/powerpoint/2010/main" val="408047635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107504" y="116632"/>
            <a:ext cx="89289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800" b="1" dirty="0"/>
              <a:t>Ekosystém</a:t>
            </a:r>
            <a:r>
              <a:rPr lang="cs-CZ" sz="2800" dirty="0"/>
              <a:t> je </a:t>
            </a:r>
            <a:r>
              <a:rPr lang="cs-CZ" sz="2800" dirty="0" smtClean="0"/>
              <a:t>místo v přírodě, na kterém se vyskytují živé </a:t>
            </a:r>
            <a:r>
              <a:rPr lang="cs-CZ" sz="2800" dirty="0"/>
              <a:t>a </a:t>
            </a:r>
            <a:r>
              <a:rPr lang="cs-CZ" sz="2800" dirty="0" smtClean="0"/>
              <a:t>neživé složky. Tyto složky se </a:t>
            </a:r>
            <a:r>
              <a:rPr lang="cs-CZ" sz="2800" dirty="0"/>
              <a:t>navzájem </a:t>
            </a:r>
            <a:r>
              <a:rPr lang="cs-CZ" sz="2800" b="1" dirty="0"/>
              <a:t>potřebují</a:t>
            </a:r>
            <a:r>
              <a:rPr lang="cs-CZ" sz="2800" dirty="0"/>
              <a:t> a </a:t>
            </a:r>
            <a:r>
              <a:rPr lang="cs-CZ" sz="2800" b="1" dirty="0"/>
              <a:t>ovlivňují</a:t>
            </a:r>
            <a:r>
              <a:rPr lang="cs-CZ" sz="2800" dirty="0"/>
              <a:t>. </a:t>
            </a:r>
          </a:p>
        </p:txBody>
      </p:sp>
      <p:sp>
        <p:nvSpPr>
          <p:cNvPr id="7" name="Ovál 6"/>
          <p:cNvSpPr/>
          <p:nvPr/>
        </p:nvSpPr>
        <p:spPr>
          <a:xfrm>
            <a:off x="683568" y="1268760"/>
            <a:ext cx="7768232" cy="50405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</a:rPr>
              <a:t>EKOSYSTÉM</a:t>
            </a:r>
            <a:endParaRPr lang="cs-CZ" sz="4400" dirty="0">
              <a:solidFill>
                <a:schemeClr val="tx1"/>
              </a:solidFill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2373585" y="1631683"/>
            <a:ext cx="1464088" cy="1383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3597300" y="4567233"/>
            <a:ext cx="1402553" cy="1380480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115489" y="4170767"/>
            <a:ext cx="1416830" cy="1348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1285153" y="3375320"/>
            <a:ext cx="1430845" cy="146947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4410964" y="1372125"/>
            <a:ext cx="1313163" cy="128769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6292309" y="2323203"/>
            <a:ext cx="1296144" cy="13195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85153" y="3920902"/>
            <a:ext cx="149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ŽIVOČICHOVÉ</a:t>
            </a:r>
            <a:endParaRPr lang="cs-CZ" b="1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15998" y="2152911"/>
            <a:ext cx="87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HOUBY</a:t>
            </a:r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783996" y="5024383"/>
            <a:ext cx="157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TEPLOTA</a:t>
            </a:r>
            <a:r>
              <a:rPr lang="cs-CZ" dirty="0" smtClean="0"/>
              <a:t> </a:t>
            </a:r>
            <a:r>
              <a:rPr lang="cs-CZ" b="1" dirty="0" smtClean="0"/>
              <a:t>VZDUCHU</a:t>
            </a:r>
            <a:endParaRPr lang="cs-CZ" b="1" dirty="0"/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06027" y="4334143"/>
            <a:ext cx="1360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 smtClean="0"/>
              <a:t>MNOŽSTVÍ</a:t>
            </a:r>
            <a:r>
              <a:rPr lang="cs-CZ" dirty="0" smtClean="0"/>
              <a:t> </a:t>
            </a:r>
            <a:r>
              <a:rPr lang="cs-CZ" b="1" dirty="0" smtClean="0"/>
              <a:t>VODY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39482" y="2668400"/>
            <a:ext cx="8935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DRUH</a:t>
            </a:r>
            <a:r>
              <a:rPr lang="cs-CZ" dirty="0" smtClean="0"/>
              <a:t> </a:t>
            </a:r>
            <a:r>
              <a:rPr lang="cs-CZ" b="1" dirty="0" smtClean="0"/>
              <a:t>PŮDY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53389" y="1792452"/>
            <a:ext cx="11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ROSTLINY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697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/>
      <p:bldP spid="13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Přirozené ekosystémy</a:t>
            </a:r>
            <a:r>
              <a:rPr lang="cs-CZ" sz="2000" dirty="0" smtClean="0"/>
              <a:t>, kde člověk téměř nezasahuje.</a:t>
            </a:r>
            <a:endParaRPr lang="cs-CZ" sz="20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Umělé ekosystémy</a:t>
            </a:r>
            <a:r>
              <a:rPr lang="cs-CZ" sz="2000" dirty="0" smtClean="0"/>
              <a:t>, které člověk vytvořil a stále o ně pečuje.</a:t>
            </a:r>
            <a:endParaRPr lang="cs-CZ" sz="20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179512" y="116632"/>
            <a:ext cx="878497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cs-CZ" sz="2800" b="1" dirty="0"/>
              <a:t>Ekosystémy</a:t>
            </a:r>
            <a:r>
              <a:rPr lang="cs-CZ" sz="2800" dirty="0"/>
              <a:t> můžeme </a:t>
            </a:r>
            <a:r>
              <a:rPr lang="cs-CZ" sz="2800" b="1" dirty="0"/>
              <a:t>dělit</a:t>
            </a:r>
            <a:r>
              <a:rPr lang="cs-CZ" sz="2800" dirty="0"/>
              <a:t> podle zásahů a péče člověka na: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 flipH="1">
            <a:off x="876293" y="2519262"/>
            <a:ext cx="2904323" cy="39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195736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2"/>
          <a:stretch/>
        </p:blipFill>
        <p:spPr bwMode="auto">
          <a:xfrm>
            <a:off x="5148064" y="2544164"/>
            <a:ext cx="3148146" cy="39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362849" y="2498362"/>
            <a:ext cx="1850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Boubínský prales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5796885" y="2519262"/>
            <a:ext cx="1850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47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9532" y="458112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ym typeface="Symbol"/>
              </a:rPr>
              <a:t></a:t>
            </a:r>
            <a:r>
              <a:rPr lang="cs-CZ" sz="2400" dirty="0" smtClean="0"/>
              <a:t> </a:t>
            </a:r>
            <a:r>
              <a:rPr lang="cs-CZ" sz="2400" b="1" dirty="0"/>
              <a:t>živiny</a:t>
            </a:r>
            <a:r>
              <a:rPr lang="cs-CZ" sz="2400" dirty="0"/>
              <a:t> – půda dává živiny </a:t>
            </a:r>
            <a:r>
              <a:rPr lang="cs-CZ" sz="2400" dirty="0" smtClean="0"/>
              <a:t>rostlinám</a:t>
            </a:r>
            <a:endParaRPr lang="cs-CZ" sz="2400" dirty="0"/>
          </a:p>
          <a:p>
            <a:r>
              <a:rPr lang="cs-CZ" sz="2400" dirty="0">
                <a:sym typeface="Symbol"/>
              </a:rPr>
              <a:t></a:t>
            </a:r>
            <a:r>
              <a:rPr lang="cs-CZ" sz="2400" dirty="0"/>
              <a:t> </a:t>
            </a:r>
            <a:r>
              <a:rPr lang="cs-CZ" sz="2400" b="1" dirty="0"/>
              <a:t>energii</a:t>
            </a:r>
            <a:r>
              <a:rPr lang="cs-CZ" sz="2400" dirty="0"/>
              <a:t> – rostliny dají energii </a:t>
            </a:r>
            <a:r>
              <a:rPr lang="cs-CZ" sz="2400" dirty="0" smtClean="0"/>
              <a:t>zvířatům </a:t>
            </a:r>
            <a:endParaRPr lang="cs-CZ" sz="2400" dirty="0"/>
          </a:p>
          <a:p>
            <a:r>
              <a:rPr lang="cs-CZ" sz="2400" dirty="0">
                <a:sym typeface="Symbol"/>
              </a:rPr>
              <a:t></a:t>
            </a:r>
            <a:r>
              <a:rPr lang="cs-CZ" sz="2400" dirty="0"/>
              <a:t> </a:t>
            </a:r>
            <a:r>
              <a:rPr lang="cs-CZ" sz="2400" b="1" dirty="0"/>
              <a:t>informace</a:t>
            </a:r>
            <a:r>
              <a:rPr lang="cs-CZ" sz="2400" dirty="0"/>
              <a:t> – jeden živočich upozorní druhého </a:t>
            </a:r>
            <a:r>
              <a:rPr lang="cs-CZ" sz="2400" dirty="0" smtClean="0"/>
              <a:t>na hrozící nebezpečí</a:t>
            </a:r>
            <a:endParaRPr lang="cs-CZ" sz="240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59532" y="3726953"/>
            <a:ext cx="8496944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Složky</a:t>
            </a:r>
            <a:r>
              <a:rPr lang="cs-CZ" sz="3600" dirty="0" smtClean="0"/>
              <a:t> </a:t>
            </a:r>
            <a:r>
              <a:rPr lang="cs-CZ" sz="3600" b="1" dirty="0" smtClean="0"/>
              <a:t>ekosystému</a:t>
            </a:r>
            <a:r>
              <a:rPr lang="cs-CZ" sz="3600" dirty="0" smtClean="0"/>
              <a:t> </a:t>
            </a:r>
            <a:r>
              <a:rPr lang="cs-CZ" sz="3600" b="1" dirty="0" smtClean="0"/>
              <a:t>si</a:t>
            </a:r>
            <a:r>
              <a:rPr lang="cs-CZ" sz="3600" dirty="0" smtClean="0"/>
              <a:t> </a:t>
            </a:r>
            <a:r>
              <a:rPr lang="cs-CZ" sz="3600" b="1" dirty="0" smtClean="0"/>
              <a:t>mezi</a:t>
            </a:r>
            <a:r>
              <a:rPr lang="cs-CZ" sz="3600" dirty="0" smtClean="0"/>
              <a:t> </a:t>
            </a:r>
            <a:r>
              <a:rPr lang="cs-CZ" sz="3600" b="1" dirty="0" smtClean="0"/>
              <a:t>sebou</a:t>
            </a:r>
            <a:r>
              <a:rPr lang="cs-CZ" sz="3600" dirty="0" smtClean="0"/>
              <a:t> </a:t>
            </a:r>
            <a:r>
              <a:rPr lang="cs-CZ" sz="3600" b="1" dirty="0" smtClean="0"/>
              <a:t>předávají:</a:t>
            </a:r>
            <a:endParaRPr lang="cs-CZ" sz="3600" b="1" dirty="0"/>
          </a:p>
        </p:txBody>
      </p:sp>
      <p:sp>
        <p:nvSpPr>
          <p:cNvPr id="12" name="Nadpis 9"/>
          <p:cNvSpPr txBox="1">
            <a:spLocks/>
          </p:cNvSpPr>
          <p:nvPr/>
        </p:nvSpPr>
        <p:spPr>
          <a:xfrm>
            <a:off x="359532" y="260648"/>
            <a:ext cx="8496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/>
              <a:t>V našem okolí se vyskytují tyto ekosystémy:</a:t>
            </a:r>
            <a:endParaRPr lang="cs-CZ" sz="3600" b="1" dirty="0"/>
          </a:p>
        </p:txBody>
      </p:sp>
      <p:sp>
        <p:nvSpPr>
          <p:cNvPr id="13" name="Obdélník 12"/>
          <p:cNvSpPr/>
          <p:nvPr/>
        </p:nvSpPr>
        <p:spPr>
          <a:xfrm>
            <a:off x="359532" y="98072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·"/>
            </a:pPr>
            <a:r>
              <a:rPr lang="cs-CZ" sz="2400" b="1" dirty="0" smtClean="0"/>
              <a:t>louka</a:t>
            </a:r>
          </a:p>
          <a:p>
            <a:pPr marL="342900" indent="-342900">
              <a:buFont typeface="Symbol"/>
              <a:buChar char="·"/>
            </a:pPr>
            <a:r>
              <a:rPr lang="cs-CZ" sz="2400" b="1" dirty="0" smtClean="0"/>
              <a:t>les</a:t>
            </a:r>
          </a:p>
          <a:p>
            <a:pPr marL="342900" indent="-342900">
              <a:buFont typeface="Symbol"/>
              <a:buChar char="·"/>
            </a:pPr>
            <a:r>
              <a:rPr lang="cs-CZ" sz="2400" b="1" dirty="0" smtClean="0"/>
              <a:t>rybník</a:t>
            </a:r>
          </a:p>
          <a:p>
            <a:pPr marL="342900" indent="-342900">
              <a:buFont typeface="Symbol"/>
              <a:buChar char="·"/>
            </a:pPr>
            <a:r>
              <a:rPr lang="cs-CZ" sz="2400" b="1" dirty="0" smtClean="0"/>
              <a:t>pole</a:t>
            </a:r>
          </a:p>
          <a:p>
            <a:pPr marL="342900" indent="-342900">
              <a:buFont typeface="Symbol"/>
              <a:buChar char="·"/>
            </a:pPr>
            <a:r>
              <a:rPr lang="cs-CZ" sz="2400" b="1" dirty="0" smtClean="0"/>
              <a:t>park</a:t>
            </a:r>
          </a:p>
          <a:p>
            <a:pPr marL="342900" indent="-342900">
              <a:buFont typeface="Symbol"/>
              <a:buChar char="·"/>
            </a:pPr>
            <a:r>
              <a:rPr lang="cs-CZ" sz="2400" b="1" dirty="0" smtClean="0"/>
              <a:t>řeka </a:t>
            </a:r>
            <a:endParaRPr lang="cs-CZ" sz="2400" dirty="0"/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95936" y="181690"/>
            <a:ext cx="122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LOUKA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31868" y="2325455"/>
            <a:ext cx="1539236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Bříza bělokorá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52320" y="5793551"/>
            <a:ext cx="1596689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Kobylka zelená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144" y="4149080"/>
            <a:ext cx="1517929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Čmelák zemní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370524" y="5125146"/>
            <a:ext cx="1328649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Psárka luční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27938" y="4149080"/>
            <a:ext cx="1384270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Lipnice luční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64288" y="4875698"/>
            <a:ext cx="1517929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Kopretina bílá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93550"/>
            <a:ext cx="1147863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Jetel luční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64009" y="4880386"/>
            <a:ext cx="1278701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Chrpa luční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28565" y="3068960"/>
            <a:ext cx="1405836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Růže šípková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88644" y="908720"/>
            <a:ext cx="863676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Vrabec</a:t>
            </a:r>
            <a:endParaRPr lang="cs-CZ" dirty="0"/>
          </a:p>
        </p:txBody>
      </p: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13970" y="4149080"/>
            <a:ext cx="1633094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Mravenec lesní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05904" y="2948369"/>
            <a:ext cx="1464922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Srnec obecný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23006" y="4840307"/>
            <a:ext cx="1183030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Jelen lesní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03016" y="5877272"/>
            <a:ext cx="1384270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Mech ploník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4808244"/>
            <a:ext cx="1616884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Rulík zlomocný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3356992"/>
            <a:ext cx="1894797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Ostružiník maliník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93495" y="1700808"/>
            <a:ext cx="1399562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Habr obecný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42352" y="1245335"/>
            <a:ext cx="1363552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Smrk ztepilý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76256" y="836712"/>
            <a:ext cx="1072909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Dub letní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51488" y="832891"/>
            <a:ext cx="1447275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Sojka obecná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181690"/>
            <a:ext cx="748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LES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66013" y="5312920"/>
            <a:ext cx="1217670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Leknín bílý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84615" y="3100768"/>
            <a:ext cx="1053422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Vrba bílá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70039" y="3762280"/>
            <a:ext cx="1488060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Rákos obecný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1704" y="4170903"/>
            <a:ext cx="1822182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Ondatra pižmová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5108608"/>
            <a:ext cx="1555576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Kachna divoká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71585" y="3762279"/>
            <a:ext cx="1789763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Užovka obojková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45755" y="3966591"/>
            <a:ext cx="1514661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Skokan zelený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6396" y="5312920"/>
            <a:ext cx="1384138" cy="40862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Kapr obecný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95936" y="181690"/>
            <a:ext cx="129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RYBNÍK</a:t>
            </a:r>
            <a:endParaRPr lang="cs-CZ" sz="2800" b="1" dirty="0"/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5847" y="3320861"/>
            <a:ext cx="1952837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Modrásek jetelový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8821" y="2348638"/>
            <a:ext cx="2511403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Mandelinka bramborová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69900" y="908720"/>
            <a:ext cx="1743226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Poštolka obecná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72835" y="3116549"/>
            <a:ext cx="1399104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Hraboš polní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60032" y="1940015"/>
            <a:ext cx="1113486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Oves setý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48357" y="1556792"/>
            <a:ext cx="1373120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Pšenice setá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00085" y="4674079"/>
            <a:ext cx="1026448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Žito seté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2799" y="5114041"/>
            <a:ext cx="1303445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Chrpa polní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30043" y="4453130"/>
            <a:ext cx="994347" cy="408623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Mák vlčí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95936" y="18169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POLE</a:t>
            </a:r>
            <a:endParaRPr lang="cs-CZ" sz="2800" b="1" dirty="0"/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11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422</Words>
  <Application>Microsoft Office PowerPoint</Application>
  <PresentationFormat>Předvádění na obrazovce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1_Motiv sady Office</vt:lpstr>
      <vt:lpstr>Druhy ekosystémů</vt:lpstr>
      <vt:lpstr>Anotace:</vt:lpstr>
      <vt:lpstr>Prezentace aplikace PowerPoint</vt:lpstr>
      <vt:lpstr>Prezentace aplikace PowerPoint</vt:lpstr>
      <vt:lpstr>Složky ekosystému si mezi sebou předávají: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MATERIÁLU</dc:title>
  <dc:creator>Helena</dc:creator>
  <cp:lastModifiedBy>ucitel</cp:lastModifiedBy>
  <cp:revision>41</cp:revision>
  <dcterms:created xsi:type="dcterms:W3CDTF">2013-01-11T14:39:09Z</dcterms:created>
  <dcterms:modified xsi:type="dcterms:W3CDTF">2013-08-22T12:36:30Z</dcterms:modified>
</cp:coreProperties>
</file>