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9" r:id="rId4"/>
    <p:sldId id="260" r:id="rId5"/>
    <p:sldId id="257" r:id="rId6"/>
    <p:sldId id="258" r:id="rId7"/>
    <p:sldId id="261" r:id="rId8"/>
    <p:sldId id="262" r:id="rId9"/>
    <p:sldId id="263" r:id="rId10"/>
    <p:sldId id="269" r:id="rId11"/>
    <p:sldId id="265" r:id="rId12"/>
    <p:sldId id="264" r:id="rId13"/>
    <p:sldId id="266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3250" autoAdjust="0"/>
  </p:normalViewPr>
  <p:slideViewPr>
    <p:cSldViewPr>
      <p:cViewPr>
        <p:scale>
          <a:sx n="70" d="100"/>
          <a:sy n="70" d="100"/>
        </p:scale>
        <p:origin x="-1896" y="-3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AA424-3355-4396-9F1A-71A8832B46B7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69722-4C82-4B9D-B44D-2D578E91F2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82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 živin</a:t>
            </a:r>
            <a:r>
              <a:rPr lang="cs-CZ" baseline="0" dirty="0" smtClean="0"/>
              <a:t> pro rostliny. (obrázek </a:t>
            </a:r>
            <a:r>
              <a:rPr lang="cs-CZ" baseline="0" dirty="0" err="1" smtClean="0"/>
              <a:t>microsoft</a:t>
            </a:r>
            <a:r>
              <a:rPr lang="cs-CZ" baseline="0" dirty="0" smtClean="0"/>
              <a:t> – klipart)</a:t>
            </a:r>
            <a:endParaRPr lang="cs-CZ" dirty="0" smtClean="0"/>
          </a:p>
          <a:p>
            <a:r>
              <a:rPr lang="cs-CZ" dirty="0" smtClean="0"/>
              <a:t>Domov pro živočichy. (http://upload.wikimedia.org/wikipedia/commons/3/3f/Mi%C3%B1oca066eue.jpg, http://commons.wikimedia.org/wiki/File%3AMi%C3%B1oca066eue.jpg)</a:t>
            </a:r>
          </a:p>
          <a:p>
            <a:r>
              <a:rPr lang="cs-CZ" dirty="0" smtClean="0"/>
              <a:t>Opora kořenům rostlin.</a:t>
            </a:r>
            <a:r>
              <a:rPr lang="cs-CZ" baseline="0" dirty="0" smtClean="0"/>
              <a:t> (obrázek </a:t>
            </a:r>
            <a:r>
              <a:rPr lang="cs-CZ" baseline="0" dirty="0" err="1" smtClean="0"/>
              <a:t>microsoft</a:t>
            </a:r>
            <a:r>
              <a:rPr lang="cs-CZ" baseline="0" dirty="0" smtClean="0"/>
              <a:t> – klipart)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69722-4C82-4B9D-B44D-2D578E91F20F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69722-4C82-4B9D-B44D-2D578E91F20F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cover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24EF5-7777-44DC-A5F0-C5582B72D5F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73474"/>
      </p:ext>
    </p:extLst>
  </p:cSld>
  <p:clrMapOvr>
    <a:masterClrMapping/>
  </p:clrMapOvr>
  <p:transition spd="med">
    <p:cover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38314-55CD-4A51-9700-D795C940E28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25228"/>
      </p:ext>
    </p:extLst>
  </p:cSld>
  <p:clrMapOvr>
    <a:masterClrMapping/>
  </p:clrMapOvr>
  <p:transition spd="med">
    <p:cover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88259-AEE9-49B7-A390-3A9B4A97EC2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87322"/>
      </p:ext>
    </p:extLst>
  </p:cSld>
  <p:clrMapOvr>
    <a:masterClrMapping/>
  </p:clrMapOvr>
  <p:transition spd="med">
    <p:cover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A7862-941C-4023-8CDF-F567C6F2C3E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3090"/>
      </p:ext>
    </p:extLst>
  </p:cSld>
  <p:clrMapOvr>
    <a:masterClrMapping/>
  </p:clrMapOvr>
  <p:transition spd="med">
    <p:cover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7294D-CF9C-4A41-9C27-B8B3C5ED256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58030"/>
      </p:ext>
    </p:extLst>
  </p:cSld>
  <p:clrMapOvr>
    <a:masterClrMapping/>
  </p:clrMapOvr>
  <p:transition spd="med">
    <p:cover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16230-088E-45A8-AFA3-A3A9269706B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30418"/>
      </p:ext>
    </p:extLst>
  </p:cSld>
  <p:clrMapOvr>
    <a:masterClrMapping/>
  </p:clrMapOvr>
  <p:transition spd="med">
    <p:cover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DA7F6-1024-404C-8165-4E3FFD16B56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04345"/>
      </p:ext>
    </p:extLst>
  </p:cSld>
  <p:clrMapOvr>
    <a:masterClrMapping/>
  </p:clrMapOvr>
  <p:transition spd="med">
    <p:cover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FA539-6776-4837-812A-074056FA493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51075"/>
      </p:ext>
    </p:extLst>
  </p:cSld>
  <p:clrMapOvr>
    <a:masterClrMapping/>
  </p:clrMapOvr>
  <p:transition spd="med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cover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D9CB0-CC7A-4562-918E-B36B4F9B2667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6380"/>
      </p:ext>
    </p:extLst>
  </p:cSld>
  <p:clrMapOvr>
    <a:masterClrMapping/>
  </p:clrMapOvr>
  <p:transition spd="med">
    <p:cover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80D24-9A97-4933-85A8-77FC4F23F54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34199"/>
      </p:ext>
    </p:extLst>
  </p:cSld>
  <p:clrMapOvr>
    <a:masterClrMapping/>
  </p:clrMapOvr>
  <p:transition spd="med">
    <p:cover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60C4A-0637-46B0-9350-772A1F35C3B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88538"/>
      </p:ext>
    </p:extLst>
  </p:cSld>
  <p:clrMapOvr>
    <a:masterClrMapping/>
  </p:clrMapOvr>
  <p:transition spd="med">
    <p:cover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24EF5-7777-44DC-A5F0-C5582B72D5F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56165"/>
      </p:ext>
    </p:extLst>
  </p:cSld>
  <p:clrMapOvr>
    <a:masterClrMapping/>
  </p:clrMapOvr>
  <p:transition spd="med">
    <p:cover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38314-55CD-4A51-9700-D795C940E28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51023"/>
      </p:ext>
    </p:extLst>
  </p:cSld>
  <p:clrMapOvr>
    <a:masterClrMapping/>
  </p:clrMapOvr>
  <p:transition spd="med">
    <p:cover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88259-AEE9-49B7-A390-3A9B4A97EC2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6651"/>
      </p:ext>
    </p:extLst>
  </p:cSld>
  <p:clrMapOvr>
    <a:masterClrMapping/>
  </p:clrMapOvr>
  <p:transition spd="med">
    <p:cover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A7862-941C-4023-8CDF-F567C6F2C3E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31856"/>
      </p:ext>
    </p:extLst>
  </p:cSld>
  <p:clrMapOvr>
    <a:masterClrMapping/>
  </p:clrMapOvr>
  <p:transition spd="med">
    <p:cover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7294D-CF9C-4A41-9C27-B8B3C5ED256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19038"/>
      </p:ext>
    </p:extLst>
  </p:cSld>
  <p:clrMapOvr>
    <a:masterClrMapping/>
  </p:clrMapOvr>
  <p:transition spd="med">
    <p:cover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16230-088E-45A8-AFA3-A3A9269706B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335"/>
      </p:ext>
    </p:extLst>
  </p:cSld>
  <p:clrMapOvr>
    <a:masterClrMapping/>
  </p:clrMapOvr>
  <p:transition spd="med">
    <p:cover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DA7F6-1024-404C-8165-4E3FFD16B56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43037"/>
      </p:ext>
    </p:extLst>
  </p:cSld>
  <p:clrMapOvr>
    <a:masterClrMapping/>
  </p:clrMapOvr>
  <p:transition spd="med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FA539-6776-4837-812A-074056FA493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038218"/>
      </p:ext>
    </p:extLst>
  </p:cSld>
  <p:clrMapOvr>
    <a:masterClrMapping/>
  </p:clrMapOvr>
  <p:transition spd="med">
    <p:cover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D9CB0-CC7A-4562-918E-B36B4F9B2667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627"/>
      </p:ext>
    </p:extLst>
  </p:cSld>
  <p:clrMapOvr>
    <a:masterClrMapping/>
  </p:clrMapOvr>
  <p:transition spd="med">
    <p:cover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80D24-9A97-4933-85A8-77FC4F23F54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90337"/>
      </p:ext>
    </p:extLst>
  </p:cSld>
  <p:clrMapOvr>
    <a:masterClrMapping/>
  </p:clrMapOvr>
  <p:transition spd="med">
    <p:cover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60C4A-0637-46B0-9350-772A1F35C3B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73843"/>
      </p:ext>
    </p:extLst>
  </p:cSld>
  <p:clrMapOvr>
    <a:masterClrMapping/>
  </p:clrMapOvr>
  <p:transition spd="med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over dir="ru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22BBDC-8DB9-4AFB-B277-41101E4C570E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1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cover dir="r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22BBDC-8DB9-4AFB-B277-41101E4C570E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8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cover dir="r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2/Flickr_-_brewbooks_-_Eriogonum_inflatum_(1).jp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upload.wikimedia.org/wikipedia/commons/3/3f/Mi%C3%B1oca066eu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Talpa_europaea_MHNT_Tete.jpg" TargetMode="External"/><Relationship Id="rId5" Type="http://schemas.openxmlformats.org/officeDocument/2006/relationships/hyperlink" Target="http://commons.wikimedia.org/wiki/File:Regenwurm1.jpg" TargetMode="External"/><Relationship Id="rId4" Type="http://schemas.openxmlformats.org/officeDocument/2006/relationships/hyperlink" Target="http://commons.wikimedia.org/wiki/File:Raised_bed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ommons.wikimedia.org/wiki/File:Dung_beetle_Geotrupes_sp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Neživá příroda - půda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Pří_148_Rozmanitost </a:t>
            </a:r>
            <a:r>
              <a:rPr lang="cs-CZ" dirty="0" err="1"/>
              <a:t>přírody_Neživá</a:t>
            </a:r>
            <a:r>
              <a:rPr lang="cs-CZ" dirty="0"/>
              <a:t> příroda – </a:t>
            </a:r>
            <a:r>
              <a:rPr lang="cs-CZ" dirty="0" smtClean="0"/>
              <a:t>půda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</a:t>
            </a:r>
            <a:r>
              <a:rPr lang="cs-CZ" b="1" dirty="0">
                <a:solidFill>
                  <a:srgbClr val="171A1B"/>
                </a:solidFill>
              </a:rPr>
              <a:t>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295492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ÚKOL</a:t>
            </a:r>
            <a:r>
              <a:rPr lang="cs-CZ" dirty="0" smtClean="0"/>
              <a:t>: Doplňte křížovku.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23528" y="2204864"/>
          <a:ext cx="4104450" cy="3024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"/>
                <a:gridCol w="410445"/>
                <a:gridCol w="410445"/>
                <a:gridCol w="410445"/>
                <a:gridCol w="410445"/>
                <a:gridCol w="410445"/>
                <a:gridCol w="410445"/>
                <a:gridCol w="410445"/>
                <a:gridCol w="410445"/>
                <a:gridCol w="410445"/>
              </a:tblGrid>
              <a:tr h="604867">
                <a:tc gridSpan="4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604867">
                <a:tc rowSpan="2" gridSpan="2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604867">
                <a:tc gridSpan="2" vMerge="1"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</a:tr>
              <a:tr h="60486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</a:tr>
              <a:tr h="604867">
                <a:tc gridSpan="2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0" y="2132856"/>
            <a:ext cx="4320480" cy="4498520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/>
          <a:p>
            <a:pPr marL="57835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cs-CZ" sz="3000" dirty="0" smtClean="0"/>
              <a:t>Půda vzniká obrušováním a rozmělňováním … (čeho?)</a:t>
            </a:r>
          </a:p>
          <a:p>
            <a:pPr marL="57835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Půda</a:t>
            </a:r>
            <a:r>
              <a:rPr kumimoji="0" lang="cs-CZ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vzniká působením větru, vody, ledu a …</a:t>
            </a:r>
          </a:p>
          <a:p>
            <a:pPr marL="57835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cs-CZ" sz="3000" baseline="0" dirty="0" smtClean="0"/>
              <a:t>Půda znamená pro živočichy ….</a:t>
            </a:r>
          </a:p>
          <a:p>
            <a:pPr marL="57835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cs-CZ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půdě žijí například …</a:t>
            </a:r>
          </a:p>
          <a:p>
            <a:pPr marL="57835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cs-CZ" sz="3000" baseline="0" dirty="0" smtClean="0"/>
              <a:t>Půda je zdrojem živin pro ….</a:t>
            </a:r>
            <a:endParaRPr kumimoji="0" lang="cs-CZ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ŘEŠENÍ</a:t>
            </a:r>
            <a:r>
              <a:rPr lang="cs-CZ" dirty="0" smtClean="0"/>
              <a:t>: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23528" y="2204864"/>
          <a:ext cx="4104450" cy="3024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"/>
                <a:gridCol w="410445"/>
                <a:gridCol w="410445"/>
                <a:gridCol w="410445"/>
                <a:gridCol w="410445"/>
                <a:gridCol w="410445"/>
                <a:gridCol w="410445"/>
                <a:gridCol w="410445"/>
                <a:gridCol w="410445"/>
                <a:gridCol w="410445"/>
              </a:tblGrid>
              <a:tr h="604867">
                <a:tc gridSpan="4"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604867">
                <a:tc rowSpan="2" gridSpan="2"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U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604867">
                <a:tc gridSpan="2" vMerge="1"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U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</a:tr>
              <a:tr h="604867">
                <a:tc gridSpan="2">
                  <a:txBody>
                    <a:bodyPr/>
                    <a:lstStyle/>
                    <a:p>
                      <a:pPr algn="ctr"/>
                      <a:endParaRPr lang="cs-CZ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O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N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chemeClr val="bg1"/>
                          </a:solidFill>
                        </a:rPr>
                        <a:t>Y</a:t>
                      </a:r>
                      <a:endParaRPr lang="cs-CZ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0" y="2132856"/>
            <a:ext cx="4320480" cy="4498520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/>
          <a:p>
            <a:pPr marL="57835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cs-CZ" sz="3000" dirty="0" smtClean="0"/>
              <a:t>Půda vzniká obrušováním a rozmělňováním … (čeho?)</a:t>
            </a:r>
          </a:p>
          <a:p>
            <a:pPr marL="57835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Půda</a:t>
            </a:r>
            <a:r>
              <a:rPr kumimoji="0" lang="cs-CZ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vzniká působením větru, vody, ledu a …</a:t>
            </a:r>
          </a:p>
          <a:p>
            <a:pPr marL="57835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cs-CZ" sz="3000" baseline="0" dirty="0" smtClean="0"/>
              <a:t>Půda znamená pro živočichy ….</a:t>
            </a:r>
          </a:p>
          <a:p>
            <a:pPr marL="57835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kumimoji="0" lang="cs-CZ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půdě žijí například …</a:t>
            </a:r>
          </a:p>
          <a:p>
            <a:pPr marL="578358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+mj-lt"/>
              <a:buAutoNum type="arabicPeriod"/>
              <a:tabLst/>
              <a:defRPr/>
            </a:pPr>
            <a:r>
              <a:rPr lang="cs-CZ" sz="3000" baseline="0" dirty="0" smtClean="0"/>
              <a:t>Půda je zdrojem živin pro ….</a:t>
            </a:r>
            <a:endParaRPr kumimoji="0" lang="cs-CZ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341"/>
            <a:ext cx="8229600" cy="1399032"/>
          </a:xfrm>
        </p:spPr>
        <p:txBody>
          <a:bodyPr/>
          <a:lstStyle/>
          <a:p>
            <a:pPr marL="0"/>
            <a:r>
              <a:rPr lang="cs-CZ" b="1" dirty="0" smtClean="0"/>
              <a:t>ZÁPIS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34459"/>
            <a:ext cx="8229600" cy="4826008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cs-CZ" sz="3600" b="1" dirty="0" smtClean="0"/>
              <a:t>Půda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dirty="0" smtClean="0"/>
              <a:t>Půda je součástí neživé přírody, obsahuje vodu, vzduch a organismy.</a:t>
            </a:r>
          </a:p>
          <a:p>
            <a:pPr marL="0">
              <a:spcBef>
                <a:spcPts val="1800"/>
              </a:spcBef>
            </a:pPr>
            <a:r>
              <a:rPr lang="cs-CZ" dirty="0" smtClean="0"/>
              <a:t>Význam půdy: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droj živin pro rostliny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o</a:t>
            </a:r>
            <a:r>
              <a:rPr lang="cs-CZ" dirty="0" smtClean="0"/>
              <a:t>pora kořenům rostlin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d</a:t>
            </a:r>
            <a:r>
              <a:rPr lang="cs-CZ" dirty="0" smtClean="0"/>
              <a:t>omov pro živočichy</a:t>
            </a:r>
          </a:p>
          <a:p>
            <a:pPr marL="0">
              <a:spcBef>
                <a:spcPts val="1800"/>
              </a:spcBef>
            </a:pPr>
            <a:r>
              <a:rPr lang="cs-CZ" dirty="0" smtClean="0"/>
              <a:t>Vrstvy půdy: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humus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svrchní půda – bohatá na výživu a minerály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spodní půda – bohatá na minerály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mateční hornina – pevná spodní část zemské kůry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podloží – obsahuje písek a kamínky.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19151"/>
            <a:ext cx="8784976" cy="5036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Franklin Gothic Book" pitchFamily="34" charset="0"/>
              </a:rPr>
              <a:t>Miñoca066eue.jpg</a:t>
            </a:r>
            <a:r>
              <a:rPr lang="cs-CZ" sz="1600" dirty="0">
                <a:solidFill>
                  <a:schemeClr val="bg1"/>
                </a:solidFill>
                <a:latin typeface="Franklin Gothic Book" pitchFamily="34" charset="0"/>
              </a:rPr>
              <a:t>. In: </a:t>
            </a:r>
            <a:r>
              <a:rPr lang="cs-CZ" sz="1600" i="1" dirty="0" err="1">
                <a:solidFill>
                  <a:schemeClr val="bg1"/>
                </a:solidFill>
                <a:latin typeface="Franklin Gothic Book" pitchFamily="34" charset="0"/>
              </a:rPr>
              <a:t>Wikipedia</a:t>
            </a:r>
            <a:r>
              <a:rPr lang="cs-CZ" sz="1600" i="1" dirty="0">
                <a:solidFill>
                  <a:schemeClr val="bg1"/>
                </a:solidFill>
                <a:latin typeface="Franklin Gothic Book" pitchFamily="34" charset="0"/>
              </a:rPr>
              <a:t>: </a:t>
            </a:r>
            <a:r>
              <a:rPr lang="cs-CZ" sz="1600" i="1" dirty="0" err="1">
                <a:solidFill>
                  <a:schemeClr val="bg1"/>
                </a:solidFill>
                <a:latin typeface="Franklin Gothic Book" pitchFamily="34" charset="0"/>
              </a:rPr>
              <a:t>the</a:t>
            </a:r>
            <a:r>
              <a:rPr lang="cs-CZ" sz="1600" i="1" dirty="0">
                <a:solidFill>
                  <a:schemeClr val="bg1"/>
                </a:solidFill>
                <a:latin typeface="Franklin Gothic Book" pitchFamily="34" charset="0"/>
              </a:rPr>
              <a:t> free </a:t>
            </a:r>
            <a:r>
              <a:rPr lang="cs-CZ" sz="1600" i="1" dirty="0" err="1">
                <a:solidFill>
                  <a:schemeClr val="bg1"/>
                </a:solidFill>
                <a:latin typeface="Franklin Gothic Book" pitchFamily="34" charset="0"/>
              </a:rPr>
              <a:t>encyclopedia</a:t>
            </a:r>
            <a:r>
              <a:rPr lang="cs-CZ" sz="1600" dirty="0">
                <a:solidFill>
                  <a:schemeClr val="bg1"/>
                </a:solidFill>
                <a:latin typeface="Franklin Gothic Book" pitchFamily="34" charset="0"/>
              </a:rPr>
              <a:t> [online]. San Francisco (CA): </a:t>
            </a:r>
            <a:r>
              <a:rPr lang="cs-CZ" sz="1600" dirty="0" err="1">
                <a:solidFill>
                  <a:schemeClr val="bg1"/>
                </a:solidFill>
                <a:latin typeface="Franklin Gothic Book" pitchFamily="34" charset="0"/>
              </a:rPr>
              <a:t>Wikimedia</a:t>
            </a:r>
            <a:r>
              <a:rPr lang="cs-CZ" sz="1600" dirty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latin typeface="Franklin Gothic Book" pitchFamily="34" charset="0"/>
              </a:rPr>
              <a:t>Foundation</a:t>
            </a:r>
            <a:r>
              <a:rPr lang="cs-CZ" sz="1600" dirty="0">
                <a:solidFill>
                  <a:schemeClr val="bg1"/>
                </a:solidFill>
                <a:latin typeface="Franklin Gothic Book" pitchFamily="34" charset="0"/>
              </a:rPr>
              <a:t>, 2001-, 21:37, 28 </a:t>
            </a:r>
            <a:r>
              <a:rPr lang="cs-CZ" sz="1600" dirty="0" err="1">
                <a:solidFill>
                  <a:schemeClr val="bg1"/>
                </a:solidFill>
                <a:latin typeface="Franklin Gothic Book" pitchFamily="34" charset="0"/>
              </a:rPr>
              <a:t>October</a:t>
            </a:r>
            <a:r>
              <a:rPr lang="cs-CZ" sz="1600" dirty="0">
                <a:solidFill>
                  <a:schemeClr val="bg1"/>
                </a:solidFill>
                <a:latin typeface="Franklin Gothic Book" pitchFamily="34" charset="0"/>
              </a:rPr>
              <a:t> 2005 [cit. 2013-04-25]. Dostupné z: </a:t>
            </a:r>
            <a:r>
              <a:rPr lang="cs-CZ" sz="1600" dirty="0">
                <a:solidFill>
                  <a:schemeClr val="bg1"/>
                </a:solidFill>
                <a:latin typeface="Franklin Gothic Book" pitchFamily="34" charset="0"/>
                <a:hlinkClick r:id="rId2"/>
              </a:rPr>
              <a:t>http://</a:t>
            </a:r>
            <a:r>
              <a:rPr lang="cs-CZ" sz="1600" dirty="0" smtClean="0">
                <a:solidFill>
                  <a:schemeClr val="bg1"/>
                </a:solidFill>
                <a:latin typeface="Franklin Gothic Book" pitchFamily="34" charset="0"/>
                <a:hlinkClick r:id="rId2"/>
              </a:rPr>
              <a:t>upload.wikimedia.org/wikipedia/commons/3/3f/Mi%C3%B1oca066eue.jpg</a:t>
            </a:r>
            <a:endParaRPr lang="cs-CZ" sz="16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1600" dirty="0" err="1" smtClean="0">
                <a:solidFill>
                  <a:schemeClr val="bg1"/>
                </a:solidFill>
                <a:latin typeface="Franklin Gothic Book" pitchFamily="34" charset="0"/>
              </a:rPr>
              <a:t>Flickr</a:t>
            </a:r>
            <a:r>
              <a:rPr lang="cs-CZ" sz="1600" dirty="0" smtClean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cs-CZ" sz="1600" dirty="0">
                <a:solidFill>
                  <a:schemeClr val="bg1"/>
                </a:solidFill>
                <a:latin typeface="Franklin Gothic Book" pitchFamily="34" charset="0"/>
              </a:rPr>
              <a:t>- </a:t>
            </a:r>
            <a:r>
              <a:rPr lang="cs-CZ" sz="1600" dirty="0" err="1">
                <a:solidFill>
                  <a:schemeClr val="bg1"/>
                </a:solidFill>
                <a:latin typeface="Franklin Gothic Book" pitchFamily="34" charset="0"/>
              </a:rPr>
              <a:t>brewbooks</a:t>
            </a:r>
            <a:r>
              <a:rPr lang="cs-CZ" sz="1600" dirty="0">
                <a:solidFill>
                  <a:schemeClr val="bg1"/>
                </a:solidFill>
                <a:latin typeface="Franklin Gothic Book" pitchFamily="34" charset="0"/>
              </a:rPr>
              <a:t> - </a:t>
            </a:r>
            <a:r>
              <a:rPr lang="cs-CZ" sz="1600" dirty="0" err="1">
                <a:solidFill>
                  <a:schemeClr val="bg1"/>
                </a:solidFill>
                <a:latin typeface="Franklin Gothic Book" pitchFamily="34" charset="0"/>
              </a:rPr>
              <a:t>Eriogonum</a:t>
            </a:r>
            <a:r>
              <a:rPr lang="cs-CZ" sz="1600" dirty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cs-CZ" sz="1600" dirty="0" err="1">
                <a:solidFill>
                  <a:schemeClr val="bg1"/>
                </a:solidFill>
                <a:latin typeface="Franklin Gothic Book" pitchFamily="34" charset="0"/>
              </a:rPr>
              <a:t>inflatum</a:t>
            </a:r>
            <a:r>
              <a:rPr lang="cs-CZ" sz="1600" dirty="0">
                <a:solidFill>
                  <a:schemeClr val="bg1"/>
                </a:solidFill>
                <a:latin typeface="Franklin Gothic Book" pitchFamily="34" charset="0"/>
              </a:rPr>
              <a:t> (1).</a:t>
            </a:r>
            <a:r>
              <a:rPr lang="cs-CZ" sz="1600" dirty="0" err="1">
                <a:solidFill>
                  <a:schemeClr val="bg1"/>
                </a:solidFill>
                <a:latin typeface="Franklin Gothic Book" pitchFamily="34" charset="0"/>
              </a:rPr>
              <a:t>jpg</a:t>
            </a:r>
            <a:r>
              <a:rPr lang="cs-CZ" sz="1600" dirty="0">
                <a:solidFill>
                  <a:schemeClr val="bg1"/>
                </a:solidFill>
                <a:latin typeface="Franklin Gothic Book" pitchFamily="34" charset="0"/>
              </a:rPr>
              <a:t>. In: [online]. 13:40, 15 June 2012 [cit. 2013-04-25]. Dostupné z: </a:t>
            </a:r>
            <a:r>
              <a:rPr lang="cs-CZ" sz="1600" dirty="0">
                <a:solidFill>
                  <a:schemeClr val="bg1"/>
                </a:solidFill>
                <a:latin typeface="Franklin Gothic Book" pitchFamily="34" charset="0"/>
                <a:hlinkClick r:id="rId3"/>
              </a:rPr>
              <a:t>http://upload.wikimedia.org/wikipedia/commons/0/02/Flickr_-_brewbooks_-_Eriogonum_inflatum_%</a:t>
            </a:r>
            <a:r>
              <a:rPr lang="cs-CZ" sz="1600" dirty="0" smtClean="0">
                <a:solidFill>
                  <a:schemeClr val="bg1"/>
                </a:solidFill>
                <a:latin typeface="Franklin Gothic Book" pitchFamily="34" charset="0"/>
                <a:hlinkClick r:id="rId3"/>
              </a:rPr>
              <a:t>281%29.jpg</a:t>
            </a:r>
            <a:endParaRPr lang="cs-CZ" sz="16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</a:rPr>
              <a:t>Raised </a:t>
            </a:r>
            <a:r>
              <a:rPr lang="en-US" sz="1600" dirty="0">
                <a:solidFill>
                  <a:schemeClr val="bg1"/>
                </a:solidFill>
                <a:latin typeface="Franklin Gothic Book" pitchFamily="34" charset="0"/>
              </a:rPr>
              <a:t>bed.jpg. In: </a:t>
            </a:r>
            <a:r>
              <a:rPr lang="en-US" sz="1600" i="1" dirty="0">
                <a:solidFill>
                  <a:schemeClr val="bg1"/>
                </a:solidFill>
                <a:latin typeface="Franklin Gothic Book" pitchFamily="34" charset="0"/>
              </a:rPr>
              <a:t>Wikipedia: the free encyclopedia</a:t>
            </a:r>
            <a:r>
              <a:rPr lang="en-US" sz="1600" dirty="0">
                <a:solidFill>
                  <a:schemeClr val="bg1"/>
                </a:solidFill>
                <a:latin typeface="Franklin Gothic Book" pitchFamily="34" charset="0"/>
              </a:rPr>
              <a:t> [online]. San Francisco (CA): Wikimedia Foundation, 2001-, 04:31, 25 September 2007 [cit. 2013-04-25]. </a:t>
            </a:r>
            <a:r>
              <a:rPr lang="en-US" sz="1600" dirty="0" err="1">
                <a:solidFill>
                  <a:schemeClr val="bg1"/>
                </a:solidFill>
                <a:latin typeface="Franklin Gothic Book" pitchFamily="34" charset="0"/>
              </a:rPr>
              <a:t>Dostupné</a:t>
            </a:r>
            <a:r>
              <a:rPr lang="en-US" sz="1600" dirty="0">
                <a:solidFill>
                  <a:schemeClr val="bg1"/>
                </a:solidFill>
                <a:latin typeface="Franklin Gothic Book" pitchFamily="34" charset="0"/>
              </a:rPr>
              <a:t> z: </a:t>
            </a:r>
            <a:r>
              <a:rPr lang="en-US" sz="1600" dirty="0">
                <a:solidFill>
                  <a:schemeClr val="bg1"/>
                </a:solidFill>
                <a:latin typeface="Franklin Gothic Book" pitchFamily="34" charset="0"/>
                <a:hlinkClick r:id="rId4"/>
              </a:rPr>
              <a:t>http://</a:t>
            </a:r>
            <a:r>
              <a:rPr lang="en-US" sz="1600" dirty="0" smtClean="0">
                <a:solidFill>
                  <a:schemeClr val="bg1"/>
                </a:solidFill>
                <a:latin typeface="Franklin Gothic Book" pitchFamily="34" charset="0"/>
                <a:hlinkClick r:id="rId4"/>
              </a:rPr>
              <a:t>commons.wikimedia.org/wiki/File:Raised_bed.jpg</a:t>
            </a:r>
            <a:endParaRPr lang="cs-CZ" sz="1600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1600" dirty="0" smtClean="0">
                <a:latin typeface="Franklin Gothic Book" pitchFamily="34" charset="0"/>
              </a:rPr>
              <a:t>Regenwurm1.jpg</a:t>
            </a:r>
            <a:r>
              <a:rPr lang="cs-CZ" sz="1600" dirty="0">
                <a:latin typeface="Franklin Gothic Book" pitchFamily="34" charset="0"/>
              </a:rPr>
              <a:t>. In: </a:t>
            </a:r>
            <a:r>
              <a:rPr lang="cs-CZ" sz="1600" i="1" dirty="0" err="1">
                <a:latin typeface="Franklin Gothic Book" pitchFamily="34" charset="0"/>
              </a:rPr>
              <a:t>Wikipedia</a:t>
            </a:r>
            <a:r>
              <a:rPr lang="cs-CZ" sz="1600" i="1" dirty="0">
                <a:latin typeface="Franklin Gothic Book" pitchFamily="34" charset="0"/>
              </a:rPr>
              <a:t>: </a:t>
            </a:r>
            <a:r>
              <a:rPr lang="cs-CZ" sz="1600" i="1" dirty="0" err="1">
                <a:latin typeface="Franklin Gothic Book" pitchFamily="34" charset="0"/>
              </a:rPr>
              <a:t>the</a:t>
            </a:r>
            <a:r>
              <a:rPr lang="cs-CZ" sz="1600" i="1" dirty="0">
                <a:latin typeface="Franklin Gothic Book" pitchFamily="34" charset="0"/>
              </a:rPr>
              <a:t> free </a:t>
            </a:r>
            <a:r>
              <a:rPr lang="cs-CZ" sz="1600" i="1" dirty="0" err="1">
                <a:latin typeface="Franklin Gothic Book" pitchFamily="34" charset="0"/>
              </a:rPr>
              <a:t>encyclopedia</a:t>
            </a:r>
            <a:r>
              <a:rPr lang="cs-CZ" sz="1600" dirty="0">
                <a:latin typeface="Franklin Gothic Book" pitchFamily="34" charset="0"/>
              </a:rPr>
              <a:t> [online]. San Francisco (CA): </a:t>
            </a:r>
            <a:r>
              <a:rPr lang="cs-CZ" sz="1600" dirty="0" err="1">
                <a:latin typeface="Franklin Gothic Book" pitchFamily="34" charset="0"/>
              </a:rPr>
              <a:t>Wikimedia</a:t>
            </a:r>
            <a:r>
              <a:rPr lang="cs-CZ" sz="1600" dirty="0">
                <a:latin typeface="Franklin Gothic Book" pitchFamily="34" charset="0"/>
              </a:rPr>
              <a:t> </a:t>
            </a:r>
            <a:r>
              <a:rPr lang="cs-CZ" sz="1600" dirty="0" err="1">
                <a:latin typeface="Franklin Gothic Book" pitchFamily="34" charset="0"/>
              </a:rPr>
              <a:t>Foundation</a:t>
            </a:r>
            <a:r>
              <a:rPr lang="cs-CZ" sz="1600" dirty="0">
                <a:latin typeface="Franklin Gothic Book" pitchFamily="34" charset="0"/>
              </a:rPr>
              <a:t>, 2001-, 16:33, 22 August 2008 [cit. 2013-04-25]. Dostupné z: </a:t>
            </a:r>
            <a:r>
              <a:rPr lang="cs-CZ" sz="1600" dirty="0">
                <a:latin typeface="Franklin Gothic Book" pitchFamily="34" charset="0"/>
                <a:hlinkClick r:id="rId5"/>
              </a:rPr>
              <a:t>http://</a:t>
            </a:r>
            <a:r>
              <a:rPr lang="cs-CZ" sz="1600" dirty="0" smtClean="0">
                <a:latin typeface="Franklin Gothic Book" pitchFamily="34" charset="0"/>
                <a:hlinkClick r:id="rId5"/>
              </a:rPr>
              <a:t>commons.wikimedia.org/wiki/File:Regenwurm1.jpg</a:t>
            </a:r>
            <a:endParaRPr lang="cs-CZ" sz="1600" dirty="0" smtClean="0">
              <a:latin typeface="Franklin Gothic Book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1600" dirty="0">
                <a:latin typeface="Franklin Gothic Book" pitchFamily="34" charset="0"/>
              </a:rPr>
              <a:t>Talpa </a:t>
            </a:r>
            <a:r>
              <a:rPr lang="cs-CZ" sz="1600" dirty="0" err="1">
                <a:latin typeface="Franklin Gothic Book" pitchFamily="34" charset="0"/>
              </a:rPr>
              <a:t>europaea</a:t>
            </a:r>
            <a:r>
              <a:rPr lang="cs-CZ" sz="1600" dirty="0">
                <a:latin typeface="Franklin Gothic Book" pitchFamily="34" charset="0"/>
              </a:rPr>
              <a:t> MHNT Tete.jpg. In: </a:t>
            </a:r>
            <a:r>
              <a:rPr lang="cs-CZ" sz="1600" i="1" dirty="0" err="1">
                <a:latin typeface="Franklin Gothic Book" pitchFamily="34" charset="0"/>
              </a:rPr>
              <a:t>Wikipedia</a:t>
            </a:r>
            <a:r>
              <a:rPr lang="cs-CZ" sz="1600" i="1" dirty="0">
                <a:latin typeface="Franklin Gothic Book" pitchFamily="34" charset="0"/>
              </a:rPr>
              <a:t>: </a:t>
            </a:r>
            <a:r>
              <a:rPr lang="cs-CZ" sz="1600" i="1" dirty="0" err="1">
                <a:latin typeface="Franklin Gothic Book" pitchFamily="34" charset="0"/>
              </a:rPr>
              <a:t>the</a:t>
            </a:r>
            <a:r>
              <a:rPr lang="cs-CZ" sz="1600" i="1" dirty="0">
                <a:latin typeface="Franklin Gothic Book" pitchFamily="34" charset="0"/>
              </a:rPr>
              <a:t> free </a:t>
            </a:r>
            <a:r>
              <a:rPr lang="cs-CZ" sz="1600" i="1" dirty="0" err="1">
                <a:latin typeface="Franklin Gothic Book" pitchFamily="34" charset="0"/>
              </a:rPr>
              <a:t>encyclopedia</a:t>
            </a:r>
            <a:r>
              <a:rPr lang="cs-CZ" sz="1600" dirty="0">
                <a:latin typeface="Franklin Gothic Book" pitchFamily="34" charset="0"/>
              </a:rPr>
              <a:t> [online]. San Francisco (CA): </a:t>
            </a:r>
            <a:r>
              <a:rPr lang="cs-CZ" sz="1600" dirty="0" err="1">
                <a:latin typeface="Franklin Gothic Book" pitchFamily="34" charset="0"/>
              </a:rPr>
              <a:t>Wikimedia</a:t>
            </a:r>
            <a:r>
              <a:rPr lang="cs-CZ" sz="1600" dirty="0">
                <a:latin typeface="Franklin Gothic Book" pitchFamily="34" charset="0"/>
              </a:rPr>
              <a:t> </a:t>
            </a:r>
            <a:r>
              <a:rPr lang="cs-CZ" sz="1600" dirty="0" err="1">
                <a:latin typeface="Franklin Gothic Book" pitchFamily="34" charset="0"/>
              </a:rPr>
              <a:t>Foundation</a:t>
            </a:r>
            <a:r>
              <a:rPr lang="cs-CZ" sz="1600" dirty="0">
                <a:latin typeface="Franklin Gothic Book" pitchFamily="34" charset="0"/>
              </a:rPr>
              <a:t>, 2001-, 08:12, 9 </a:t>
            </a:r>
            <a:r>
              <a:rPr lang="cs-CZ" sz="1600" dirty="0" err="1">
                <a:latin typeface="Franklin Gothic Book" pitchFamily="34" charset="0"/>
              </a:rPr>
              <a:t>December</a:t>
            </a:r>
            <a:r>
              <a:rPr lang="cs-CZ" sz="1600" dirty="0">
                <a:latin typeface="Franklin Gothic Book" pitchFamily="34" charset="0"/>
              </a:rPr>
              <a:t> 2012 [cit. 2013-04-25]. Dostupné z: </a:t>
            </a:r>
            <a:r>
              <a:rPr lang="cs-CZ" sz="1600" dirty="0">
                <a:latin typeface="Franklin Gothic Book" pitchFamily="34" charset="0"/>
                <a:hlinkClick r:id="rId6"/>
              </a:rPr>
              <a:t>http://</a:t>
            </a:r>
            <a:r>
              <a:rPr lang="cs-CZ" sz="1600" dirty="0" smtClean="0">
                <a:latin typeface="Franklin Gothic Book" pitchFamily="34" charset="0"/>
                <a:hlinkClick r:id="rId6"/>
              </a:rPr>
              <a:t>commons.wikimedia.org/wiki/File%3ATalpa_europaea_MHNT_Tete.jpg</a:t>
            </a:r>
            <a:endParaRPr lang="cs-CZ" sz="1600" dirty="0" smtClean="0">
              <a:latin typeface="Franklin Gothic Book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600" dirty="0" smtClean="0">
              <a:latin typeface="Franklin Gothic Book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cs-CZ" sz="1300" dirty="0" smtClean="0">
              <a:latin typeface="Calibri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cs-CZ" sz="1300" dirty="0" smtClean="0">
              <a:latin typeface="Calibri" pitchFamily="34" charset="0"/>
            </a:endParaRPr>
          </a:p>
          <a:p>
            <a:pPr marL="64008" indent="0">
              <a:spcAft>
                <a:spcPts val="600"/>
              </a:spcAft>
              <a:buNone/>
            </a:pPr>
            <a:endParaRPr lang="cs-CZ" sz="1300" dirty="0" smtClean="0">
              <a:latin typeface="Calibri" pitchFamily="34" charset="0"/>
            </a:endParaRPr>
          </a:p>
          <a:p>
            <a:pPr marL="64008" indent="0">
              <a:spcAft>
                <a:spcPts val="600"/>
              </a:spcAft>
              <a:buNone/>
            </a:pPr>
            <a:r>
              <a:rPr lang="cs-CZ" sz="13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cs-CZ" sz="1300" dirty="0">
                <a:solidFill>
                  <a:schemeClr val="bg1"/>
                </a:solidFill>
                <a:latin typeface="Calibri" pitchFamily="34" charset="0"/>
              </a:rPr>
            </a:br>
            <a:endParaRPr lang="cs-CZ" sz="1300" dirty="0">
              <a:latin typeface="Calibri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marL="0" algn="l"/>
            <a:r>
              <a:rPr lang="cs-CZ" b="1" dirty="0"/>
              <a:t>Použité zdroje</a:t>
            </a:r>
            <a:r>
              <a:rPr lang="cs-CZ" dirty="0"/>
              <a:t>:</a:t>
            </a: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602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51" y="14988"/>
            <a:ext cx="8229600" cy="1073274"/>
          </a:xfrm>
        </p:spPr>
        <p:txBody>
          <a:bodyPr/>
          <a:lstStyle/>
          <a:p>
            <a:r>
              <a:rPr lang="cs-CZ" b="1" dirty="0"/>
              <a:t>Použité zdroje</a:t>
            </a:r>
            <a:r>
              <a:rPr lang="cs-CZ" dirty="0"/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0030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1800" dirty="0">
                <a:latin typeface="Franklin Gothic Book" pitchFamily="34" charset="0"/>
              </a:rPr>
              <a:t>Dung </a:t>
            </a:r>
            <a:r>
              <a:rPr lang="cs-CZ" sz="1800" dirty="0" err="1">
                <a:latin typeface="Franklin Gothic Book" pitchFamily="34" charset="0"/>
              </a:rPr>
              <a:t>beetle</a:t>
            </a:r>
            <a:r>
              <a:rPr lang="cs-CZ" sz="1800" dirty="0">
                <a:latin typeface="Franklin Gothic Book" pitchFamily="34" charset="0"/>
              </a:rPr>
              <a:t> </a:t>
            </a:r>
            <a:r>
              <a:rPr lang="cs-CZ" sz="1800" dirty="0" err="1">
                <a:latin typeface="Franklin Gothic Book" pitchFamily="34" charset="0"/>
              </a:rPr>
              <a:t>Geotrupes</a:t>
            </a:r>
            <a:r>
              <a:rPr lang="cs-CZ" sz="1800" dirty="0">
                <a:latin typeface="Franklin Gothic Book" pitchFamily="34" charset="0"/>
              </a:rPr>
              <a:t> sp.jpg. In: </a:t>
            </a:r>
            <a:r>
              <a:rPr lang="cs-CZ" sz="1800" i="1" dirty="0" err="1">
                <a:latin typeface="Franklin Gothic Book" pitchFamily="34" charset="0"/>
              </a:rPr>
              <a:t>Wikipedia</a:t>
            </a:r>
            <a:r>
              <a:rPr lang="cs-CZ" sz="1800" i="1" dirty="0">
                <a:latin typeface="Franklin Gothic Book" pitchFamily="34" charset="0"/>
              </a:rPr>
              <a:t>: </a:t>
            </a:r>
            <a:r>
              <a:rPr lang="cs-CZ" sz="1800" i="1" dirty="0" err="1">
                <a:latin typeface="Franklin Gothic Book" pitchFamily="34" charset="0"/>
              </a:rPr>
              <a:t>the</a:t>
            </a:r>
            <a:r>
              <a:rPr lang="cs-CZ" sz="1800" i="1" dirty="0">
                <a:latin typeface="Franklin Gothic Book" pitchFamily="34" charset="0"/>
              </a:rPr>
              <a:t> free </a:t>
            </a:r>
            <a:r>
              <a:rPr lang="cs-CZ" sz="1800" i="1" dirty="0" err="1">
                <a:latin typeface="Franklin Gothic Book" pitchFamily="34" charset="0"/>
              </a:rPr>
              <a:t>encyclopedia</a:t>
            </a:r>
            <a:r>
              <a:rPr lang="cs-CZ" sz="1800" dirty="0">
                <a:latin typeface="Franklin Gothic Book" pitchFamily="34" charset="0"/>
              </a:rPr>
              <a:t> [online]. San Francisco (CA): </a:t>
            </a:r>
            <a:r>
              <a:rPr lang="cs-CZ" sz="1800" dirty="0" err="1">
                <a:latin typeface="Franklin Gothic Book" pitchFamily="34" charset="0"/>
              </a:rPr>
              <a:t>Wikimedia</a:t>
            </a:r>
            <a:r>
              <a:rPr lang="cs-CZ" sz="1800" dirty="0">
                <a:latin typeface="Franklin Gothic Book" pitchFamily="34" charset="0"/>
              </a:rPr>
              <a:t> </a:t>
            </a:r>
            <a:r>
              <a:rPr lang="cs-CZ" sz="1800" dirty="0" err="1">
                <a:latin typeface="Franklin Gothic Book" pitchFamily="34" charset="0"/>
              </a:rPr>
              <a:t>Foundation</a:t>
            </a:r>
            <a:r>
              <a:rPr lang="cs-CZ" sz="1800" dirty="0">
                <a:latin typeface="Franklin Gothic Book" pitchFamily="34" charset="0"/>
              </a:rPr>
              <a:t>, 2001-, 19:44, 16 August 2006 [cit. 2013-04-25]. Dostupné z: </a:t>
            </a:r>
            <a:r>
              <a:rPr lang="cs-CZ" sz="1800" dirty="0">
                <a:latin typeface="Franklin Gothic Book" pitchFamily="34" charset="0"/>
                <a:hlinkClick r:id="rId2"/>
              </a:rPr>
              <a:t>http://commons.wikimedia.org/wiki/File%3ADung_beetle_Geotrupes_sp.jpg</a:t>
            </a:r>
            <a:endParaRPr lang="cs-CZ" sz="1800" dirty="0">
              <a:latin typeface="Franklin Gothic Book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1800" dirty="0">
                <a:latin typeface="Franklin Gothic Book" pitchFamily="34" charset="0"/>
              </a:rPr>
              <a:t>ŠTIKOVÁ, Věra. </a:t>
            </a:r>
            <a:r>
              <a:rPr lang="cs-CZ" sz="1800" i="1" dirty="0">
                <a:latin typeface="Franklin Gothic Book" pitchFamily="34" charset="0"/>
              </a:rPr>
              <a:t>Člověk a jeho svět: přírodověda pro 4. ročník</a:t>
            </a:r>
            <a:r>
              <a:rPr lang="cs-CZ" sz="1800" dirty="0">
                <a:latin typeface="Franklin Gothic Book" pitchFamily="34" charset="0"/>
              </a:rPr>
              <a:t>. Ilustrace Hana Berková, Alena </a:t>
            </a:r>
            <a:r>
              <a:rPr lang="cs-CZ" sz="1800" dirty="0" err="1">
                <a:latin typeface="Franklin Gothic Book" pitchFamily="34" charset="0"/>
              </a:rPr>
              <a:t>Baisová</a:t>
            </a:r>
            <a:r>
              <a:rPr lang="cs-CZ" sz="1800" dirty="0">
                <a:latin typeface="Franklin Gothic Book" pitchFamily="34" charset="0"/>
              </a:rPr>
              <a:t>. Brno: Nová škola, c2010, 2 sv. Duhová řada. ISBN </a:t>
            </a:r>
            <a:r>
              <a:rPr lang="cs-CZ" sz="1800" dirty="0" smtClean="0">
                <a:latin typeface="Franklin Gothic Book" pitchFamily="34" charset="0"/>
              </a:rPr>
              <a:t>978-80-7289-212-9.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1800" dirty="0" smtClean="0">
                <a:latin typeface="Franklin Gothic Book" pitchFamily="34" charset="0"/>
              </a:rPr>
              <a:t>www.office.microsoft.com</a:t>
            </a:r>
            <a:endParaRPr lang="cs-CZ" sz="1800" dirty="0">
              <a:latin typeface="Franklin Gothic Book" pitchFamily="34" charset="0"/>
            </a:endParaRPr>
          </a:p>
          <a:p>
            <a:endParaRPr lang="cs-CZ" sz="1800" dirty="0">
              <a:latin typeface="Franklin Gothic Book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488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Digitální učební materiál je určen pro seznámení žáků s půdou jako součástí neživé přírody.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V materiálu </a:t>
            </a:r>
            <a:r>
              <a:rPr lang="cs-CZ" dirty="0" smtClean="0">
                <a:solidFill>
                  <a:srgbClr val="171A1B"/>
                </a:solidFill>
              </a:rPr>
              <a:t>je popsán význam půdy, složky a vrstvy půdy.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Je určen pro </a:t>
            </a:r>
            <a:r>
              <a:rPr lang="cs-CZ" smtClean="0">
                <a:solidFill>
                  <a:srgbClr val="171A1B"/>
                </a:solidFill>
              </a:rPr>
              <a:t>předmět </a:t>
            </a:r>
            <a:r>
              <a:rPr lang="cs-CZ" smtClean="0">
                <a:solidFill>
                  <a:srgbClr val="171A1B"/>
                </a:solidFill>
              </a:rPr>
              <a:t>přírodověda  </a:t>
            </a:r>
            <a:r>
              <a:rPr lang="cs-CZ" dirty="0" smtClean="0">
                <a:solidFill>
                  <a:srgbClr val="171A1B"/>
                </a:solidFill>
              </a:rPr>
              <a:t>4. 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Tento materiál vznikl jako doplňující materiál k učebnici: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ŠTIKOVÁ</a:t>
            </a:r>
            <a:r>
              <a:rPr lang="cs-CZ" dirty="0">
                <a:solidFill>
                  <a:srgbClr val="171A1B"/>
                </a:solidFill>
              </a:rPr>
              <a:t>, Věra. </a:t>
            </a:r>
            <a:r>
              <a:rPr lang="cs-CZ" i="1" dirty="0">
                <a:solidFill>
                  <a:srgbClr val="171A1B"/>
                </a:solidFill>
              </a:rPr>
              <a:t>Člověk a jeho svět: přírodověda pro 4. ročník</a:t>
            </a:r>
            <a:r>
              <a:rPr lang="cs-CZ" dirty="0">
                <a:solidFill>
                  <a:srgbClr val="171A1B"/>
                </a:solidFill>
              </a:rPr>
              <a:t>. Ilustrace Hana Berková, Alena </a:t>
            </a:r>
            <a:r>
              <a:rPr lang="cs-CZ" dirty="0" err="1">
                <a:solidFill>
                  <a:srgbClr val="171A1B"/>
                </a:solidFill>
              </a:rPr>
              <a:t>Baisová</a:t>
            </a:r>
            <a:r>
              <a:rPr lang="cs-CZ" dirty="0">
                <a:solidFill>
                  <a:srgbClr val="171A1B"/>
                </a:solidFill>
              </a:rPr>
              <a:t>. Brno: Nová škola, c2010, 2 sv. Duhová řada. ISBN 978-80-7289-212-9.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cs-CZ" dirty="0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61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Půda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</a:t>
            </a:r>
            <a:r>
              <a:rPr lang="cs-CZ" dirty="0" smtClean="0"/>
              <a:t>e součástí neživé přírody</a:t>
            </a:r>
          </a:p>
          <a:p>
            <a:r>
              <a:rPr lang="cs-CZ" dirty="0"/>
              <a:t>j</a:t>
            </a:r>
            <a:r>
              <a:rPr lang="cs-CZ" dirty="0" smtClean="0"/>
              <a:t>e prostoupená vodou, vzduchem a organismy</a:t>
            </a:r>
          </a:p>
          <a:p>
            <a:r>
              <a:rPr lang="cs-CZ" dirty="0"/>
              <a:t>p</a:t>
            </a:r>
            <a:r>
              <a:rPr lang="cs-CZ" dirty="0" smtClean="0"/>
              <a:t>ůda vzniká pomocí tzv. procesu </a:t>
            </a:r>
            <a:r>
              <a:rPr lang="cs-CZ" b="1" dirty="0" smtClean="0"/>
              <a:t>ZVĚTRÁVÁNÍ</a:t>
            </a:r>
            <a:r>
              <a:rPr lang="cs-CZ" dirty="0" smtClean="0"/>
              <a:t>, tedy působením větru, vody, slunce, ledu a rostlin na horniny. Horniny se obrušují a rozmělňují.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8041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r>
              <a:rPr lang="cs-CZ" b="1" dirty="0" smtClean="0"/>
              <a:t>Význam půdy</a:t>
            </a:r>
            <a:endParaRPr lang="cs-CZ" b="1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  <p:pic>
        <p:nvPicPr>
          <p:cNvPr id="1029" name="Picture 5" descr="C:\Users\Heluska\AppData\Local\Microsoft\Windows\Temporary Internet Files\Content.IE5\1RE0CGCR\MP90043308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798" y="2420888"/>
            <a:ext cx="2184380" cy="3271897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251520" y="1412776"/>
            <a:ext cx="259228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Zdroj živin pro rostliny</a:t>
            </a:r>
            <a:endParaRPr lang="cs-CZ" sz="2000" dirty="0"/>
          </a:p>
        </p:txBody>
      </p:sp>
      <p:pic>
        <p:nvPicPr>
          <p:cNvPr id="1031" name="Picture 7" descr="C:\Users\Heluska\Downloads\obrázky - šablony\Miñoca066e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456400"/>
            <a:ext cx="2205522" cy="3740737"/>
          </a:xfrm>
          <a:prstGeom prst="rect">
            <a:avLst/>
          </a:prstGeom>
          <a:noFill/>
        </p:spPr>
      </p:pic>
      <p:sp>
        <p:nvSpPr>
          <p:cNvPr id="12" name="Elipsa 11"/>
          <p:cNvSpPr/>
          <p:nvPr/>
        </p:nvSpPr>
        <p:spPr>
          <a:xfrm>
            <a:off x="6246813" y="1340768"/>
            <a:ext cx="266429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Domov pro živočichy</a:t>
            </a:r>
            <a:endParaRPr lang="cs-CZ" sz="2000" dirty="0"/>
          </a:p>
        </p:txBody>
      </p:sp>
      <p:pic>
        <p:nvPicPr>
          <p:cNvPr id="1032" name="Picture 8" descr="C:\Users\Heluska\AppData\Local\Microsoft\Windows\Temporary Internet Files\Content.IE5\G6ZE7NO2\MP90043177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2564904"/>
            <a:ext cx="3614387" cy="2174280"/>
          </a:xfrm>
          <a:prstGeom prst="rect">
            <a:avLst/>
          </a:prstGeom>
          <a:noFill/>
        </p:spPr>
      </p:pic>
      <p:sp>
        <p:nvSpPr>
          <p:cNvPr id="14" name="Elipsa 13"/>
          <p:cNvSpPr/>
          <p:nvPr/>
        </p:nvSpPr>
        <p:spPr>
          <a:xfrm>
            <a:off x="3059832" y="1376280"/>
            <a:ext cx="295232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Opora kořenům rostlin</a:t>
            </a:r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/>
          <a:lstStyle/>
          <a:p>
            <a:r>
              <a:rPr lang="cs-CZ" b="1" dirty="0" smtClean="0"/>
              <a:t>Půda a rostliny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114040"/>
          </a:xfrm>
        </p:spPr>
        <p:txBody>
          <a:bodyPr>
            <a:normAutofit/>
          </a:bodyPr>
          <a:lstStyle/>
          <a:p>
            <a:r>
              <a:rPr lang="cs-CZ" sz="2200" dirty="0" smtClean="0"/>
              <a:t>Rostliny pro život potřebuji </a:t>
            </a:r>
            <a:r>
              <a:rPr lang="cs-CZ" sz="2200" b="1" dirty="0" smtClean="0"/>
              <a:t>živiny</a:t>
            </a:r>
            <a:r>
              <a:rPr lang="cs-CZ" sz="2200" dirty="0" smtClean="0"/>
              <a:t> a </a:t>
            </a:r>
            <a:r>
              <a:rPr lang="cs-CZ" sz="2200" b="1" dirty="0" smtClean="0"/>
              <a:t>vodu,</a:t>
            </a:r>
            <a:r>
              <a:rPr lang="cs-CZ" sz="2200" dirty="0" smtClean="0"/>
              <a:t> které půda obsahuje.</a:t>
            </a:r>
          </a:p>
          <a:p>
            <a:r>
              <a:rPr lang="cs-CZ" sz="2200" dirty="0" smtClean="0"/>
              <a:t>Živiny se do půdy dostanou:</a:t>
            </a:r>
          </a:p>
          <a:p>
            <a:pPr lvl="1"/>
            <a:r>
              <a:rPr lang="cs-CZ" sz="1800" dirty="0"/>
              <a:t>r</a:t>
            </a:r>
            <a:r>
              <a:rPr lang="cs-CZ" sz="1800" dirty="0" smtClean="0"/>
              <a:t>ozkladem hornin a nerostů,</a:t>
            </a:r>
          </a:p>
          <a:p>
            <a:pPr lvl="1"/>
            <a:r>
              <a:rPr lang="cs-CZ" sz="1800" dirty="0"/>
              <a:t>r</a:t>
            </a:r>
            <a:r>
              <a:rPr lang="cs-CZ" sz="1800" dirty="0" smtClean="0"/>
              <a:t>ozkladem těl odumřelých rostlin a živočichů.</a:t>
            </a:r>
          </a:p>
          <a:p>
            <a:endParaRPr lang="cs-CZ" sz="22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" y="3179829"/>
            <a:ext cx="4486397" cy="286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18821"/>
            <a:ext cx="4260537" cy="298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1259632" y="3179829"/>
            <a:ext cx="2304256" cy="12241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Málo živin a vody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5832140" y="3135881"/>
            <a:ext cx="2268252" cy="12241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Dostatek živin a vody</a:t>
            </a:r>
            <a:endParaRPr lang="cs-CZ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Půda a </a:t>
            </a:r>
            <a:r>
              <a:rPr lang="cs-CZ" b="1" dirty="0" smtClean="0"/>
              <a:t>živočichové</a:t>
            </a:r>
            <a:r>
              <a:rPr lang="cs-CZ" sz="800" b="1" dirty="0" smtClean="0"/>
              <a:t/>
            </a:r>
            <a:br>
              <a:rPr lang="cs-CZ" sz="800" b="1" dirty="0" smtClean="0"/>
            </a:b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  <p:pic>
        <p:nvPicPr>
          <p:cNvPr id="2051" name="Picture 3" descr="C:\Users\Heluska\AppData\Local\Microsoft\Windows\Temporary Internet Files\Content.IE5\L5C4H6P6\MP90040697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2809409" cy="1872208"/>
          </a:xfrm>
          <a:prstGeom prst="rect">
            <a:avLst/>
          </a:prstGeom>
          <a:noFill/>
        </p:spPr>
      </p:pic>
      <p:pic>
        <p:nvPicPr>
          <p:cNvPr id="2052" name="Picture 4" descr="C:\Users\Heluska\Downloads\obrázky - šablony\Regenwur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484784"/>
            <a:ext cx="2426429" cy="2437458"/>
          </a:xfrm>
          <a:prstGeom prst="rect">
            <a:avLst/>
          </a:prstGeom>
          <a:noFill/>
        </p:spPr>
      </p:pic>
      <p:pic>
        <p:nvPicPr>
          <p:cNvPr id="2053" name="Picture 5" descr="C:\Users\Heluska\Downloads\obrázky - šablony\Talpa_europaea_MHNT_Te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05064"/>
            <a:ext cx="2808312" cy="1943498"/>
          </a:xfrm>
          <a:prstGeom prst="rect">
            <a:avLst/>
          </a:prstGeom>
          <a:noFill/>
        </p:spPr>
      </p:pic>
      <p:pic>
        <p:nvPicPr>
          <p:cNvPr id="2054" name="Picture 6" descr="C:\Users\Heluska\Downloads\obrázky - šablony\Dung_beetle_Geotrupes_s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1114" y="4328741"/>
            <a:ext cx="2768600" cy="2211387"/>
          </a:xfrm>
          <a:prstGeom prst="rect">
            <a:avLst/>
          </a:prstGeom>
          <a:noFill/>
        </p:spPr>
      </p:pic>
      <p:sp>
        <p:nvSpPr>
          <p:cNvPr id="12" name="Zaoblený obdélník 11"/>
          <p:cNvSpPr/>
          <p:nvPr/>
        </p:nvSpPr>
        <p:spPr>
          <a:xfrm>
            <a:off x="3918385" y="2029819"/>
            <a:ext cx="1728192" cy="7200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Pavouci</a:t>
            </a:r>
            <a:r>
              <a:rPr lang="cs-CZ" sz="2400" dirty="0" smtClean="0"/>
              <a:t> 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3882381" y="5434434"/>
            <a:ext cx="1584176" cy="648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Brouci</a:t>
            </a:r>
            <a:r>
              <a:rPr lang="cs-CZ" sz="2400" dirty="0" smtClean="0"/>
              <a:t> 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3918385" y="4328741"/>
            <a:ext cx="1512168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Žížaly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5" name="Zaoblený obdélník 14"/>
          <p:cNvSpPr/>
          <p:nvPr/>
        </p:nvSpPr>
        <p:spPr>
          <a:xfrm>
            <a:off x="3865482" y="3274170"/>
            <a:ext cx="1584176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Krtci</a:t>
            </a:r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23" name="Zakřivená spojovací čára 22"/>
          <p:cNvCxnSpPr/>
          <p:nvPr/>
        </p:nvCxnSpPr>
        <p:spPr>
          <a:xfrm rot="10800000" flipV="1">
            <a:off x="3097327" y="3537012"/>
            <a:ext cx="821058" cy="1367792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Zakřivená spojovací čára 28"/>
          <p:cNvCxnSpPr/>
          <p:nvPr/>
        </p:nvCxnSpPr>
        <p:spPr>
          <a:xfrm flipV="1">
            <a:off x="5430553" y="3717032"/>
            <a:ext cx="941647" cy="935745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Zakřivená spojovací čára 40"/>
          <p:cNvCxnSpPr>
            <a:stCxn id="13" idx="3"/>
          </p:cNvCxnSpPr>
          <p:nvPr/>
        </p:nvCxnSpPr>
        <p:spPr>
          <a:xfrm>
            <a:off x="5466557" y="5758470"/>
            <a:ext cx="734557" cy="74620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Zakřivená spojovací čára 40"/>
          <p:cNvCxnSpPr>
            <a:stCxn id="12" idx="1"/>
          </p:cNvCxnSpPr>
          <p:nvPr/>
        </p:nvCxnSpPr>
        <p:spPr>
          <a:xfrm rot="10800000" flipV="1">
            <a:off x="3155289" y="2389859"/>
            <a:ext cx="763097" cy="509188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919413" y="868070"/>
            <a:ext cx="59979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 půdě žije mnoho živočichů, například: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Vrstvy půdy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7920880" cy="4572000"/>
          </a:xfrm>
        </p:spPr>
        <p:txBody>
          <a:bodyPr>
            <a:normAutofit fontScale="92500" lnSpcReduction="10000"/>
          </a:bodyPr>
          <a:lstStyle/>
          <a:p>
            <a:pPr marL="578358" indent="-514350">
              <a:buFont typeface="+mj-lt"/>
              <a:buAutoNum type="arabicParenR"/>
            </a:pPr>
            <a:r>
              <a:rPr lang="cs-CZ" b="1" dirty="0" smtClean="0"/>
              <a:t>HUMUS</a:t>
            </a:r>
            <a:r>
              <a:rPr lang="cs-CZ" dirty="0" smtClean="0"/>
              <a:t> – nejúrodnější část</a:t>
            </a:r>
          </a:p>
          <a:p>
            <a:pPr lvl="1"/>
            <a:r>
              <a:rPr lang="cs-CZ" dirty="0" smtClean="0"/>
              <a:t>Vzniká z rozložených těl rostlin a živočichů.</a:t>
            </a:r>
          </a:p>
          <a:p>
            <a:pPr marL="578358" indent="-514350">
              <a:buFont typeface="+mj-lt"/>
              <a:buAutoNum type="arabicParenR"/>
            </a:pPr>
            <a:r>
              <a:rPr lang="cs-CZ" b="1" dirty="0" smtClean="0"/>
              <a:t>SVRCHNÍ PŮDA </a:t>
            </a:r>
            <a:r>
              <a:rPr lang="cs-CZ" dirty="0" smtClean="0"/>
              <a:t>– bohatá na živiny a minerály</a:t>
            </a:r>
          </a:p>
          <a:p>
            <a:pPr marL="578358" indent="-514350">
              <a:buFont typeface="+mj-lt"/>
              <a:buAutoNum type="arabicParenR"/>
            </a:pPr>
            <a:r>
              <a:rPr lang="cs-CZ" b="1" dirty="0" smtClean="0"/>
              <a:t>SPODNÍ PŮDA </a:t>
            </a:r>
            <a:r>
              <a:rPr lang="cs-CZ" dirty="0" smtClean="0"/>
              <a:t>– chudá na živiny, ale bohatá na minerály</a:t>
            </a:r>
          </a:p>
          <a:p>
            <a:pPr marL="578358" indent="-514350">
              <a:buFont typeface="+mj-lt"/>
              <a:buAutoNum type="arabicParenR"/>
            </a:pPr>
            <a:r>
              <a:rPr lang="cs-CZ" b="1" dirty="0" smtClean="0"/>
              <a:t>MATEČNÍ HORNINA </a:t>
            </a:r>
            <a:r>
              <a:rPr lang="cs-CZ" dirty="0" smtClean="0"/>
              <a:t>– spodní část zemské kůry</a:t>
            </a:r>
          </a:p>
          <a:p>
            <a:pPr marL="578358" indent="-514350">
              <a:buFont typeface="+mj-lt"/>
              <a:buAutoNum type="arabicParenR"/>
            </a:pPr>
            <a:r>
              <a:rPr lang="cs-CZ" b="1" dirty="0" smtClean="0"/>
              <a:t>PODLOŽÍ</a:t>
            </a:r>
            <a:r>
              <a:rPr lang="cs-CZ" dirty="0" smtClean="0"/>
              <a:t> – je tvořeno pískem nebo kamínky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10"/>
          <p:cNvSpPr/>
          <p:nvPr/>
        </p:nvSpPr>
        <p:spPr>
          <a:xfrm>
            <a:off x="683568" y="1412776"/>
            <a:ext cx="216024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Svrchní půda</a:t>
            </a:r>
            <a:endParaRPr lang="cs-CZ" dirty="0"/>
          </a:p>
        </p:txBody>
      </p:sp>
      <p:sp>
        <p:nvSpPr>
          <p:cNvPr id="6" name="Elipsa 12"/>
          <p:cNvSpPr/>
          <p:nvPr/>
        </p:nvSpPr>
        <p:spPr>
          <a:xfrm>
            <a:off x="764812" y="2276872"/>
            <a:ext cx="216024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Mateční hornina</a:t>
            </a:r>
            <a:endParaRPr lang="cs-CZ" dirty="0"/>
          </a:p>
        </p:txBody>
      </p:sp>
      <p:sp>
        <p:nvSpPr>
          <p:cNvPr id="7" name="Elipsa 13"/>
          <p:cNvSpPr/>
          <p:nvPr/>
        </p:nvSpPr>
        <p:spPr>
          <a:xfrm>
            <a:off x="778460" y="3212976"/>
            <a:ext cx="208823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Podloží</a:t>
            </a:r>
            <a:endParaRPr lang="cs-CZ" dirty="0"/>
          </a:p>
        </p:txBody>
      </p:sp>
      <p:sp>
        <p:nvSpPr>
          <p:cNvPr id="8" name="Elipsa 9"/>
          <p:cNvSpPr/>
          <p:nvPr/>
        </p:nvSpPr>
        <p:spPr>
          <a:xfrm>
            <a:off x="818564" y="4273499"/>
            <a:ext cx="205273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Humus</a:t>
            </a:r>
            <a:endParaRPr lang="cs-CZ" dirty="0"/>
          </a:p>
        </p:txBody>
      </p:sp>
      <p:sp>
        <p:nvSpPr>
          <p:cNvPr id="9" name="Elipsa 11"/>
          <p:cNvSpPr/>
          <p:nvPr/>
        </p:nvSpPr>
        <p:spPr>
          <a:xfrm>
            <a:off x="755576" y="5157192"/>
            <a:ext cx="208823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Spodní půda</a:t>
            </a:r>
            <a:endParaRPr lang="cs-CZ" dirty="0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  <p:pic>
        <p:nvPicPr>
          <p:cNvPr id="11" name="Zástupný symbol pro obsah 8" descr="vrstvy - upraven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976225"/>
            <a:ext cx="3600400" cy="5553621"/>
          </a:xfrm>
          <a:prstGeom prst="rect">
            <a:avLst/>
          </a:prstGeom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179512" y="157760"/>
            <a:ext cx="8640960" cy="1399032"/>
          </a:xfrm>
          <a:prstGeom prst="rect">
            <a:avLst/>
          </a:prstGeom>
        </p:spPr>
        <p:txBody>
          <a:bodyPr/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ÚKOL</a:t>
            </a:r>
            <a:r>
              <a:rPr lang="cs-CZ" dirty="0" smtClean="0"/>
              <a:t>: Přiřaďte názvy k obrázku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83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4752528" cy="1399032"/>
          </a:xfrm>
        </p:spPr>
        <p:txBody>
          <a:bodyPr/>
          <a:lstStyle/>
          <a:p>
            <a:r>
              <a:rPr lang="cs-CZ" dirty="0" smtClean="0"/>
              <a:t>ŘEŠENÍ: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55751"/>
            <a:ext cx="3657600" cy="796925"/>
          </a:xfrm>
          <a:prstGeom prst="rect">
            <a:avLst/>
          </a:prstGeom>
          <a:noFill/>
        </p:spPr>
      </p:pic>
      <p:pic>
        <p:nvPicPr>
          <p:cNvPr id="9" name="Zástupný symbol pro obsah 8" descr="vrstvy - upraveno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692696"/>
            <a:ext cx="3600400" cy="5553621"/>
          </a:xfrm>
        </p:spPr>
      </p:pic>
      <p:sp>
        <p:nvSpPr>
          <p:cNvPr id="10" name="Elipsa 9"/>
          <p:cNvSpPr/>
          <p:nvPr/>
        </p:nvSpPr>
        <p:spPr>
          <a:xfrm>
            <a:off x="683568" y="4293096"/>
            <a:ext cx="205273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Humus</a:t>
            </a:r>
            <a:endParaRPr lang="cs-CZ" dirty="0"/>
          </a:p>
        </p:txBody>
      </p:sp>
      <p:sp>
        <p:nvSpPr>
          <p:cNvPr id="11" name="Elipsa 10"/>
          <p:cNvSpPr/>
          <p:nvPr/>
        </p:nvSpPr>
        <p:spPr>
          <a:xfrm>
            <a:off x="683568" y="1556792"/>
            <a:ext cx="216024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Svrchní půda</a:t>
            </a:r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755576" y="5157192"/>
            <a:ext cx="208823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Spodní půda</a:t>
            </a:r>
            <a:endParaRPr lang="cs-CZ" dirty="0"/>
          </a:p>
        </p:txBody>
      </p:sp>
      <p:sp>
        <p:nvSpPr>
          <p:cNvPr id="13" name="Elipsa 12"/>
          <p:cNvSpPr/>
          <p:nvPr/>
        </p:nvSpPr>
        <p:spPr>
          <a:xfrm>
            <a:off x="755576" y="2420888"/>
            <a:ext cx="2160240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Mateční hornina</a:t>
            </a:r>
            <a:endParaRPr lang="cs-CZ" dirty="0"/>
          </a:p>
        </p:txBody>
      </p:sp>
      <p:sp>
        <p:nvSpPr>
          <p:cNvPr id="14" name="Elipsa 13"/>
          <p:cNvSpPr/>
          <p:nvPr/>
        </p:nvSpPr>
        <p:spPr>
          <a:xfrm>
            <a:off x="755576" y="3356992"/>
            <a:ext cx="208823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Podloží</a:t>
            </a:r>
            <a:endParaRPr lang="cs-CZ" dirty="0"/>
          </a:p>
        </p:txBody>
      </p:sp>
      <p:cxnSp>
        <p:nvCxnSpPr>
          <p:cNvPr id="16" name="Zakřivená spojovací čára 15"/>
          <p:cNvCxnSpPr>
            <a:stCxn id="10" idx="6"/>
          </p:cNvCxnSpPr>
          <p:nvPr/>
        </p:nvCxnSpPr>
        <p:spPr>
          <a:xfrm flipV="1">
            <a:off x="2736304" y="2204864"/>
            <a:ext cx="2483768" cy="2448272"/>
          </a:xfrm>
          <a:prstGeom prst="curvedConnector3">
            <a:avLst>
              <a:gd name="adj1" fmla="val 56594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Tvar 19"/>
          <p:cNvCxnSpPr>
            <a:stCxn id="11" idx="6"/>
          </p:cNvCxnSpPr>
          <p:nvPr/>
        </p:nvCxnSpPr>
        <p:spPr>
          <a:xfrm>
            <a:off x="2843808" y="1916832"/>
            <a:ext cx="2376264" cy="864096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Zakřivená spojovací čára 23"/>
          <p:cNvCxnSpPr>
            <a:stCxn id="12" idx="6"/>
          </p:cNvCxnSpPr>
          <p:nvPr/>
        </p:nvCxnSpPr>
        <p:spPr>
          <a:xfrm flipV="1">
            <a:off x="2843808" y="3645024"/>
            <a:ext cx="2376264" cy="1872208"/>
          </a:xfrm>
          <a:prstGeom prst="curvedConnector3">
            <a:avLst>
              <a:gd name="adj1" fmla="val 56892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Zakřivená spojovací čára 34"/>
          <p:cNvCxnSpPr>
            <a:stCxn id="13" idx="6"/>
          </p:cNvCxnSpPr>
          <p:nvPr/>
        </p:nvCxnSpPr>
        <p:spPr>
          <a:xfrm>
            <a:off x="2915816" y="2816932"/>
            <a:ext cx="2304256" cy="2196244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Zakřivená spojovací čára 36"/>
          <p:cNvCxnSpPr>
            <a:stCxn id="14" idx="6"/>
          </p:cNvCxnSpPr>
          <p:nvPr/>
        </p:nvCxnSpPr>
        <p:spPr>
          <a:xfrm>
            <a:off x="2843808" y="3753036"/>
            <a:ext cx="2376264" cy="2124236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967</TotalTime>
  <Words>514</Words>
  <Application>Microsoft Office PowerPoint</Application>
  <PresentationFormat>Předvádění na obrazovce (4:3)</PresentationFormat>
  <Paragraphs>133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Talent</vt:lpstr>
      <vt:lpstr>1_Výchozí návrh</vt:lpstr>
      <vt:lpstr>Výchozí návrh</vt:lpstr>
      <vt:lpstr>Neživá příroda - půda</vt:lpstr>
      <vt:lpstr>Anotace:</vt:lpstr>
      <vt:lpstr>Půda</vt:lpstr>
      <vt:lpstr>Význam půdy</vt:lpstr>
      <vt:lpstr>Půda a rostliny</vt:lpstr>
      <vt:lpstr>Půda a živočichové </vt:lpstr>
      <vt:lpstr>Vrstvy půdy</vt:lpstr>
      <vt:lpstr>Prezentace aplikace PowerPoint</vt:lpstr>
      <vt:lpstr>ŘEŠENÍ:</vt:lpstr>
      <vt:lpstr>ÚKOL: Doplňte křížovku.</vt:lpstr>
      <vt:lpstr>ŘEŠENÍ:</vt:lpstr>
      <vt:lpstr>ZÁPIS: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je to půda:</dc:title>
  <dc:creator>Heluska</dc:creator>
  <cp:lastModifiedBy>ucitel</cp:lastModifiedBy>
  <cp:revision>97</cp:revision>
  <dcterms:created xsi:type="dcterms:W3CDTF">2013-01-28T09:05:54Z</dcterms:created>
  <dcterms:modified xsi:type="dcterms:W3CDTF">2013-08-22T12:38:40Z</dcterms:modified>
</cp:coreProperties>
</file>