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64" r:id="rId4"/>
    <p:sldId id="265" r:id="rId5"/>
    <p:sldId id="256" r:id="rId6"/>
    <p:sldId id="266" r:id="rId7"/>
    <p:sldId id="259" r:id="rId8"/>
    <p:sldId id="257" r:id="rId9"/>
    <p:sldId id="262" r:id="rId10"/>
    <p:sldId id="258" r:id="rId11"/>
    <p:sldId id="263" r:id="rId12"/>
    <p:sldId id="260" r:id="rId13"/>
    <p:sldId id="26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6" autoAdjust="0"/>
    <p:restoredTop sz="78508" autoAdjust="0"/>
  </p:normalViewPr>
  <p:slideViewPr>
    <p:cSldViewPr>
      <p:cViewPr>
        <p:scale>
          <a:sx n="75" d="100"/>
          <a:sy n="75" d="100"/>
        </p:scale>
        <p:origin x="-187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28CA-286F-4A88-A527-B66A43854EF7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1908-CF22-4C5D-B20A-95D0599F6A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69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Magma: http://upload.wikimedia.org/wikipedia/commons/9/93/Stromboli_Eruption.jpg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1908-CF22-4C5D-B20A-95D0599F6A3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3474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5228"/>
      </p:ext>
    </p:extLst>
  </p:cSld>
  <p:clrMapOvr>
    <a:masterClrMapping/>
  </p:clrMapOvr>
  <p:transition spd="med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7322"/>
      </p:ext>
    </p:extLst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3090"/>
      </p:ext>
    </p:extLst>
  </p:cSld>
  <p:clrMapOvr>
    <a:masterClrMapping/>
  </p:clrMapOvr>
  <p:transition spd="med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8030"/>
      </p:ext>
    </p:extLst>
  </p:cSld>
  <p:clrMapOvr>
    <a:masterClrMapping/>
  </p:clrMapOvr>
  <p:transition spd="med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0418"/>
      </p:ext>
    </p:extLst>
  </p:cSld>
  <p:clrMapOvr>
    <a:masterClrMapping/>
  </p:clrMapOvr>
  <p:transition spd="med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4345"/>
      </p:ext>
    </p:extLst>
  </p:cSld>
  <p:clrMapOvr>
    <a:masterClrMapping/>
  </p:clrMapOvr>
  <p:transition spd="med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1075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380"/>
      </p:ext>
    </p:extLst>
  </p:cSld>
  <p:clrMapOvr>
    <a:masterClrMapping/>
  </p:clrMapOvr>
  <p:transition spd="med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4199"/>
      </p:ext>
    </p:extLst>
  </p:cSld>
  <p:clrMapOvr>
    <a:masterClrMapping/>
  </p:clrMapOvr>
  <p:transition spd="med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8538"/>
      </p:ext>
    </p:extLst>
  </p:cSld>
  <p:clrMapOvr>
    <a:masterClrMapping/>
  </p:clrMapOvr>
  <p:transition spd="med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6165"/>
      </p:ext>
    </p:extLst>
  </p:cSld>
  <p:clrMapOvr>
    <a:masterClrMapping/>
  </p:clrMapOvr>
  <p:transition spd="med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1023"/>
      </p:ext>
    </p:extLst>
  </p:cSld>
  <p:clrMapOvr>
    <a:masterClrMapping/>
  </p:clrMapOvr>
  <p:transition spd="med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6651"/>
      </p:ext>
    </p:extLst>
  </p:cSld>
  <p:clrMapOvr>
    <a:masterClrMapping/>
  </p:clrMapOvr>
  <p:transition spd="med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1856"/>
      </p:ext>
    </p:extLst>
  </p:cSld>
  <p:clrMapOvr>
    <a:masterClrMapping/>
  </p:clrMapOvr>
  <p:transition spd="med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9038"/>
      </p:ext>
    </p:extLst>
  </p:cSld>
  <p:clrMapOvr>
    <a:masterClrMapping/>
  </p:clrMapOvr>
  <p:transition spd="med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35"/>
      </p:ext>
    </p:extLst>
  </p:cSld>
  <p:clrMapOvr>
    <a:masterClrMapping/>
  </p:clrMapOvr>
  <p:transition spd="med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3037"/>
      </p:ext>
    </p:extLst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218"/>
      </p:ext>
    </p:extLst>
  </p:cSld>
  <p:clrMapOvr>
    <a:masterClrMapping/>
  </p:clrMapOvr>
  <p:transition spd="med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627"/>
      </p:ext>
    </p:extLst>
  </p:cSld>
  <p:clrMapOvr>
    <a:masterClrMapping/>
  </p:clrMapOvr>
  <p:transition spd="med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0337"/>
      </p:ext>
    </p:extLst>
  </p:cSld>
  <p:clrMapOvr>
    <a:masterClrMapping/>
  </p:clrMapOvr>
  <p:transition spd="med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73843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bro_3.jpg" TargetMode="External"/><Relationship Id="rId2" Type="http://schemas.openxmlformats.org/officeDocument/2006/relationships/hyperlink" Target="http://commons.wikimedia.org/wiki/File:Granit_fluidalny_z_granatam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Intrusion_types.svg" TargetMode="External"/><Relationship Id="rId5" Type="http://schemas.openxmlformats.org/officeDocument/2006/relationships/hyperlink" Target="http://commons.wikimedia.org/wiki/File:JuniperusSibirica_PuyGriou_04.JPG" TargetMode="External"/><Relationship Id="rId4" Type="http://schemas.openxmlformats.org/officeDocument/2006/relationships/hyperlink" Target="http://commons.wikimedia.org/wiki/File:Sheepeater_Cliff,_Yellowstone,_June_21,_201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_Palma_Basalt.jpg" TargetMode="External"/><Relationship Id="rId2" Type="http://schemas.openxmlformats.org/officeDocument/2006/relationships/hyperlink" Target="http://commons.wikimedia.org/wiki/File:Falklands_granite_stone_war_memorial_Royal_Marine_Museum_Portsmout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Pahoehoe_toe.jpg" TargetMode="External"/><Relationship Id="rId4" Type="http://schemas.openxmlformats.org/officeDocument/2006/relationships/hyperlink" Target="http://commons.wikimedia.org/wiki/File:Stromboli_Eruptio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Horniny vyvřelé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Pří_150_Rozmanitost </a:t>
            </a:r>
            <a:r>
              <a:rPr lang="cs-CZ" dirty="0" err="1" smtClean="0"/>
              <a:t>přírody_Horniny</a:t>
            </a:r>
            <a:r>
              <a:rPr lang="cs-CZ" dirty="0" smtClean="0"/>
              <a:t> vyvřelé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295492626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Magma x láva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4051176" cy="4379317"/>
          </a:xfrm>
        </p:spPr>
        <p:txBody>
          <a:bodyPr/>
          <a:lstStyle/>
          <a:p>
            <a:r>
              <a:rPr lang="cs-CZ" dirty="0" smtClean="0"/>
              <a:t>MAGMA je žhavá tavenina nerostů uvnitř sopky obsahující vodu, oxid uhličitý a další.</a:t>
            </a:r>
          </a:p>
          <a:p>
            <a:endParaRPr lang="cs-CZ" dirty="0"/>
          </a:p>
        </p:txBody>
      </p:sp>
      <p:pic>
        <p:nvPicPr>
          <p:cNvPr id="5" name="Obrázek 4" descr="mag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504676" cy="5225289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Magma x láva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r>
              <a:rPr lang="cs-CZ" dirty="0" smtClean="0"/>
              <a:t>LÁVA je magma, které se vylilo na zemský povrch.</a:t>
            </a:r>
          </a:p>
        </p:txBody>
      </p:sp>
      <p:pic>
        <p:nvPicPr>
          <p:cNvPr id="4" name="Obrázek 3" descr="mag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132856"/>
            <a:ext cx="6084168" cy="3802605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Zápis:</a:t>
            </a:r>
            <a:r>
              <a:rPr lang="cs-CZ" dirty="0"/>
              <a:t/>
            </a:r>
            <a:br>
              <a:rPr lang="cs-CZ" dirty="0"/>
            </a:br>
            <a:r>
              <a:rPr lang="cs-CZ" cap="none" dirty="0" smtClean="0"/>
              <a:t>Vyvřelé horniny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500" b="1" dirty="0" smtClean="0"/>
              <a:t>Vznikají tuhnutím magmatu </a:t>
            </a:r>
            <a:r>
              <a:rPr lang="cs-CZ" sz="2500" dirty="0" smtClean="0"/>
              <a:t>na povrchu Země nebo pod povrchem Země.</a:t>
            </a:r>
          </a:p>
          <a:p>
            <a:r>
              <a:rPr lang="cs-CZ" sz="2500" b="1" dirty="0" smtClean="0"/>
              <a:t>Dle místa tuhnutí se dělí</a:t>
            </a:r>
            <a:r>
              <a:rPr lang="cs-CZ" sz="2500" dirty="0" smtClean="0"/>
              <a:t>:</a:t>
            </a:r>
          </a:p>
          <a:p>
            <a:pPr lvl="1"/>
            <a:r>
              <a:rPr lang="cs-CZ" sz="2500" dirty="0" smtClean="0"/>
              <a:t>Hlubinné (žula, gabro, …)</a:t>
            </a:r>
          </a:p>
          <a:p>
            <a:pPr lvl="1"/>
            <a:r>
              <a:rPr lang="cs-CZ" sz="2500" dirty="0" smtClean="0"/>
              <a:t>Výlevné (čedič, znělec, …)</a:t>
            </a:r>
          </a:p>
          <a:p>
            <a:r>
              <a:rPr lang="cs-CZ" sz="2500" b="1" dirty="0" smtClean="0"/>
              <a:t>Hlubinné</a:t>
            </a:r>
            <a:r>
              <a:rPr lang="cs-CZ" sz="2500" dirty="0" smtClean="0"/>
              <a:t> vyvřelé horniny vznikají tuhnutím pod zemským povrchem a jejich tuhnutí je velmi pomalé.</a:t>
            </a:r>
          </a:p>
          <a:p>
            <a:r>
              <a:rPr lang="cs-CZ" sz="2500" b="1" dirty="0" smtClean="0"/>
              <a:t>Výlevné</a:t>
            </a:r>
            <a:r>
              <a:rPr lang="cs-CZ" sz="2500" dirty="0" smtClean="0"/>
              <a:t> vyvřelé horniny vznikají tuhnutím na zemském povrchu a jejich tuhnutí probíhá velmi rychle. </a:t>
            </a:r>
          </a:p>
          <a:p>
            <a:r>
              <a:rPr lang="cs-CZ" sz="2500" b="1" dirty="0" smtClean="0"/>
              <a:t>Magma</a:t>
            </a:r>
            <a:r>
              <a:rPr lang="cs-CZ" sz="2500" dirty="0" smtClean="0"/>
              <a:t> je žhavá tavenina nerostů uvnitř sopky obsahující vodu, oxid uhličitý a další.</a:t>
            </a:r>
          </a:p>
          <a:p>
            <a:r>
              <a:rPr lang="cs-CZ" sz="2500" b="1" dirty="0" smtClean="0"/>
              <a:t>Láva</a:t>
            </a:r>
            <a:r>
              <a:rPr lang="cs-CZ" sz="2500" dirty="0" smtClean="0"/>
              <a:t> je magma, které se vylilo na zemský povrch.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Granit </a:t>
            </a:r>
            <a:r>
              <a:rPr lang="cs-CZ" dirty="0" err="1"/>
              <a:t>fluidalny</a:t>
            </a:r>
            <a:r>
              <a:rPr lang="cs-CZ" dirty="0"/>
              <a:t> z granatami.jpg.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15:30, 25 </a:t>
            </a:r>
            <a:r>
              <a:rPr lang="cs-CZ" dirty="0" err="1"/>
              <a:t>October</a:t>
            </a:r>
            <a:r>
              <a:rPr lang="cs-CZ" dirty="0"/>
              <a:t> 2009 [cit. 2013-04-25].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commons.wikimedia.org/wiki/File:Granit_fluidalny_z_granatami.jpg</a:t>
            </a:r>
            <a:endParaRPr lang="cs-CZ" dirty="0" smtClean="0"/>
          </a:p>
          <a:p>
            <a:r>
              <a:rPr lang="cs-CZ" dirty="0"/>
              <a:t>Gabro 3.jpg.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10:08, 3 May 2009 [cit. 2013-04-25].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commons.wikimedia.org/wiki/File:Gabro_3.jpg</a:t>
            </a:r>
            <a:endParaRPr lang="cs-CZ" dirty="0" smtClean="0"/>
          </a:p>
          <a:p>
            <a:r>
              <a:rPr lang="cs-CZ" dirty="0" err="1"/>
              <a:t>Sheepeater</a:t>
            </a:r>
            <a:r>
              <a:rPr lang="cs-CZ" dirty="0"/>
              <a:t> </a:t>
            </a:r>
            <a:r>
              <a:rPr lang="cs-CZ" dirty="0" err="1"/>
              <a:t>Cliff</a:t>
            </a:r>
            <a:r>
              <a:rPr lang="cs-CZ" dirty="0"/>
              <a:t>, </a:t>
            </a:r>
            <a:r>
              <a:rPr lang="cs-CZ" dirty="0" err="1"/>
              <a:t>Yellowstone</a:t>
            </a:r>
            <a:r>
              <a:rPr lang="cs-CZ" dirty="0"/>
              <a:t>, June 21, 2010.jpg.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19:36, 4 July 2010 [cit. 2013-04-25]. Dostupné z: </a:t>
            </a:r>
            <a:r>
              <a:rPr lang="cs-CZ" dirty="0">
                <a:hlinkClick r:id="rId4"/>
              </a:rPr>
              <a:t>http://commons.wikimedia.org/wiki/File:Sheepeater_Cliff,_Yellowstone,_June_21,_</a:t>
            </a:r>
            <a:r>
              <a:rPr lang="cs-CZ" dirty="0" smtClean="0">
                <a:hlinkClick r:id="rId4"/>
              </a:rPr>
              <a:t>2010.jpg</a:t>
            </a:r>
            <a:endParaRPr lang="cs-CZ" dirty="0" smtClean="0"/>
          </a:p>
          <a:p>
            <a:r>
              <a:rPr lang="cs-CZ" dirty="0" err="1"/>
              <a:t>JuniperusSibirica</a:t>
            </a:r>
            <a:r>
              <a:rPr lang="cs-CZ" dirty="0"/>
              <a:t> </a:t>
            </a:r>
            <a:r>
              <a:rPr lang="cs-CZ" dirty="0" err="1"/>
              <a:t>PuyGriou</a:t>
            </a:r>
            <a:r>
              <a:rPr lang="cs-CZ" dirty="0"/>
              <a:t> 04.JPG.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19:03, 26 July 2007 [cit. 2013-04-25].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commons.wikimedia.org/wiki/File:JuniperusSibirica_PuyGriou_04.JPG</a:t>
            </a:r>
            <a:endParaRPr lang="cs-CZ" dirty="0" smtClean="0"/>
          </a:p>
          <a:p>
            <a:r>
              <a:rPr lang="cs-CZ" dirty="0" err="1"/>
              <a:t>Intrusion</a:t>
            </a:r>
            <a:r>
              <a:rPr lang="cs-CZ" dirty="0"/>
              <a:t> </a:t>
            </a:r>
            <a:r>
              <a:rPr lang="cs-CZ" dirty="0" err="1"/>
              <a:t>types.svg</a:t>
            </a:r>
            <a:r>
              <a:rPr lang="cs-CZ" dirty="0"/>
              <a:t>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12:24, 9 July 2009 [cit. 2013-04-25]. Dostupné z: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commons.wikimedia.org/wiki/File:Intrusion_types.svg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65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>
                <a:latin typeface="Franklin Gothic Book" pitchFamily="34" charset="0"/>
              </a:rPr>
              <a:t>Falklands</a:t>
            </a:r>
            <a:r>
              <a:rPr lang="cs-CZ" dirty="0">
                <a:latin typeface="Franklin Gothic Book" pitchFamily="34" charset="0"/>
              </a:rPr>
              <a:t> granite stone </a:t>
            </a:r>
            <a:r>
              <a:rPr lang="cs-CZ" dirty="0" err="1">
                <a:latin typeface="Franklin Gothic Book" pitchFamily="34" charset="0"/>
              </a:rPr>
              <a:t>war</a:t>
            </a:r>
            <a:r>
              <a:rPr lang="cs-CZ" dirty="0">
                <a:latin typeface="Franklin Gothic Book" pitchFamily="34" charset="0"/>
              </a:rPr>
              <a:t> </a:t>
            </a:r>
            <a:r>
              <a:rPr lang="cs-CZ" dirty="0" err="1">
                <a:latin typeface="Franklin Gothic Book" pitchFamily="34" charset="0"/>
              </a:rPr>
              <a:t>memorial</a:t>
            </a:r>
            <a:r>
              <a:rPr lang="cs-CZ" dirty="0">
                <a:latin typeface="Franklin Gothic Book" pitchFamily="34" charset="0"/>
              </a:rPr>
              <a:t> </a:t>
            </a:r>
            <a:r>
              <a:rPr lang="cs-CZ" dirty="0" err="1">
                <a:latin typeface="Franklin Gothic Book" pitchFamily="34" charset="0"/>
              </a:rPr>
              <a:t>Royal</a:t>
            </a:r>
            <a:r>
              <a:rPr lang="cs-CZ" dirty="0">
                <a:latin typeface="Franklin Gothic Book" pitchFamily="34" charset="0"/>
              </a:rPr>
              <a:t> Marine Museum Portsmouth.jpg. In: </a:t>
            </a:r>
            <a:r>
              <a:rPr lang="cs-CZ" i="1" dirty="0" err="1">
                <a:latin typeface="Franklin Gothic Book" pitchFamily="34" charset="0"/>
              </a:rPr>
              <a:t>Wikipedia</a:t>
            </a:r>
            <a:r>
              <a:rPr lang="cs-CZ" i="1" dirty="0">
                <a:latin typeface="Franklin Gothic Book" pitchFamily="34" charset="0"/>
              </a:rPr>
              <a:t>: </a:t>
            </a:r>
            <a:r>
              <a:rPr lang="cs-CZ" i="1" dirty="0" err="1">
                <a:latin typeface="Franklin Gothic Book" pitchFamily="34" charset="0"/>
              </a:rPr>
              <a:t>the</a:t>
            </a:r>
            <a:r>
              <a:rPr lang="cs-CZ" i="1" dirty="0">
                <a:latin typeface="Franklin Gothic Book" pitchFamily="34" charset="0"/>
              </a:rPr>
              <a:t> free </a:t>
            </a:r>
            <a:r>
              <a:rPr lang="cs-CZ" i="1" dirty="0" err="1">
                <a:latin typeface="Franklin Gothic Book" pitchFamily="34" charset="0"/>
              </a:rPr>
              <a:t>encyclopedia</a:t>
            </a:r>
            <a:r>
              <a:rPr lang="cs-CZ" dirty="0">
                <a:latin typeface="Franklin Gothic Book" pitchFamily="34" charset="0"/>
              </a:rPr>
              <a:t> [online]. San Francisco (CA): </a:t>
            </a:r>
            <a:r>
              <a:rPr lang="cs-CZ" dirty="0" err="1">
                <a:latin typeface="Franklin Gothic Book" pitchFamily="34" charset="0"/>
              </a:rPr>
              <a:t>Wikimedia</a:t>
            </a:r>
            <a:r>
              <a:rPr lang="cs-CZ" dirty="0">
                <a:latin typeface="Franklin Gothic Book" pitchFamily="34" charset="0"/>
              </a:rPr>
              <a:t> </a:t>
            </a:r>
            <a:r>
              <a:rPr lang="cs-CZ" dirty="0" err="1">
                <a:latin typeface="Franklin Gothic Book" pitchFamily="34" charset="0"/>
              </a:rPr>
              <a:t>Foundation</a:t>
            </a:r>
            <a:r>
              <a:rPr lang="cs-CZ" dirty="0">
                <a:latin typeface="Franklin Gothic Book" pitchFamily="34" charset="0"/>
              </a:rPr>
              <a:t>, 2001-, 02:52, 12 </a:t>
            </a:r>
            <a:r>
              <a:rPr lang="cs-CZ" dirty="0" err="1">
                <a:latin typeface="Franklin Gothic Book" pitchFamily="34" charset="0"/>
              </a:rPr>
              <a:t>March</a:t>
            </a:r>
            <a:r>
              <a:rPr lang="cs-CZ" dirty="0">
                <a:latin typeface="Franklin Gothic Book" pitchFamily="34" charset="0"/>
              </a:rPr>
              <a:t> 2010 [cit. 2013-04-25]. Dostupné z: </a:t>
            </a:r>
            <a:r>
              <a:rPr lang="cs-CZ" dirty="0">
                <a:latin typeface="Franklin Gothic Book" pitchFamily="34" charset="0"/>
                <a:hlinkClick r:id="rId2"/>
              </a:rPr>
              <a:t>http://</a:t>
            </a:r>
            <a:r>
              <a:rPr lang="cs-CZ" dirty="0" smtClean="0">
                <a:latin typeface="Franklin Gothic Book" pitchFamily="34" charset="0"/>
                <a:hlinkClick r:id="rId2"/>
              </a:rPr>
              <a:t>commons.wikimedia.org/wiki/File:Falklands_granite_stone_war_memorial_Royal_Marine_Museum_Portsmouth.jpg</a:t>
            </a:r>
            <a:endParaRPr lang="cs-CZ" dirty="0" smtClean="0">
              <a:latin typeface="Franklin Gothic Book" pitchFamily="34" charset="0"/>
            </a:endParaRPr>
          </a:p>
          <a:p>
            <a:r>
              <a:rPr lang="cs-CZ" dirty="0">
                <a:latin typeface="Franklin Gothic Book" pitchFamily="34" charset="0"/>
              </a:rPr>
              <a:t>La Palma Basalt.jpg. In: </a:t>
            </a:r>
            <a:r>
              <a:rPr lang="cs-CZ" i="1" dirty="0" err="1">
                <a:latin typeface="Franklin Gothic Book" pitchFamily="34" charset="0"/>
              </a:rPr>
              <a:t>Wikipedia</a:t>
            </a:r>
            <a:r>
              <a:rPr lang="cs-CZ" i="1" dirty="0">
                <a:latin typeface="Franklin Gothic Book" pitchFamily="34" charset="0"/>
              </a:rPr>
              <a:t>: </a:t>
            </a:r>
            <a:r>
              <a:rPr lang="cs-CZ" i="1" dirty="0" err="1">
                <a:latin typeface="Franklin Gothic Book" pitchFamily="34" charset="0"/>
              </a:rPr>
              <a:t>the</a:t>
            </a:r>
            <a:r>
              <a:rPr lang="cs-CZ" i="1" dirty="0">
                <a:latin typeface="Franklin Gothic Book" pitchFamily="34" charset="0"/>
              </a:rPr>
              <a:t> free </a:t>
            </a:r>
            <a:r>
              <a:rPr lang="cs-CZ" i="1" dirty="0" err="1">
                <a:latin typeface="Franklin Gothic Book" pitchFamily="34" charset="0"/>
              </a:rPr>
              <a:t>encyclopedia</a:t>
            </a:r>
            <a:r>
              <a:rPr lang="cs-CZ" dirty="0">
                <a:latin typeface="Franklin Gothic Book" pitchFamily="34" charset="0"/>
              </a:rPr>
              <a:t> [online]. San Francisco (CA): </a:t>
            </a:r>
            <a:r>
              <a:rPr lang="cs-CZ" dirty="0" err="1">
                <a:latin typeface="Franklin Gothic Book" pitchFamily="34" charset="0"/>
              </a:rPr>
              <a:t>Wikimedia</a:t>
            </a:r>
            <a:r>
              <a:rPr lang="cs-CZ" dirty="0">
                <a:latin typeface="Franklin Gothic Book" pitchFamily="34" charset="0"/>
              </a:rPr>
              <a:t> </a:t>
            </a:r>
            <a:r>
              <a:rPr lang="cs-CZ" dirty="0" err="1">
                <a:latin typeface="Franklin Gothic Book" pitchFamily="34" charset="0"/>
              </a:rPr>
              <a:t>Foundation</a:t>
            </a:r>
            <a:r>
              <a:rPr lang="cs-CZ" dirty="0">
                <a:latin typeface="Franklin Gothic Book" pitchFamily="34" charset="0"/>
              </a:rPr>
              <a:t>, 2001-, 17:09, 30 </a:t>
            </a:r>
            <a:r>
              <a:rPr lang="cs-CZ" dirty="0" err="1">
                <a:latin typeface="Franklin Gothic Book" pitchFamily="34" charset="0"/>
              </a:rPr>
              <a:t>January</a:t>
            </a:r>
            <a:r>
              <a:rPr lang="cs-CZ" dirty="0">
                <a:latin typeface="Franklin Gothic Book" pitchFamily="34" charset="0"/>
              </a:rPr>
              <a:t> 2008 [cit. 2013-04-25]. Dostupné z: </a:t>
            </a:r>
            <a:r>
              <a:rPr lang="cs-CZ" dirty="0">
                <a:latin typeface="Franklin Gothic Book" pitchFamily="34" charset="0"/>
                <a:hlinkClick r:id="rId3"/>
              </a:rPr>
              <a:t>http://</a:t>
            </a:r>
            <a:r>
              <a:rPr lang="cs-CZ" dirty="0" smtClean="0">
                <a:latin typeface="Franklin Gothic Book" pitchFamily="34" charset="0"/>
                <a:hlinkClick r:id="rId3"/>
              </a:rPr>
              <a:t>commons.wikimedia.org/wiki/File:La_Palma_Basalt.jpg</a:t>
            </a:r>
            <a:endParaRPr lang="cs-CZ" dirty="0" smtClean="0">
              <a:latin typeface="Franklin Gothic Book" pitchFamily="34" charset="0"/>
            </a:endParaRPr>
          </a:p>
          <a:p>
            <a:r>
              <a:rPr lang="cs-CZ" dirty="0" err="1">
                <a:latin typeface="Franklin Gothic Book" pitchFamily="34" charset="0"/>
              </a:rPr>
              <a:t>Stromboli</a:t>
            </a:r>
            <a:r>
              <a:rPr lang="cs-CZ" dirty="0">
                <a:latin typeface="Franklin Gothic Book" pitchFamily="34" charset="0"/>
              </a:rPr>
              <a:t> Eruption.jpg. In: </a:t>
            </a:r>
            <a:r>
              <a:rPr lang="cs-CZ" i="1" dirty="0" err="1">
                <a:latin typeface="Franklin Gothic Book" pitchFamily="34" charset="0"/>
              </a:rPr>
              <a:t>Wikipedia</a:t>
            </a:r>
            <a:r>
              <a:rPr lang="cs-CZ" i="1" dirty="0">
                <a:latin typeface="Franklin Gothic Book" pitchFamily="34" charset="0"/>
              </a:rPr>
              <a:t>: </a:t>
            </a:r>
            <a:r>
              <a:rPr lang="cs-CZ" i="1" dirty="0" err="1">
                <a:latin typeface="Franklin Gothic Book" pitchFamily="34" charset="0"/>
              </a:rPr>
              <a:t>the</a:t>
            </a:r>
            <a:r>
              <a:rPr lang="cs-CZ" i="1" dirty="0">
                <a:latin typeface="Franklin Gothic Book" pitchFamily="34" charset="0"/>
              </a:rPr>
              <a:t> free </a:t>
            </a:r>
            <a:r>
              <a:rPr lang="cs-CZ" i="1" dirty="0" err="1">
                <a:latin typeface="Franklin Gothic Book" pitchFamily="34" charset="0"/>
              </a:rPr>
              <a:t>encyclopedia</a:t>
            </a:r>
            <a:r>
              <a:rPr lang="cs-CZ" dirty="0">
                <a:latin typeface="Franklin Gothic Book" pitchFamily="34" charset="0"/>
              </a:rPr>
              <a:t> [online]. San Francisco (CA): </a:t>
            </a:r>
            <a:r>
              <a:rPr lang="cs-CZ" dirty="0" err="1">
                <a:latin typeface="Franklin Gothic Book" pitchFamily="34" charset="0"/>
              </a:rPr>
              <a:t>Wikimedia</a:t>
            </a:r>
            <a:r>
              <a:rPr lang="cs-CZ" dirty="0">
                <a:latin typeface="Franklin Gothic Book" pitchFamily="34" charset="0"/>
              </a:rPr>
              <a:t> </a:t>
            </a:r>
            <a:r>
              <a:rPr lang="cs-CZ" dirty="0" err="1">
                <a:latin typeface="Franklin Gothic Book" pitchFamily="34" charset="0"/>
              </a:rPr>
              <a:t>Foundation</a:t>
            </a:r>
            <a:r>
              <a:rPr lang="cs-CZ" dirty="0">
                <a:latin typeface="Franklin Gothic Book" pitchFamily="34" charset="0"/>
              </a:rPr>
              <a:t>, 2001-, 08:53, 31 July 2007 [cit. 2013-04-25]. Dostupné z: </a:t>
            </a:r>
            <a:r>
              <a:rPr lang="cs-CZ" dirty="0">
                <a:latin typeface="Franklin Gothic Book" pitchFamily="34" charset="0"/>
                <a:hlinkClick r:id="rId4"/>
              </a:rPr>
              <a:t>http://</a:t>
            </a:r>
            <a:r>
              <a:rPr lang="cs-CZ" dirty="0" smtClean="0">
                <a:latin typeface="Franklin Gothic Book" pitchFamily="34" charset="0"/>
                <a:hlinkClick r:id="rId4"/>
              </a:rPr>
              <a:t>commons.wikimedia.org/wiki/File:Stromboli_Eruption.jpg</a:t>
            </a:r>
            <a:endParaRPr lang="cs-CZ" dirty="0" smtClean="0">
              <a:latin typeface="Franklin Gothic Book" pitchFamily="34" charset="0"/>
            </a:endParaRPr>
          </a:p>
          <a:p>
            <a:r>
              <a:rPr lang="cs-CZ" dirty="0" err="1">
                <a:latin typeface="Franklin Gothic Book" pitchFamily="34" charset="0"/>
              </a:rPr>
              <a:t>Pahoehoe</a:t>
            </a:r>
            <a:r>
              <a:rPr lang="cs-CZ" dirty="0">
                <a:latin typeface="Franklin Gothic Book" pitchFamily="34" charset="0"/>
              </a:rPr>
              <a:t> toe.jpg. In: </a:t>
            </a:r>
            <a:r>
              <a:rPr lang="cs-CZ" i="1" dirty="0" err="1">
                <a:latin typeface="Franklin Gothic Book" pitchFamily="34" charset="0"/>
              </a:rPr>
              <a:t>Wikipedia</a:t>
            </a:r>
            <a:r>
              <a:rPr lang="cs-CZ" i="1" dirty="0">
                <a:latin typeface="Franklin Gothic Book" pitchFamily="34" charset="0"/>
              </a:rPr>
              <a:t>: </a:t>
            </a:r>
            <a:r>
              <a:rPr lang="cs-CZ" i="1" dirty="0" err="1">
                <a:latin typeface="Franklin Gothic Book" pitchFamily="34" charset="0"/>
              </a:rPr>
              <a:t>the</a:t>
            </a:r>
            <a:r>
              <a:rPr lang="cs-CZ" i="1" dirty="0">
                <a:latin typeface="Franklin Gothic Book" pitchFamily="34" charset="0"/>
              </a:rPr>
              <a:t> free </a:t>
            </a:r>
            <a:r>
              <a:rPr lang="cs-CZ" i="1" dirty="0" err="1">
                <a:latin typeface="Franklin Gothic Book" pitchFamily="34" charset="0"/>
              </a:rPr>
              <a:t>encyclopedia</a:t>
            </a:r>
            <a:r>
              <a:rPr lang="cs-CZ" dirty="0">
                <a:latin typeface="Franklin Gothic Book" pitchFamily="34" charset="0"/>
              </a:rPr>
              <a:t> [online]. San Francisco (CA): </a:t>
            </a:r>
            <a:r>
              <a:rPr lang="cs-CZ" dirty="0" err="1">
                <a:latin typeface="Franklin Gothic Book" pitchFamily="34" charset="0"/>
              </a:rPr>
              <a:t>Wikimedia</a:t>
            </a:r>
            <a:r>
              <a:rPr lang="cs-CZ" dirty="0">
                <a:latin typeface="Franklin Gothic Book" pitchFamily="34" charset="0"/>
              </a:rPr>
              <a:t> </a:t>
            </a:r>
            <a:r>
              <a:rPr lang="cs-CZ" dirty="0" err="1">
                <a:latin typeface="Franklin Gothic Book" pitchFamily="34" charset="0"/>
              </a:rPr>
              <a:t>Foundation</a:t>
            </a:r>
            <a:r>
              <a:rPr lang="cs-CZ" dirty="0">
                <a:latin typeface="Franklin Gothic Book" pitchFamily="34" charset="0"/>
              </a:rPr>
              <a:t>, 2001-, 05:44, 16 August 2005 [cit. 2013-04-25]. Dostupné z: </a:t>
            </a:r>
            <a:r>
              <a:rPr lang="cs-CZ" dirty="0">
                <a:latin typeface="Franklin Gothic Book" pitchFamily="34" charset="0"/>
                <a:hlinkClick r:id="rId5"/>
              </a:rPr>
              <a:t>https://</a:t>
            </a:r>
            <a:r>
              <a:rPr lang="cs-CZ" dirty="0" smtClean="0">
                <a:latin typeface="Franklin Gothic Book" pitchFamily="34" charset="0"/>
                <a:hlinkClick r:id="rId5"/>
              </a:rPr>
              <a:t>commons.wikimedia.org/wiki/File:Pahoehoe_toe.jpg</a:t>
            </a:r>
            <a:endParaRPr lang="cs-CZ" dirty="0" smtClean="0">
              <a:latin typeface="Franklin Gothic Book" pitchFamily="34" charset="0"/>
            </a:endParaRPr>
          </a:p>
          <a:p>
            <a:r>
              <a:rPr lang="cs-CZ" dirty="0" smtClean="0">
                <a:latin typeface="Franklin Gothic Book" pitchFamily="34" charset="0"/>
              </a:rPr>
              <a:t>ŠTIKOVÁ</a:t>
            </a:r>
            <a:r>
              <a:rPr lang="cs-CZ" dirty="0">
                <a:latin typeface="Franklin Gothic Book" pitchFamily="34" charset="0"/>
              </a:rPr>
              <a:t>, Věra. </a:t>
            </a:r>
            <a:r>
              <a:rPr lang="cs-CZ" i="1" dirty="0">
                <a:latin typeface="Franklin Gothic Book" pitchFamily="34" charset="0"/>
              </a:rPr>
              <a:t>Člověk a jeho svět: přírodověda pro 4. ročník</a:t>
            </a:r>
            <a:r>
              <a:rPr lang="cs-CZ" dirty="0">
                <a:latin typeface="Franklin Gothic Book" pitchFamily="34" charset="0"/>
              </a:rPr>
              <a:t>. Ilustrace Hana Berková, Alena </a:t>
            </a:r>
            <a:r>
              <a:rPr lang="cs-CZ" dirty="0" err="1">
                <a:latin typeface="Franklin Gothic Book" pitchFamily="34" charset="0"/>
              </a:rPr>
              <a:t>Baisová</a:t>
            </a:r>
            <a:r>
              <a:rPr lang="cs-CZ" dirty="0">
                <a:latin typeface="Franklin Gothic Book" pitchFamily="34" charset="0"/>
              </a:rPr>
              <a:t>. Brno: Nová škola, c2010, 2 sv. Duhová řada. ISBN </a:t>
            </a:r>
            <a:r>
              <a:rPr lang="cs-CZ" dirty="0" smtClean="0">
                <a:latin typeface="Franklin Gothic Book" pitchFamily="34" charset="0"/>
              </a:rPr>
              <a:t>978-80-7289-212-9.</a:t>
            </a:r>
          </a:p>
          <a:p>
            <a:r>
              <a:rPr lang="cs-CZ" dirty="0" smtClean="0">
                <a:latin typeface="Franklin Gothic Book" pitchFamily="34" charset="0"/>
              </a:rPr>
              <a:t>www.office.microsoft.com</a:t>
            </a:r>
            <a:endParaRPr lang="cs-CZ" dirty="0">
              <a:latin typeface="Franklin Gothic Book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20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je určen pro seznámení žáků s vyvřelými horninami jako součástí neživé přírody.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V materiálu </a:t>
            </a:r>
            <a:r>
              <a:rPr lang="cs-CZ" dirty="0" smtClean="0">
                <a:solidFill>
                  <a:srgbClr val="171A1B"/>
                </a:solidFill>
              </a:rPr>
              <a:t>je vysvětlen vznik a rozdělení vyvřelých hornin podle místa tuhnutí. Je objasněn pojem láva a magma.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</a:t>
            </a:r>
            <a:r>
              <a:rPr lang="cs-CZ" smtClean="0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Tento materiál vznikl jako doplňující materiál k učebnici: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ŠTIKOVÁ</a:t>
            </a:r>
            <a:r>
              <a:rPr lang="cs-CZ" dirty="0">
                <a:solidFill>
                  <a:srgbClr val="171A1B"/>
                </a:solidFill>
              </a:rPr>
              <a:t>, Věra. </a:t>
            </a:r>
            <a:r>
              <a:rPr lang="cs-CZ" i="1" dirty="0">
                <a:solidFill>
                  <a:srgbClr val="171A1B"/>
                </a:solidFill>
              </a:rPr>
              <a:t>Člověk a jeho svět: přírodověda pro 4. ročník</a:t>
            </a:r>
            <a:r>
              <a:rPr lang="cs-CZ" dirty="0">
                <a:solidFill>
                  <a:srgbClr val="171A1B"/>
                </a:solidFill>
              </a:rPr>
              <a:t>. Ilustrace Hana Berková, Alena </a:t>
            </a:r>
            <a:r>
              <a:rPr lang="cs-CZ" dirty="0" err="1">
                <a:solidFill>
                  <a:srgbClr val="171A1B"/>
                </a:solidFill>
              </a:rPr>
              <a:t>Baisová</a:t>
            </a:r>
            <a:r>
              <a:rPr lang="cs-CZ" dirty="0">
                <a:solidFill>
                  <a:srgbClr val="171A1B"/>
                </a:solidFill>
              </a:rPr>
              <a:t>. Brno: Nová škola, c2010, 2 sv. Duhová řada. ISBN 978-80-7289-212-9.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156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Vyvřelé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cs-CZ" dirty="0" smtClean="0"/>
              <a:t>Vznikají tuhnutím magmatu na povrchu Země nebo pod povrchem Země.</a:t>
            </a:r>
          </a:p>
          <a:p>
            <a:r>
              <a:rPr lang="cs-CZ" dirty="0"/>
              <a:t>P</a:t>
            </a:r>
            <a:r>
              <a:rPr lang="cs-CZ" dirty="0" smtClean="0"/>
              <a:t>odle místa tuhnutí se dělí:</a:t>
            </a:r>
          </a:p>
          <a:p>
            <a:endParaRPr lang="cs-CZ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1043608" y="3429000"/>
            <a:ext cx="2520280" cy="12241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HLUBINNÉ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5220072" y="3356992"/>
            <a:ext cx="2520280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VÝLEVNÉ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23528" y="4941168"/>
            <a:ext cx="1584176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žula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2411760" y="4941168"/>
            <a:ext cx="158417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gabro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876256" y="4941168"/>
            <a:ext cx="1584176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znělec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644008" y="4941168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čedič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šipka 11"/>
          <p:cNvCxnSpPr>
            <a:endCxn id="5" idx="7"/>
          </p:cNvCxnSpPr>
          <p:nvPr/>
        </p:nvCxnSpPr>
        <p:spPr>
          <a:xfrm flipH="1">
            <a:off x="3194801" y="3140968"/>
            <a:ext cx="1161175" cy="467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endCxn id="6" idx="1"/>
          </p:cNvCxnSpPr>
          <p:nvPr/>
        </p:nvCxnSpPr>
        <p:spPr>
          <a:xfrm>
            <a:off x="4355976" y="3140968"/>
            <a:ext cx="1233183" cy="395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5" idx="4"/>
            <a:endCxn id="7" idx="7"/>
          </p:cNvCxnSpPr>
          <p:nvPr/>
        </p:nvCxnSpPr>
        <p:spPr>
          <a:xfrm flipH="1">
            <a:off x="1675707" y="4653136"/>
            <a:ext cx="628041" cy="404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5" idx="4"/>
            <a:endCxn id="8" idx="1"/>
          </p:cNvCxnSpPr>
          <p:nvPr/>
        </p:nvCxnSpPr>
        <p:spPr>
          <a:xfrm>
            <a:off x="2303748" y="4653136"/>
            <a:ext cx="340009" cy="404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6" idx="4"/>
            <a:endCxn id="10" idx="7"/>
          </p:cNvCxnSpPr>
          <p:nvPr/>
        </p:nvCxnSpPr>
        <p:spPr>
          <a:xfrm flipH="1">
            <a:off x="5996187" y="4581128"/>
            <a:ext cx="484025" cy="476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6" idx="4"/>
            <a:endCxn id="9" idx="1"/>
          </p:cNvCxnSpPr>
          <p:nvPr/>
        </p:nvCxnSpPr>
        <p:spPr>
          <a:xfrm>
            <a:off x="6480212" y="4581128"/>
            <a:ext cx="628041" cy="476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ž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2736304" cy="2189043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755873" y="1123757"/>
            <a:ext cx="1944216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žula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 descr="gab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717031"/>
            <a:ext cx="2808312" cy="2249343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1331640" y="4653136"/>
            <a:ext cx="1944216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gabro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 descr="čedič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3270" y="476672"/>
            <a:ext cx="2784309" cy="2088232"/>
          </a:xfrm>
          <a:prstGeom prst="rect">
            <a:avLst/>
          </a:prstGeom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11" name="Obrázek 10" descr="zněl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132856"/>
            <a:ext cx="2688299" cy="2016224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6037579" y="764704"/>
            <a:ext cx="1944216" cy="9361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čedič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6732240" y="4185084"/>
            <a:ext cx="1944216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znělec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12" grpId="0" build="allAtOnce" animBg="1"/>
      <p:bldP spid="1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vyvřelých hornin (OBRÁZEK)</a:t>
            </a:r>
            <a:endParaRPr lang="cs-CZ" dirty="0"/>
          </a:p>
        </p:txBody>
      </p:sp>
      <p:pic>
        <p:nvPicPr>
          <p:cNvPr id="5" name="Zástupný symbol pro obsah 4" descr="vrstva - úprav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4227895" cy="4525962"/>
          </a:xfrm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51520" y="3933056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magma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6876256" y="321297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výlevná hornina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395536" y="2204864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láva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6660232" y="4797152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hlubinná hornina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7020272" y="1700808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sopka</a:t>
            </a:r>
            <a:endParaRPr lang="cs-CZ" dirty="0"/>
          </a:p>
        </p:txBody>
      </p:sp>
      <p:cxnSp>
        <p:nvCxnSpPr>
          <p:cNvPr id="12" name="Přímá spojovací šipka 11"/>
          <p:cNvCxnSpPr>
            <a:stCxn id="10" idx="2"/>
          </p:cNvCxnSpPr>
          <p:nvPr/>
        </p:nvCxnSpPr>
        <p:spPr>
          <a:xfrm flipH="1" flipV="1">
            <a:off x="5940152" y="2060848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7" idx="2"/>
          </p:cNvCxnSpPr>
          <p:nvPr/>
        </p:nvCxnSpPr>
        <p:spPr>
          <a:xfrm flipH="1" flipV="1">
            <a:off x="3995936" y="2924944"/>
            <a:ext cx="288032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9" idx="2"/>
          </p:cNvCxnSpPr>
          <p:nvPr/>
        </p:nvCxnSpPr>
        <p:spPr>
          <a:xfrm flipH="1" flipV="1">
            <a:off x="5508104" y="436510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6" idx="6"/>
          </p:cNvCxnSpPr>
          <p:nvPr/>
        </p:nvCxnSpPr>
        <p:spPr>
          <a:xfrm flipV="1">
            <a:off x="1979712" y="3717032"/>
            <a:ext cx="316835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6"/>
          </p:cNvCxnSpPr>
          <p:nvPr/>
        </p:nvCxnSpPr>
        <p:spPr>
          <a:xfrm flipV="1">
            <a:off x="1835696" y="2492896"/>
            <a:ext cx="2736304" cy="1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Hlubinné vyvřelé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Vznikají tuhnutím pod zemským povrchem.</a:t>
            </a:r>
          </a:p>
          <a:p>
            <a:r>
              <a:rPr lang="cs-CZ" dirty="0" smtClean="0"/>
              <a:t>Tím jak vznikají, vytvářejí hlubinná tělesa neboli masivy.</a:t>
            </a:r>
          </a:p>
          <a:p>
            <a:r>
              <a:rPr lang="cs-CZ" dirty="0" smtClean="0"/>
              <a:t>Jejich tuhnutí je velmi pomalé, až miliony let.</a:t>
            </a:r>
          </a:p>
          <a:p>
            <a:r>
              <a:rPr lang="cs-CZ" dirty="0" smtClean="0"/>
              <a:t>Horniny jsou středně až hrubě zrnité, např. žula (neboli granit).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5" name="Obrázek 4" descr="žula.jpg"/>
          <p:cNvPicPr>
            <a:picLocks noChangeAspect="1"/>
          </p:cNvPicPr>
          <p:nvPr/>
        </p:nvPicPr>
        <p:blipFill rotWithShape="1">
          <a:blip r:embed="rId3" cstate="print"/>
          <a:srcRect l="19939" t="19556" r="15785" b="24536"/>
          <a:stretch/>
        </p:blipFill>
        <p:spPr>
          <a:xfrm>
            <a:off x="5364088" y="4365104"/>
            <a:ext cx="3168666" cy="2204864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823302" y="5010336"/>
            <a:ext cx="280831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Jednotlivá zrna žuly </a:t>
            </a:r>
            <a:endParaRPr lang="cs-CZ" sz="2400" b="1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421787" y="4581128"/>
            <a:ext cx="1884602" cy="63160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646939" y="5212736"/>
            <a:ext cx="1509237" cy="25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402573" y="5718448"/>
            <a:ext cx="2545848" cy="4125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žula - náhrobní kám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04664"/>
            <a:ext cx="4644002" cy="6192000"/>
          </a:xfrm>
        </p:spPr>
      </p:pic>
      <p:sp>
        <p:nvSpPr>
          <p:cNvPr id="5" name="Obdélník 4"/>
          <p:cNvSpPr/>
          <p:nvPr/>
        </p:nvSpPr>
        <p:spPr>
          <a:xfrm>
            <a:off x="3795678" y="5013176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79912" y="3429000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779912" y="1916832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876256" y="404664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64088" y="404664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782431" y="419730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865261" y="5007496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867311" y="3485241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876256" y="1916832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339376" y="5028941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364088" y="3460531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364088" y="1916832"/>
            <a:ext cx="1548000" cy="15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39552" y="1556792"/>
            <a:ext cx="2664296" cy="374441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Úkol: </a:t>
            </a:r>
            <a:br>
              <a:rPr kumimoji="0" lang="cs-CZ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uhodni jaký žulový stavební prvek je na obrázku:</a:t>
            </a:r>
            <a:r>
              <a:rPr kumimoji="0" lang="cs-CZ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600" b="0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9156" y="3613493"/>
            <a:ext cx="3600400" cy="1152128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</a:rPr>
              <a:t>POMNÍK</a:t>
            </a:r>
            <a:endParaRPr lang="cs-CZ" sz="5400" b="1" dirty="0">
              <a:solidFill>
                <a:schemeClr val="tx1"/>
              </a:solidFill>
            </a:endParaRPr>
          </a:p>
        </p:txBody>
      </p:sp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Výlevné vyvřelé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Vznikají tuhnutím magmatu na povrchu Země.</a:t>
            </a:r>
          </a:p>
          <a:p>
            <a:r>
              <a:rPr lang="cs-CZ" dirty="0" smtClean="0"/>
              <a:t>Tuhnutí probíhá rychle.</a:t>
            </a:r>
          </a:p>
          <a:p>
            <a:r>
              <a:rPr lang="cs-CZ" dirty="0" smtClean="0"/>
              <a:t>Protože mají horniny málo času na vznik velkých zrn, vznikají nerosty jemnozrnné až celistvé, například čedič.</a:t>
            </a:r>
          </a:p>
          <a:p>
            <a:r>
              <a:rPr lang="cs-CZ" dirty="0" smtClean="0"/>
              <a:t>Čedič se na zemi vyskytuje v největším množství, tvoří například dno oceánů nebo skály, …atd.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 uhodni co je na obrázku:</a:t>
            </a:r>
            <a:endParaRPr lang="cs-CZ" dirty="0"/>
          </a:p>
        </p:txBody>
      </p:sp>
      <p:pic>
        <p:nvPicPr>
          <p:cNvPr id="4" name="Zástupný symbol pro obsah 3" descr="čedič - ská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9" y="1268759"/>
            <a:ext cx="6331555" cy="4752000"/>
          </a:xfrm>
        </p:spPr>
      </p:pic>
      <p:sp>
        <p:nvSpPr>
          <p:cNvPr id="7" name="Obdélník 6"/>
          <p:cNvSpPr/>
          <p:nvPr/>
        </p:nvSpPr>
        <p:spPr>
          <a:xfrm>
            <a:off x="3910546" y="2433209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447881" y="3649645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04193" y="4823113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460958" y="2427454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393408" y="4823812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607354" y="1269750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170281" y="3645651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398102" y="3661857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882386" y="1257616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890056" y="3653533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663411" y="3640699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446228" y="1257095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79735" y="1265241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186078" y="2425327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397432" y="2471303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1416919" y="1273381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2656592" y="2440834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178786" y="4842125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477785" y="4821427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2670383" y="4821686"/>
            <a:ext cx="1267200" cy="11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Nadpis 1"/>
          <p:cNvSpPr txBox="1">
            <a:spLocks/>
          </p:cNvSpPr>
          <p:nvPr/>
        </p:nvSpPr>
        <p:spPr>
          <a:xfrm>
            <a:off x="1979712" y="4725144"/>
            <a:ext cx="5256584" cy="900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cap="all" noProof="0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Skála z čediče</a:t>
            </a:r>
            <a:endParaRPr kumimoji="0" lang="cs-CZ" sz="4800" b="1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459</TotalTime>
  <Words>426</Words>
  <Application>Microsoft Office PowerPoint</Application>
  <PresentationFormat>Předvádění na obrazovce (4:3)</PresentationFormat>
  <Paragraphs>88</Paragraphs>
  <Slides>14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Cesta</vt:lpstr>
      <vt:lpstr>1_Výchozí návrh</vt:lpstr>
      <vt:lpstr>Výchozí návrh</vt:lpstr>
      <vt:lpstr>Horniny vyvřelé</vt:lpstr>
      <vt:lpstr>Anotace:</vt:lpstr>
      <vt:lpstr>Vyvřelé horniny</vt:lpstr>
      <vt:lpstr>Prezentace aplikace PowerPoint</vt:lpstr>
      <vt:lpstr>Vznik vyvřelých hornin (OBRÁZEK)</vt:lpstr>
      <vt:lpstr>Hlubinné vyvřelé horniny</vt:lpstr>
      <vt:lpstr>POMNÍK</vt:lpstr>
      <vt:lpstr>Výlevné vyvřelé horniny</vt:lpstr>
      <vt:lpstr>Úkol: uhodni co je na obrázku:</vt:lpstr>
      <vt:lpstr>Magma x láva</vt:lpstr>
      <vt:lpstr>Magma x láva</vt:lpstr>
      <vt:lpstr>Zápis: Vyvřelé horniny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Vyvřelé horniny</dc:title>
  <dc:creator>Heluska</dc:creator>
  <cp:lastModifiedBy>ucitel</cp:lastModifiedBy>
  <cp:revision>51</cp:revision>
  <dcterms:created xsi:type="dcterms:W3CDTF">2013-03-08T14:57:55Z</dcterms:created>
  <dcterms:modified xsi:type="dcterms:W3CDTF">2013-08-22T12:40:53Z</dcterms:modified>
</cp:coreProperties>
</file>