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2" r:id="rId3"/>
    <p:sldId id="259" r:id="rId4"/>
    <p:sldId id="268" r:id="rId5"/>
    <p:sldId id="269" r:id="rId6"/>
    <p:sldId id="270" r:id="rId7"/>
    <p:sldId id="271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394" y="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4F1B3-0C4B-4A9A-A00F-C12F6CCAE9DB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B4717-8B84-47EB-BC89-082ACFAD2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5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60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35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77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5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00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5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06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34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77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10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A700-6EA1-4375-B2A6-7D328EABBD72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98B5C-C68F-4D6C-BD4E-57F26AC2CC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14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Kapr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Pří_171_Rozmanitost </a:t>
            </a:r>
            <a:r>
              <a:rPr lang="cs-CZ" b="1" dirty="0" err="1" smtClean="0"/>
              <a:t>přírody_Kapr</a:t>
            </a:r>
            <a:endParaRPr lang="cs-CZ" b="1" dirty="0" smtClean="0"/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185482596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colorTemperature colorTemp="2750"/>
                    </a14:imgEffect>
                    <a14:imgEffect>
                      <a14:saturation sat="185000"/>
                    </a14:imgEffect>
                    <a14:imgEffect>
                      <a14:brightnessContrast bright="6000" contrast="35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24" y="594928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23528" y="764703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Carpfish.jpg.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22.7.2010 [cit. 2013-04-21]. Dostupné z: http://cs.wikipedia.org/wiki/Soubor:Carpfish.jpg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19510" y="2043985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2x kapr obecný.jpg.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23.11.2007 [cit. 2013-04-21]. Dostupné z: http://cs.wikipedia.org/wiki/Soubor:2x_kapr_obecn%C3%BD.jpg</a:t>
            </a:r>
          </a:p>
        </p:txBody>
      </p:sp>
    </p:spTree>
    <p:extLst>
      <p:ext uri="{BB962C8B-B14F-4D97-AF65-F5344CB8AC3E}">
        <p14:creationId xmlns:p14="http://schemas.microsoft.com/office/powerpoint/2010/main" val="1290556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kaprem.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kaprovi.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</a:t>
            </a:r>
            <a:r>
              <a:rPr lang="cs-CZ" smtClean="0"/>
              <a:t>předmět </a:t>
            </a:r>
            <a:r>
              <a:rPr lang="cs-CZ" smtClean="0"/>
              <a:t>přírodověda </a:t>
            </a:r>
            <a:r>
              <a:rPr lang="cs-CZ" dirty="0" smtClean="0"/>
              <a:t>4.ročník.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403228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colorTemperature colorTemp="2750"/>
                    </a14:imgEffect>
                    <a14:imgEffect>
                      <a14:saturation sat="185000"/>
                    </a14:imgEffect>
                    <a14:imgEffect>
                      <a14:brightnessContrast bright="6000" contrast="35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Kapr obecný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84748" y="1553618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Základní údaje</a:t>
            </a:r>
            <a:endParaRPr lang="cs-CZ" sz="24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598454" y="2283694"/>
            <a:ext cx="3153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Jméno: </a:t>
            </a:r>
            <a:r>
              <a:rPr lang="cs-CZ" sz="2400" dirty="0" smtClean="0"/>
              <a:t>kapr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69520" y="414908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Třída: </a:t>
            </a:r>
            <a:r>
              <a:rPr lang="cs-CZ" sz="2400" dirty="0" smtClean="0"/>
              <a:t>paprskoploutví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9520" y="4820104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Řád: </a:t>
            </a:r>
            <a:r>
              <a:rPr lang="cs-CZ" sz="2400" dirty="0" smtClean="0"/>
              <a:t>máloostní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99296" y="221893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Čeleď: </a:t>
            </a:r>
            <a:r>
              <a:rPr lang="cs-CZ" sz="2400" dirty="0" smtClean="0"/>
              <a:t>kaprovití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40239" y="288051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Rod: </a:t>
            </a:r>
            <a:r>
              <a:rPr lang="cs-CZ" sz="2400" dirty="0" smtClean="0"/>
              <a:t>kapr</a:t>
            </a:r>
            <a:endParaRPr lang="cs-CZ" sz="2400" dirty="0"/>
          </a:p>
        </p:txBody>
      </p:sp>
      <p:pic>
        <p:nvPicPr>
          <p:cNvPr id="1026" name="Picture 2" descr="Kapr obecný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140" y="3890242"/>
            <a:ext cx="4414471" cy="189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92105" y="288051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Kmen: </a:t>
            </a:r>
            <a:r>
              <a:rPr lang="cs-CZ" sz="2400" dirty="0" smtClean="0"/>
              <a:t>strunatci 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98454" y="348669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Podkmen: </a:t>
            </a:r>
            <a:r>
              <a:rPr lang="cs-CZ" sz="2400" dirty="0" smtClean="0"/>
              <a:t>obratlovci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910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colorTemperature colorTemp="2750"/>
                    </a14:imgEffect>
                    <a14:imgEffect>
                      <a14:saturation sat="185000"/>
                    </a14:imgEffect>
                    <a14:imgEffect>
                      <a14:brightnessContrast bright="6000" contrast="35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P</a:t>
            </a:r>
            <a:r>
              <a:rPr lang="cs-CZ" b="1" i="1" dirty="0" smtClean="0"/>
              <a:t>opis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7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39552" y="1808845"/>
            <a:ext cx="7632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Hřbet kapra se za hlavou výrazně zvedá a je oproti tělu menší.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353932"/>
            <a:ext cx="7632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Na obvodu tlamy kapra jsou čtyři vousy.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924944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Ústa jsou neozubená, potravu zpracovávají požerákové kosti, které mají u kapra tři řady </a:t>
            </a:r>
            <a:r>
              <a:rPr lang="cs-CZ" sz="2200" dirty="0" smtClean="0"/>
              <a:t>zubů.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3867563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Oči jsou zlatavé, olivově zelené a pohyblivé. 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39552" y="4334922"/>
            <a:ext cx="69127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Kapr má hřbetní, prsní, břišní, řitní a ocasní ploutve.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9552" y="4941168"/>
            <a:ext cx="8604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Hmotnost kapra obecného může ve vhodných podmínkách přesáhnout 20 kilogramů a jeho délka může přesáhnout 100 centimetrů.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46841" y="1340768"/>
            <a:ext cx="77695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Kapr je nejstarší chovnou rybou, patří do ryb sladkovodních. 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4278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colorTemperature colorTemp="2750"/>
                    </a14:imgEffect>
                    <a14:imgEffect>
                      <a14:saturation sat="185000"/>
                    </a14:imgEffect>
                    <a14:imgEffect>
                      <a14:brightnessContrast bright="6000" contrast="35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51520" y="260648"/>
            <a:ext cx="88924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u="sng" dirty="0" smtClean="0"/>
              <a:t>Vnitřní ústrojí: </a:t>
            </a:r>
          </a:p>
          <a:p>
            <a:r>
              <a:rPr lang="cs-CZ" sz="2200" dirty="0" smtClean="0"/>
              <a:t>Oběhové ústrojí, dýchací ústrojí </a:t>
            </a:r>
          </a:p>
          <a:p>
            <a:r>
              <a:rPr lang="cs-CZ" sz="2200" dirty="0" smtClean="0"/>
              <a:t>(žábry, kterými ryby dýchají – přijímají kyslík z vody), </a:t>
            </a:r>
          </a:p>
          <a:p>
            <a:r>
              <a:rPr lang="cs-CZ" sz="2200" dirty="0" smtClean="0"/>
              <a:t>trávící ústrojí, vylučovací ústrojí, rozmnožovací ústrojí, nervové ústrojí, smysly.  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3241" y="2045752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Tělo je pokryto šupinami a slizem, který chrání povrch těla a usnadňuje pohyb ve vodě. 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3733" y="2815193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Vyhledává vody poněkud širší, hlubší, s klidnou až stojatou vodou, s mělkým, hlinitým až bahnitým dnem. Vyžaduje teplou vodu. 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4853300"/>
            <a:ext cx="67687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Kapr roste do stáří 12 – 18 let.</a:t>
            </a:r>
            <a:endParaRPr lang="cs-CZ" sz="2200" dirty="0"/>
          </a:p>
        </p:txBody>
      </p:sp>
      <p:pic>
        <p:nvPicPr>
          <p:cNvPr id="1026" name="Picture 2" descr="http://upload.wikimedia.org/wikipedia/commons/thumb/9/99/Caprinus_carpio_Prague_Vltava_1.jpg/300px-Caprinus_carpio_Prague_Vltava_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532" y="4876142"/>
            <a:ext cx="3335698" cy="162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43733" y="3667090"/>
            <a:ext cx="86409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Rozmnožování kaprů se odehrává ve vodě, samice (jikrnačka) klade vajíčka, kterým říkáme jikry. Sameček (mlíčák) na ně vypouští mlíčí, které jikry oplodní. Z oplozených jiker se vyvíjí nejprve plůdek a z něho mladé rybky.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1121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colorTemperature colorTemp="2750"/>
                    </a14:imgEffect>
                    <a14:imgEffect>
                      <a14:saturation sat="185000"/>
                    </a14:imgEffect>
                    <a14:imgEffect>
                      <a14:brightnessContrast bright="6000" contrast="35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Potrava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3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95536" y="1412776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Kapr obecný je všežravec, živí </a:t>
            </a:r>
            <a:r>
              <a:rPr lang="cs-CZ" sz="2200" dirty="0" smtClean="0"/>
              <a:t>se </a:t>
            </a:r>
            <a:r>
              <a:rPr lang="cs-CZ" sz="2200" dirty="0"/>
              <a:t>drobnými živočichy, které sbírá ze dna.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1922920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Potravu také vyhrabává ze dna (až do 20 cm) a proto je také velmi často označován za „vodní prase“. </a:t>
            </a:r>
            <a:r>
              <a:rPr lang="cs-CZ" sz="2200" dirty="0" smtClean="0"/>
              <a:t>K tomu mu slouží dobře vyvinuté smysly, především čich a chuť.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287" y="3630970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Významnou součást jeho potravy tvoří i některé rostlinné zbytky, zejména různá semena.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5536" y="3167704"/>
            <a:ext cx="82809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V našich podmínkách je přikrmován pšeničnými </a:t>
            </a:r>
            <a:r>
              <a:rPr lang="cs-CZ" sz="2200" dirty="0" smtClean="0"/>
              <a:t>zrnky.</a:t>
            </a:r>
            <a:endParaRPr lang="cs-CZ" sz="2200" dirty="0"/>
          </a:p>
        </p:txBody>
      </p:sp>
      <p:pic>
        <p:nvPicPr>
          <p:cNvPr id="2050" name="Picture 2" descr="http://upload.wikimedia.org/wikipedia/commons/thumb/b/bd/Carpfish.jpg/220px-Carpfish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464" y="4679944"/>
            <a:ext cx="2743572" cy="205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165942" y="591252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Hejno kaprů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5286" y="4479889"/>
            <a:ext cx="53288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Zimu přečkávají kapři při dně, kde voda nezamrzá. V tuto dobu nepřijímají potravu</a:t>
            </a:r>
            <a:r>
              <a:rPr lang="cs-CZ" dirty="0" smtClean="0"/>
              <a:t>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07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colorTemperature colorTemp="2750"/>
                    </a14:imgEffect>
                    <a14:imgEffect>
                      <a14:saturation sat="185000"/>
                    </a14:imgEffect>
                    <a14:imgEffect>
                      <a14:brightnessContrast bright="6000" contrast="35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24" y="594928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://upload.wikimedia.org/wikipedia/commons/thumb/8/8f/2x_kapr_obecn%C3%BD.jpg/220px-2x_kapr_obecn%C3%B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014" y="2739046"/>
            <a:ext cx="209550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8189" y="4348702"/>
            <a:ext cx="314530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/>
              <a:t>Dva kusy kapra obecného ulovené při sportovním </a:t>
            </a:r>
            <a:r>
              <a:rPr lang="cs-CZ" sz="2100" dirty="0" smtClean="0"/>
              <a:t>rybolovu.</a:t>
            </a:r>
            <a:endParaRPr lang="cs-CZ" sz="2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1639" y="1052736"/>
            <a:ext cx="282220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u="sng" dirty="0" smtClean="0"/>
              <a:t>Sportovní lov:  </a:t>
            </a:r>
          </a:p>
          <a:p>
            <a:r>
              <a:rPr lang="cs-CZ" sz="2200" dirty="0" smtClean="0"/>
              <a:t>Kapr </a:t>
            </a:r>
            <a:r>
              <a:rPr lang="cs-CZ" sz="2200" dirty="0"/>
              <a:t>je významnou sportovní </a:t>
            </a:r>
            <a:r>
              <a:rPr lang="cs-CZ" sz="2200" dirty="0" smtClean="0"/>
              <a:t>rybou. Podle statik bylo roku 2002 vyloveno v ČR 3 909 tun kaprů. 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647333" y="978689"/>
            <a:ext cx="2952328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u="sng" dirty="0" smtClean="0"/>
              <a:t>Hospodářský lov:</a:t>
            </a:r>
          </a:p>
          <a:p>
            <a:r>
              <a:rPr lang="cs-CZ" sz="2100" dirty="0" smtClean="0"/>
              <a:t>Kapr </a:t>
            </a:r>
            <a:r>
              <a:rPr lang="cs-CZ" sz="2100" dirty="0"/>
              <a:t>obecný je chován jako významná hospodářská ryba. Jeho neocenitelnou vlastností je rychlý růst a kvalitní maso (nevýhodou pak je velké množství malých pružných kostí). Z České republiky je ve velkém množství vyvážen do evropských zemí za účelem chovu, nebo je v nich přímo konzumován. </a:t>
            </a:r>
            <a:endParaRPr lang="cs-CZ" sz="2100" dirty="0" smtClean="0"/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49194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colorTemperature colorTemp="2750"/>
                    </a14:imgEffect>
                    <a14:imgEffect>
                      <a14:saturation sat="185000"/>
                    </a14:imgEffect>
                    <a14:imgEffect>
                      <a14:brightnessContrast bright="6000" contrast="35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Úkoly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24" y="594928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Kapr obecný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92896"/>
            <a:ext cx="3816424" cy="164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24539" y="1458436"/>
            <a:ext cx="67687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1. Popiš správně tělo kapra</a:t>
            </a:r>
            <a:endParaRPr lang="cs-CZ" sz="22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971600" y="3624403"/>
            <a:ext cx="1800200" cy="0"/>
          </a:xfrm>
          <a:prstGeom prst="straightConnector1">
            <a:avLst/>
          </a:prstGeom>
          <a:ln w="19050" cmpd="thickThin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4644008" y="2060848"/>
            <a:ext cx="936104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580112" y="2060848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6156176" y="3068960"/>
            <a:ext cx="1800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40694" y="4365104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2. Kdy se určitě setkáš s kaprem obecným ………………………………………………………..</a:t>
            </a:r>
            <a:endParaRPr lang="cs-CZ" sz="22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0" y="5373216"/>
            <a:ext cx="8820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3. Která oblast naší země je chovem kaprů proslulá? ………………………………..</a:t>
            </a:r>
          </a:p>
          <a:p>
            <a:r>
              <a:rPr lang="cs-CZ" sz="2200" dirty="0"/>
              <a:t>	</a:t>
            </a:r>
            <a:r>
              <a:rPr lang="cs-CZ" sz="2200" dirty="0" smtClean="0"/>
              <a:t>					     ………………………………….</a:t>
            </a:r>
            <a:endParaRPr lang="cs-CZ" sz="2200" dirty="0"/>
          </a:p>
        </p:txBody>
      </p:sp>
      <p:cxnSp>
        <p:nvCxnSpPr>
          <p:cNvPr id="26" name="Přímá spojnice se šipkou 25"/>
          <p:cNvCxnSpPr/>
          <p:nvPr/>
        </p:nvCxnSpPr>
        <p:spPr>
          <a:xfrm flipH="1" flipV="1">
            <a:off x="4420632" y="4012763"/>
            <a:ext cx="1044116" cy="49635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5464748" y="4509120"/>
            <a:ext cx="19875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61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colorTemperature colorTemp="2750"/>
                    </a14:imgEffect>
                    <a14:imgEffect>
                      <a14:saturation sat="185000"/>
                    </a14:imgEffect>
                    <a14:imgEffect>
                      <a14:brightnessContrast bright="6000" contrast="35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Zdroje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24" y="5949280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51520" y="134076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PŘÍRODOVĚDA pro 5. ročník, PRODOS, s.r.o., 1996. </a:t>
            </a:r>
          </a:p>
          <a:p>
            <a:r>
              <a:rPr lang="cs-CZ" dirty="0"/>
              <a:t>      ISBN 80-85806-41-X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1084" y="209772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cs-CZ" i="1" dirty="0"/>
              <a:t>PŘÍRODOVĚDA – pracovní sešit pro 5.</a:t>
            </a:r>
            <a:r>
              <a:rPr lang="en-US" i="1" dirty="0"/>
              <a:t> </a:t>
            </a:r>
            <a:r>
              <a:rPr lang="en-US" i="1" dirty="0" err="1"/>
              <a:t>ročník</a:t>
            </a:r>
            <a:r>
              <a:rPr lang="en-US" i="1" dirty="0"/>
              <a:t>.</a:t>
            </a:r>
            <a:r>
              <a:rPr lang="cs-CZ" i="1" dirty="0"/>
              <a:t> PRODOS</a:t>
            </a:r>
            <a:r>
              <a:rPr lang="en-US" i="1" dirty="0"/>
              <a:t>, </a:t>
            </a:r>
            <a:r>
              <a:rPr lang="en-US" i="1" dirty="0" err="1"/>
              <a:t>s.r.o</a:t>
            </a:r>
            <a:r>
              <a:rPr lang="en-US" i="1" dirty="0"/>
              <a:t>., </a:t>
            </a:r>
            <a:r>
              <a:rPr lang="cs-CZ" i="1" dirty="0"/>
              <a:t>1996.</a:t>
            </a:r>
            <a:r>
              <a:rPr lang="en-US" i="1" dirty="0"/>
              <a:t> </a:t>
            </a:r>
            <a:endParaRPr lang="cs-CZ" i="1" dirty="0"/>
          </a:p>
          <a:p>
            <a:pPr lvl="0"/>
            <a:r>
              <a:rPr lang="cs-CZ" i="1" dirty="0"/>
              <a:t>      </a:t>
            </a:r>
            <a:r>
              <a:rPr lang="en-US" i="1" dirty="0"/>
              <a:t>ISBN </a:t>
            </a:r>
            <a:r>
              <a:rPr lang="cs-CZ" i="1" dirty="0"/>
              <a:t>80-85806-42-8.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91099" y="2841283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PŘEHLEDY ŽIVÉ PŘÍRODY pro 3.-5. ročník, ALTER, 1995. ISBN 80-85775-24-7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2911" y="342900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Common carp.jpg.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29.1.2007 [cit. 2013-04-21]. </a:t>
            </a:r>
            <a:r>
              <a:rPr lang="en-US" dirty="0" err="1"/>
              <a:t>Dostupné</a:t>
            </a:r>
            <a:r>
              <a:rPr lang="en-US" dirty="0"/>
              <a:t> z: http://cs.wikipedia.org/wiki/Soubor:Common_carp.jpg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92911" y="4378537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Caprinus</a:t>
            </a:r>
            <a:r>
              <a:rPr lang="cs-CZ" dirty="0"/>
              <a:t> </a:t>
            </a:r>
            <a:r>
              <a:rPr lang="cs-CZ" dirty="0" err="1"/>
              <a:t>carpio</a:t>
            </a:r>
            <a:r>
              <a:rPr lang="cs-CZ" dirty="0"/>
              <a:t> Prague Vltava 1.jpg.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21.3.2011 [cit. 2013-04-21]. Dostupné z: http://cs.wikipedia.org/wiki/Soubor:Caprinus_carpio_Prague_Vltava_1.jpg</a:t>
            </a:r>
          </a:p>
        </p:txBody>
      </p:sp>
    </p:spTree>
    <p:extLst>
      <p:ext uri="{BB962C8B-B14F-4D97-AF65-F5344CB8AC3E}">
        <p14:creationId xmlns:p14="http://schemas.microsoft.com/office/powerpoint/2010/main" val="22863665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568</Words>
  <Application>Microsoft Office PowerPoint</Application>
  <PresentationFormat>Předvádění na obrazovce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Kapr </vt:lpstr>
      <vt:lpstr>Anotace:</vt:lpstr>
      <vt:lpstr>Kapr obecný</vt:lpstr>
      <vt:lpstr>Popis</vt:lpstr>
      <vt:lpstr>Prezentace aplikace PowerPoint</vt:lpstr>
      <vt:lpstr>Potrava</vt:lpstr>
      <vt:lpstr>Prezentace aplikace PowerPoint</vt:lpstr>
      <vt:lpstr>Úkoly</vt:lpstr>
      <vt:lpstr>Zdroje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Kapr</dc:title>
  <dc:creator>Galik</dc:creator>
  <cp:lastModifiedBy>ucitel</cp:lastModifiedBy>
  <cp:revision>18</cp:revision>
  <dcterms:created xsi:type="dcterms:W3CDTF">2013-04-19T20:15:03Z</dcterms:created>
  <dcterms:modified xsi:type="dcterms:W3CDTF">2013-08-22T13:56:11Z</dcterms:modified>
</cp:coreProperties>
</file>