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0" r:id="rId4"/>
    <p:sldId id="261" r:id="rId5"/>
    <p:sldId id="263" r:id="rId6"/>
    <p:sldId id="259" r:id="rId7"/>
    <p:sldId id="262" r:id="rId8"/>
    <p:sldId id="267" r:id="rId9"/>
    <p:sldId id="258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4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42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3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45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27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44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0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03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47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4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1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CEE8-0448-4596-8D2F-FF427F92C944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EC38-284B-4772-95C8-D32FEB255F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93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Liška obecná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Pří_176_Rozmanitost </a:t>
            </a:r>
            <a:r>
              <a:rPr lang="cs-CZ" b="1" dirty="0" err="1" smtClean="0"/>
              <a:t>přírody_Liška</a:t>
            </a:r>
            <a:r>
              <a:rPr lang="cs-CZ" b="1" dirty="0" smtClean="0"/>
              <a:t> obecná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517635647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6000">
              <a:srgbClr val="FEE7F2"/>
            </a:gs>
            <a:gs pos="20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473" y="332656"/>
            <a:ext cx="8229600" cy="676671"/>
          </a:xfrm>
        </p:spPr>
        <p:txBody>
          <a:bodyPr/>
          <a:lstStyle/>
          <a:p>
            <a:pPr lvl="0"/>
            <a:r>
              <a:rPr lang="en-US" sz="1800" i="1" dirty="0"/>
              <a:t>ČLOVĚK A JEHO SVĚT, </a:t>
            </a:r>
            <a:r>
              <a:rPr lang="en-US" sz="1800" i="1" dirty="0" err="1"/>
              <a:t>Přírodověda</a:t>
            </a:r>
            <a:r>
              <a:rPr lang="en-US" sz="1800" i="1" dirty="0"/>
              <a:t> pro 4. </a:t>
            </a:r>
            <a:r>
              <a:rPr lang="en-US" sz="1800" i="1" dirty="0" err="1"/>
              <a:t>ročník</a:t>
            </a:r>
            <a:r>
              <a:rPr lang="en-US" sz="1800" i="1" dirty="0"/>
              <a:t>. NOVÁ ŠKOLA, </a:t>
            </a:r>
            <a:r>
              <a:rPr lang="en-US" sz="1800" i="1" dirty="0" err="1"/>
              <a:t>s.r.o</a:t>
            </a:r>
            <a:r>
              <a:rPr lang="en-US" sz="1800" i="1" dirty="0"/>
              <a:t>., 2010. ISBN 978–80–7289–211–2.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259" y="1172451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Myslivost, SILVESTRIS, 1997. ISBN 80 – 901775 – 1 - 4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2698" y="1844824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Kuře - Melbourne Ukázat 2005.jpg.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18.12.2005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http://cs.wikiquote.7val.com/;s=fGyjMr_mlp4y3DEJh9D3U11/wiki/Soubor:Chicken_-_melbourne_show_2005.jpg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9993" y="3501169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01-sfel-08-009a - crop.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19.6.2010 [cit. 2013-04-03].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solidFill>
                  <a:schemeClr val="accent1"/>
                </a:solidFill>
              </a:rPr>
              <a:t>http://cs.wikipedia.org/wiki/Soubor:01-sfel-08-009a_-_crop.jpg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3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23002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liškou obecnou.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lišce.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21115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i="1" dirty="0" smtClean="0"/>
              <a:t>Liška obecná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1628" y="1602567"/>
            <a:ext cx="8229600" cy="532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 smtClean="0"/>
              <a:t>Základní údaje</a:t>
            </a:r>
            <a:endParaRPr lang="cs-CZ" sz="2800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0696" y="2285292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Jméno: </a:t>
            </a:r>
            <a:r>
              <a:rPr lang="cs-CZ" sz="2200" smtClean="0"/>
              <a:t>Liška </a:t>
            </a:r>
            <a:endParaRPr lang="cs-CZ" sz="2200" dirty="0"/>
          </a:p>
        </p:txBody>
      </p:sp>
      <p:pic>
        <p:nvPicPr>
          <p:cNvPr id="1026" name="Picture 2" descr="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264" y="4005064"/>
            <a:ext cx="338861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595805" y="3020179"/>
            <a:ext cx="386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Počet mláďat: </a:t>
            </a:r>
            <a:r>
              <a:rPr lang="cs-CZ" sz="2200" dirty="0" smtClean="0"/>
              <a:t>průměrný počet 4 na vrh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4461" y="2833045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Třída: </a:t>
            </a:r>
            <a:r>
              <a:rPr lang="cs-CZ" dirty="0" smtClean="0"/>
              <a:t>savci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0696" y="3419259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Řád: </a:t>
            </a:r>
            <a:r>
              <a:rPr lang="cs-CZ" dirty="0" smtClean="0"/>
              <a:t>šelmy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34460" y="3983707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Čeleď: </a:t>
            </a:r>
            <a:r>
              <a:rPr lang="cs-CZ" dirty="0" smtClean="0"/>
              <a:t>psovití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4460" y="4472631"/>
            <a:ext cx="28730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Hmotnost: </a:t>
            </a:r>
            <a:r>
              <a:rPr lang="cs-CZ" dirty="0" smtClean="0"/>
              <a:t>od 6 do 13 kg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4461" y="5013176"/>
            <a:ext cx="3513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Délka života: </a:t>
            </a:r>
            <a:r>
              <a:rPr lang="cs-CZ" sz="2200" dirty="0" smtClean="0"/>
              <a:t>18 měsíců až 2 roky, v zajetí až 14 let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1868895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Druhy: </a:t>
            </a:r>
            <a:r>
              <a:rPr lang="cs-CZ" sz="2200" dirty="0" smtClean="0"/>
              <a:t>50 různě zbarvených poddruhů, z nichž je nejznámější liška </a:t>
            </a:r>
            <a:r>
              <a:rPr lang="cs-CZ" sz="2200" dirty="0"/>
              <a:t>s</a:t>
            </a:r>
            <a:r>
              <a:rPr lang="cs-CZ" sz="2200" dirty="0" smtClean="0"/>
              <a:t>tříbrná </a:t>
            </a:r>
            <a:endParaRPr lang="cs-CZ" sz="2200" dirty="0"/>
          </a:p>
        </p:txBody>
      </p:sp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84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590" y="1340768"/>
            <a:ext cx="8229600" cy="12527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/>
              <a:t>Liška obývá rozsáhlé i menší lesy od nížin až po horské oblasti, v letním období žije i v polích, kde nachází dobrý kryt v kulturních plodinách </a:t>
            </a:r>
          </a:p>
          <a:p>
            <a:pPr marL="0" indent="0">
              <a:buNone/>
            </a:pPr>
            <a:r>
              <a:rPr lang="cs-CZ" sz="2200" dirty="0" smtClean="0"/>
              <a:t>(obilí, řepka, kukuřice).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8590" y="2564904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Základní zbarvení srsti je červené, se stříbrošedým nádechem, s bílou spodinou těla, která začíná na krku a přechází na břicho. 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8590" y="3423970"/>
            <a:ext cx="8064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Délka těla lišáka je 60 – 75 cm, lišky 55 – 70 cm.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8590" y="3854857"/>
            <a:ext cx="79498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Má velmi dobrý čich, sluch i zrak. Je velmi ostražitá.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0452" y="4285744"/>
            <a:ext cx="59317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Liška vrhá liščata v dubnu až v květnu v brlohu, který si sama vyhrabe. Používá také brlohy jezevců. Liščata jsou 14 dnů nevidomá. V případě nebezpečí liška přenese, nebo odvede liščata do jiného úkrytu. </a:t>
            </a:r>
            <a:endParaRPr lang="cs-CZ" sz="2200" dirty="0"/>
          </a:p>
        </p:txBody>
      </p:sp>
      <p:pic>
        <p:nvPicPr>
          <p:cNvPr id="2050" name="Picture 2" descr="http://upload.wikimedia.org/wikipedia/commons/thumb/2/28/Vulpes_vulpes_pup_sitting_on_stone.jpg/220px-Vulpes_vulpes_pup_sitting_on_st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65104"/>
            <a:ext cx="2447783" cy="173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136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i="1" dirty="0" smtClean="0"/>
              <a:t>Stavba těla lišky </a:t>
            </a:r>
            <a:endParaRPr lang="cs-CZ" b="1" i="1" dirty="0"/>
          </a:p>
        </p:txBody>
      </p:sp>
      <p:pic>
        <p:nvPicPr>
          <p:cNvPr id="3074" name="Picture 2" descr="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315228" cy="29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thumb/7/7c/RenardCr%C3%A2ne.jpg/220px-RenardCr%C3%A2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583" y="4941168"/>
            <a:ext cx="2095500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2051720" y="1772816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755576" y="17728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808364" y="1428745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</a:t>
            </a:r>
            <a:r>
              <a:rPr lang="cs-CZ" sz="2000" dirty="0" smtClean="0"/>
              <a:t>šní boltec</a:t>
            </a:r>
            <a:endParaRPr lang="cs-CZ" sz="2000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907704" y="256490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899592" y="256490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172816" y="224609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oko</a:t>
            </a:r>
            <a:endParaRPr lang="cs-CZ" sz="2000" dirty="0"/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2051720" y="2924944"/>
            <a:ext cx="11521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755576" y="328498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889080" y="292494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čenich</a:t>
            </a:r>
            <a:endParaRPr lang="cs-CZ" sz="2000" dirty="0"/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4139952" y="1403484"/>
            <a:ext cx="0" cy="1161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139952" y="140348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416391" y="104771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tělo</a:t>
            </a:r>
            <a:endParaRPr lang="cs-CZ" sz="2000" dirty="0"/>
          </a:p>
        </p:txBody>
      </p:sp>
      <p:cxnSp>
        <p:nvCxnSpPr>
          <p:cNvPr id="31" name="Přímá spojnice se šipkou 30"/>
          <p:cNvCxnSpPr/>
          <p:nvPr/>
        </p:nvCxnSpPr>
        <p:spPr>
          <a:xfrm flipH="1">
            <a:off x="5580112" y="2646204"/>
            <a:ext cx="1224136" cy="44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Přímá spojnice 3072"/>
          <p:cNvCxnSpPr/>
          <p:nvPr/>
        </p:nvCxnSpPr>
        <p:spPr>
          <a:xfrm>
            <a:off x="6804248" y="264620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TextovéPole 3074"/>
          <p:cNvSpPr txBox="1"/>
          <p:nvPr/>
        </p:nvSpPr>
        <p:spPr>
          <a:xfrm>
            <a:off x="7121791" y="2246094"/>
            <a:ext cx="1176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ocas</a:t>
            </a:r>
            <a:endParaRPr lang="cs-CZ" sz="2000" dirty="0"/>
          </a:p>
        </p:txBody>
      </p:sp>
      <p:cxnSp>
        <p:nvCxnSpPr>
          <p:cNvPr id="3082" name="Přímá spojnice se šipkou 3081"/>
          <p:cNvCxnSpPr/>
          <p:nvPr/>
        </p:nvCxnSpPr>
        <p:spPr>
          <a:xfrm flipV="1">
            <a:off x="2915816" y="4293096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Přímá spojnice 3083"/>
          <p:cNvCxnSpPr/>
          <p:nvPr/>
        </p:nvCxnSpPr>
        <p:spPr>
          <a:xfrm flipH="1">
            <a:off x="1403648" y="537321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TextovéPole 3084"/>
          <p:cNvSpPr txBox="1"/>
          <p:nvPr/>
        </p:nvSpPr>
        <p:spPr>
          <a:xfrm>
            <a:off x="1519462" y="4973106"/>
            <a:ext cx="1280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končetina</a:t>
            </a:r>
            <a:endParaRPr lang="cs-CZ" sz="2000" dirty="0"/>
          </a:p>
        </p:txBody>
      </p:sp>
      <p:sp>
        <p:nvSpPr>
          <p:cNvPr id="3086" name="TextovéPole 3085"/>
          <p:cNvSpPr txBox="1"/>
          <p:nvPr/>
        </p:nvSpPr>
        <p:spPr>
          <a:xfrm>
            <a:off x="6750242" y="6331819"/>
            <a:ext cx="15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</a:t>
            </a:r>
            <a:r>
              <a:rPr lang="cs-CZ" sz="2000" dirty="0" smtClean="0"/>
              <a:t>ebka lišky </a:t>
            </a:r>
            <a:endParaRPr lang="cs-CZ" sz="2000" dirty="0"/>
          </a:p>
        </p:txBody>
      </p:sp>
      <p:pic>
        <p:nvPicPr>
          <p:cNvPr id="25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87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4" grpId="0"/>
      <p:bldP spid="29" grpId="0"/>
      <p:bldP spid="3075" grpId="0"/>
      <p:bldP spid="3085" grpId="0"/>
      <p:bldP spid="30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i="1" dirty="0" smtClean="0"/>
              <a:t>Potrava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196752"/>
            <a:ext cx="8229600" cy="6046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/>
              <a:t>Liška je masožravec, v létě příležitostně požírá i rostliny a lesní plody.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704888"/>
            <a:ext cx="8676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Živí se od větších brouků, hlemýžďů a drobných hlodavců až po drobnou zvěř (zajíce, králíky, bažanty), výjimečně srnčata nebo muflončata.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4567822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Zvěř loví hlavně v době odstavování liščat, kdy je spotřeba masité potravy značná, a v době vysoké sněhové pokrývky, kdy se k myšíma  hrabošům nedostane.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46022" y="5675818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době nouze loví i domácí zvířata. </a:t>
            </a:r>
            <a:endParaRPr lang="cs-CZ" sz="2200" dirty="0"/>
          </a:p>
        </p:txBody>
      </p:sp>
      <p:pic>
        <p:nvPicPr>
          <p:cNvPr id="4098" name="Picture 2" descr="Bažant Elliotův (Syrmaticus ellioti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990" y="2654661"/>
            <a:ext cx="1880140" cy="145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Popis obrázku chyb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53615"/>
            <a:ext cx="1718272" cy="146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63980" y="415625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hlemýž</a:t>
            </a:r>
            <a:r>
              <a:rPr lang="cs-CZ" dirty="0"/>
              <a:t>ď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018578" y="4129881"/>
            <a:ext cx="210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bažant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38904" y="414353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králík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94555" y="4114938"/>
            <a:ext cx="150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zajíc</a:t>
            </a:r>
            <a:endParaRPr lang="cs-CZ" dirty="0"/>
          </a:p>
        </p:txBody>
      </p:sp>
      <p:pic>
        <p:nvPicPr>
          <p:cNvPr id="4106" name="Picture 10" descr="http://cs.wikiquote.7val.com/;m=is;f=jpg;h=102;k=zaErGG4JPj3jQCcLHFxuxg;q=100;w=153/img/wikipedia/commons/thumb/5/57/Chicken_-_melbourne_show_2005.jpg/220px-Chicken_-_melbourne_show_20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761" y="5543050"/>
            <a:ext cx="145732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" y="602882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Náhled verze z 19. 5. 2008, 22: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88" y="2693423"/>
            <a:ext cx="1842433" cy="13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áhled verze z 5. 1. 2006, 08:3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772" y="2670292"/>
            <a:ext cx="1926192" cy="144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84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358" y="30065"/>
            <a:ext cx="8229600" cy="850106"/>
          </a:xfrm>
        </p:spPr>
        <p:txBody>
          <a:bodyPr/>
          <a:lstStyle/>
          <a:p>
            <a:r>
              <a:rPr lang="cs-CZ" b="1" i="1" dirty="0" smtClean="0"/>
              <a:t>Typy liščích nor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084" y="880120"/>
            <a:ext cx="8229600" cy="676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Jednoduchá nora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1639" y="3277737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Mnohaleté nory (města), kde žije často i jezevec</a:t>
            </a: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36" y="1268485"/>
            <a:ext cx="2664296" cy="19982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488" y="980728"/>
            <a:ext cx="2664296" cy="199822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631" y="1257454"/>
            <a:ext cx="2693711" cy="202028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39402"/>
            <a:ext cx="2699792" cy="202484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27936" y="4297472"/>
            <a:ext cx="2551663" cy="191374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03408" y="3994991"/>
            <a:ext cx="2569832" cy="1944216"/>
          </a:xfrm>
          <a:prstGeom prst="rect">
            <a:avLst/>
          </a:prstGeom>
        </p:spPr>
      </p:pic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38" y="600335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636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/>
              <a:t>O</a:t>
            </a:r>
            <a:r>
              <a:rPr lang="cs-CZ" b="1" i="1" dirty="0" smtClean="0"/>
              <a:t>tázky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" y="1052736"/>
            <a:ext cx="8229600" cy="1684783"/>
          </a:xfrm>
        </p:spPr>
        <p:txBody>
          <a:bodyPr>
            <a:noAutofit/>
          </a:bodyPr>
          <a:lstStyle/>
          <a:p>
            <a:r>
              <a:rPr lang="cs-CZ" sz="2200" dirty="0" smtClean="0"/>
              <a:t>Lišky mohou přenášet i nebezpečnou nemoc. </a:t>
            </a:r>
          </a:p>
          <a:p>
            <a:pPr marL="0" indent="0">
              <a:buNone/>
            </a:pPr>
            <a:r>
              <a:rPr lang="cs-CZ" sz="2200" dirty="0" smtClean="0"/>
              <a:t>     Víš jakou? 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cs-CZ" sz="2200" dirty="0" smtClean="0"/>
              <a:t>     Tyto lišky jsou nápadné tím, že ztrácení svou plachost. K takovým                 </a:t>
            </a:r>
            <a:r>
              <a:rPr lang="cs-CZ" sz="2200" dirty="0"/>
              <a:t> </a:t>
            </a:r>
            <a:r>
              <a:rPr lang="cs-CZ" sz="2200" dirty="0" smtClean="0"/>
              <a:t> </a:t>
            </a:r>
          </a:p>
          <a:p>
            <a:pPr marL="0" indent="0">
              <a:buNone/>
            </a:pPr>
            <a:r>
              <a:rPr lang="cs-CZ" sz="2200" dirty="0" smtClean="0"/>
              <a:t>     liškám se nikdy nepřibližujte!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892723"/>
            <a:ext cx="8280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200" dirty="0" smtClean="0"/>
              <a:t>Jaké vlastnosti se přiřazují k liškám? ……………………………………………..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501008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200" dirty="0" smtClean="0"/>
              <a:t>Znáš některou bajku, ve které vystupuje liška? </a:t>
            </a:r>
          </a:p>
          <a:p>
            <a:r>
              <a:rPr lang="cs-CZ" sz="2200" dirty="0"/>
              <a:t> </a:t>
            </a:r>
            <a:r>
              <a:rPr lang="cs-CZ" sz="2200" dirty="0" smtClean="0"/>
              <a:t>    ……………………………………………………………………………………………………….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4437112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200" dirty="0" smtClean="0"/>
              <a:t>Charakterizuj stručně bajku. </a:t>
            </a:r>
          </a:p>
          <a:p>
            <a:r>
              <a:rPr lang="cs-CZ" sz="2200" dirty="0" smtClean="0"/>
              <a:t>……………………………………………………………………………………………………………………………………………………………………………………………………………..............</a:t>
            </a:r>
            <a:endParaRPr lang="cs-CZ" sz="2200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" y="597162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0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EE7F2"/>
            </a:gs>
            <a:gs pos="21000">
              <a:srgbClr val="FAC77D"/>
            </a:gs>
            <a:gs pos="79000">
              <a:srgbClr val="FBA97D"/>
            </a:gs>
            <a:gs pos="94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Vulpes</a:t>
            </a:r>
            <a:r>
              <a:rPr lang="en-US" dirty="0"/>
              <a:t> </a:t>
            </a:r>
            <a:r>
              <a:rPr lang="en-US" dirty="0" err="1"/>
              <a:t>vulpes</a:t>
            </a:r>
            <a:r>
              <a:rPr lang="en-US" dirty="0"/>
              <a:t> standing in snow.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12.9.2004 [cit. 2013-04-03].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solidFill>
                  <a:schemeClr val="accent1"/>
                </a:solidFill>
              </a:rPr>
              <a:t>http://cs.wikipedia.org/wiki/Soubor:Vulpes_vulpes_standing_in_snow.jpg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02275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Vulpes</a:t>
            </a:r>
            <a:r>
              <a:rPr lang="cs-CZ" dirty="0"/>
              <a:t> </a:t>
            </a:r>
            <a:r>
              <a:rPr lang="cs-CZ" dirty="0" err="1"/>
              <a:t>vulpes</a:t>
            </a:r>
            <a:r>
              <a:rPr lang="cs-CZ" dirty="0"/>
              <a:t> pup </a:t>
            </a:r>
            <a:r>
              <a:rPr lang="cs-CZ" dirty="0" err="1"/>
              <a:t>sitting</a:t>
            </a:r>
            <a:r>
              <a:rPr lang="cs-CZ" dirty="0"/>
              <a:t> on stone.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12.9.2004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http://cs.wikipedia.org/wiki/Soubor:Vulpes_vulpes_pup_sitting_on_stone.jpg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287" y="312974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RenardCrâne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31.10.2004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http://cs.wikipedia.org/wiki/Soubor:RenardCr%C3%A2ne.jpg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9838" y="4053070"/>
            <a:ext cx="8084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Helix </a:t>
            </a:r>
            <a:r>
              <a:rPr lang="cs-CZ" dirty="0" err="1"/>
              <a:t>pomatia</a:t>
            </a:r>
            <a:r>
              <a:rPr lang="cs-CZ" dirty="0"/>
              <a:t> (</a:t>
            </a:r>
            <a:r>
              <a:rPr lang="cs-CZ" dirty="0" err="1"/>
              <a:t>Dourbes</a:t>
            </a:r>
            <a:r>
              <a:rPr lang="cs-CZ" dirty="0"/>
              <a:t>).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19.5.2008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http://cs.wikipedia.org/wiki/Soubor:Helix_pomatia_(Dourbes).jpg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7399" y="499064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Bjchwzh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23.5.2006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http://cs.wikipedia.org/wiki/Soubor:Bjchwzh.jpg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7399" y="591397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Kaninchen3.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5.1.2006 [cit. 2013-04-03]. Dostupné z: </a:t>
            </a:r>
            <a:r>
              <a:rPr lang="cs-CZ" dirty="0">
                <a:solidFill>
                  <a:schemeClr val="accent1"/>
                </a:solidFill>
              </a:rPr>
              <a:t>http://cs.wikipedia.org/wiki/Soubor:Kaninchen3.jpg</a:t>
            </a:r>
          </a:p>
        </p:txBody>
      </p:sp>
    </p:spTree>
    <p:extLst>
      <p:ext uri="{BB962C8B-B14F-4D97-AF65-F5344CB8AC3E}">
        <p14:creationId xmlns:p14="http://schemas.microsoft.com/office/powerpoint/2010/main" val="30457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556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Liška obecná </vt:lpstr>
      <vt:lpstr>Anotace:</vt:lpstr>
      <vt:lpstr>Liška obecná</vt:lpstr>
      <vt:lpstr>Popis</vt:lpstr>
      <vt:lpstr>Stavba těla lišky </vt:lpstr>
      <vt:lpstr>Potrava</vt:lpstr>
      <vt:lpstr>Typy liščích nor</vt:lpstr>
      <vt:lpstr>Otázky</vt:lpstr>
      <vt:lpstr>Zdroje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Liška obecná</dc:title>
  <dc:creator>Galik</dc:creator>
  <cp:lastModifiedBy>ucitel</cp:lastModifiedBy>
  <cp:revision>29</cp:revision>
  <dcterms:created xsi:type="dcterms:W3CDTF">2013-01-15T17:44:52Z</dcterms:created>
  <dcterms:modified xsi:type="dcterms:W3CDTF">2013-08-22T13:58:41Z</dcterms:modified>
</cp:coreProperties>
</file>