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65" r:id="rId3"/>
    <p:sldId id="273" r:id="rId4"/>
    <p:sldId id="272" r:id="rId5"/>
    <p:sldId id="259" r:id="rId6"/>
    <p:sldId id="271" r:id="rId7"/>
    <p:sldId id="270" r:id="rId8"/>
    <p:sldId id="269" r:id="rId9"/>
    <p:sldId id="274" r:id="rId10"/>
    <p:sldId id="268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394" y="13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C2ADD-719A-4328-BB5E-6F6CEFD03D1B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AAB25-CC96-430C-BC55-C9E540F1B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077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AAB25-CC96-430C-BC55-C9E540F1B9D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252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776-015F-44E4-A2BE-B550F6DA20B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85-455F-4C53-A8E8-B7E43E3E6E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855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776-015F-44E4-A2BE-B550F6DA20B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85-455F-4C53-A8E8-B7E43E3E6E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716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776-015F-44E4-A2BE-B550F6DA20B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85-455F-4C53-A8E8-B7E43E3E6E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59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776-015F-44E4-A2BE-B550F6DA20B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85-455F-4C53-A8E8-B7E43E3E6E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4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776-015F-44E4-A2BE-B550F6DA20B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85-455F-4C53-A8E8-B7E43E3E6E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930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776-015F-44E4-A2BE-B550F6DA20B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85-455F-4C53-A8E8-B7E43E3E6E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675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776-015F-44E4-A2BE-B550F6DA20B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85-455F-4C53-A8E8-B7E43E3E6E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73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776-015F-44E4-A2BE-B550F6DA20B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85-455F-4C53-A8E8-B7E43E3E6E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735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776-015F-44E4-A2BE-B550F6DA20B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85-455F-4C53-A8E8-B7E43E3E6E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74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776-015F-44E4-A2BE-B550F6DA20B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85-455F-4C53-A8E8-B7E43E3E6E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579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776-015F-44E4-A2BE-B550F6DA20B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0885-455F-4C53-A8E8-B7E43E3E6E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264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5F776-015F-44E4-A2BE-B550F6DA20B5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90885-455F-4C53-A8E8-B7E43E3E6E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71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microsoft.com/office/2007/relationships/hdphoto" Target="../media/hdphoto1.wdp"/><Relationship Id="rId7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4.jpeg"/><Relationship Id="rId9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Pes domácí 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Pří_177_Rozmanitost </a:t>
            </a:r>
            <a:r>
              <a:rPr lang="cs-CZ" b="1" dirty="0" err="1" smtClean="0"/>
              <a:t>přírody_Pes</a:t>
            </a:r>
            <a:r>
              <a:rPr lang="cs-CZ" b="1" dirty="0" smtClean="0"/>
              <a:t> domácí 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Eliška </a:t>
            </a:r>
            <a:r>
              <a:rPr lang="cs-CZ" b="1" dirty="0" err="1" smtClean="0"/>
              <a:t>Galíková</a:t>
            </a:r>
            <a:r>
              <a:rPr lang="cs-CZ" b="1" dirty="0" smtClean="0"/>
              <a:t> 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</a:t>
            </a:r>
            <a:r>
              <a:rPr lang="cs-CZ" dirty="0" smtClean="0"/>
              <a:t>Fryšták, </a:t>
            </a:r>
            <a:r>
              <a:rPr lang="cs-CZ" dirty="0"/>
              <a:t>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3582060191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náhled obrázku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375"/>
                    </a14:imgEffect>
                    <a14:imgEffect>
                      <a14:saturation sa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623808" y="313327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i="1" dirty="0" smtClean="0"/>
              <a:t>Zdroje</a:t>
            </a:r>
            <a:endParaRPr lang="cs-CZ" sz="4400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78566" y="116082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 smtClean="0"/>
          </a:p>
          <a:p>
            <a:pPr lvl="0"/>
            <a:r>
              <a:rPr lang="cs-CZ" i="1" dirty="0" smtClean="0"/>
              <a:t>     </a:t>
            </a:r>
            <a:r>
              <a:rPr lang="en-US" i="1" dirty="0" smtClean="0"/>
              <a:t>ISBN </a:t>
            </a:r>
            <a:r>
              <a:rPr lang="en-US" i="1" dirty="0"/>
              <a:t>978–80–7289–211–2.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78566" y="1807155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Yorkshire</a:t>
            </a:r>
            <a:r>
              <a:rPr lang="cs-CZ" dirty="0"/>
              <a:t> </a:t>
            </a:r>
            <a:r>
              <a:rPr lang="cs-CZ" dirty="0" err="1"/>
              <a:t>teriery</a:t>
            </a:r>
            <a:r>
              <a:rPr lang="cs-CZ" dirty="0"/>
              <a:t> 522.jpg.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9.5.2006 [cit. 2013-04-19]. Dostupné z: http://cs.wikipedia.org/wiki/Soubor:Yorkshire_teriery_522.jpg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2733504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Anatomy dog.png.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2.6.2006 [cit. 2013-04-19]. Dostupné z: http://cs.wikipedia.org/wiki/Soubor:Anatomy_dog.png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1520" y="3656834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Chrup psa česky.png.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 [cit. 2013-04-19]. Dostupné z: http://cs.wikipedia.org/wiki/Soubor:Chrup_psa_%C4%8Desky.png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1520" y="4636844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Helos</a:t>
            </a:r>
            <a:r>
              <a:rPr lang="cs-CZ" dirty="0"/>
              <a:t> 11.jpg.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10.4.2009 [cit. 2013-04-19]. Dostupné z: http://cs.wikipedia.org/wiki/Soubor:Helos_11.jpg</a:t>
            </a:r>
          </a:p>
        </p:txBody>
      </p:sp>
    </p:spTree>
    <p:extLst>
      <p:ext uri="{BB962C8B-B14F-4D97-AF65-F5344CB8AC3E}">
        <p14:creationId xmlns:p14="http://schemas.microsoft.com/office/powerpoint/2010/main" val="206143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náhled obrázku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375"/>
                    </a14:imgEffect>
                    <a14:imgEffect>
                      <a14:saturation sa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69776" y="606558"/>
            <a:ext cx="8604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Short-haired-Dachshund.jpg.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21.1.2008 [cit. 2013-04-19]. Dostupné z: http://cs.wikipedia.org/wiki/Soubor:Short-haired-Dachshund.jpg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69776" y="1844824"/>
            <a:ext cx="8046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Miniature</a:t>
            </a:r>
            <a:r>
              <a:rPr lang="cs-CZ" dirty="0"/>
              <a:t> </a:t>
            </a:r>
            <a:r>
              <a:rPr lang="cs-CZ" dirty="0" err="1"/>
              <a:t>Poodle</a:t>
            </a:r>
            <a:r>
              <a:rPr lang="cs-CZ" dirty="0"/>
              <a:t> stacked.jpg.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18.7.2007 [cit. 2013-04-19]. Dostupné z: http://cs.wikipedia.org/wiki/Soubor:Miniature_Poodle_stacked.jpg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69776" y="3140968"/>
            <a:ext cx="8478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Airedale-terrier-charles14m.jpg.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6.9.2011 [cit. 2013-04-19]. Dostupné z: http://cs.wikipedia.org/wiki/Soubor:Airedale-terrier-charles14m.jpg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69776" y="4221088"/>
            <a:ext cx="8262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Komondor delvin.jpg.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14.9.2009 [cit. 2013-04-19]. Dostupné z: http://cs.wikipedia.org/wiki/Soubor:Komondor_delvin.jpg</a:t>
            </a:r>
          </a:p>
        </p:txBody>
      </p:sp>
    </p:spTree>
    <p:extLst>
      <p:ext uri="{BB962C8B-B14F-4D97-AF65-F5344CB8AC3E}">
        <p14:creationId xmlns:p14="http://schemas.microsoft.com/office/powerpoint/2010/main" val="206143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Digitální učební materiál je určen k seznámení žáků se psem domácím.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rozvíjí nově získané vědomosti a dovednosti žáků o psovi domácím.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Je určen pro </a:t>
            </a:r>
            <a:r>
              <a:rPr lang="cs-CZ" smtClean="0"/>
              <a:t>předmět </a:t>
            </a:r>
            <a:r>
              <a:rPr lang="cs-CZ" smtClean="0"/>
              <a:t>přírodověda </a:t>
            </a:r>
            <a:r>
              <a:rPr lang="cs-CZ" dirty="0" smtClean="0"/>
              <a:t>4. ročník.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Tento materiál vznikl jako doplňující materiál k učebnici:</a:t>
            </a:r>
          </a:p>
          <a:p>
            <a:pPr lvl="0"/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 smtClean="0"/>
          </a:p>
          <a:p>
            <a:pPr lvl="0"/>
            <a:r>
              <a:rPr lang="en-US" i="1" dirty="0" smtClean="0"/>
              <a:t>ISBN </a:t>
            </a:r>
            <a:r>
              <a:rPr lang="en-US" i="1" dirty="0"/>
              <a:t>978–80–7289–211–2</a:t>
            </a:r>
            <a:r>
              <a:rPr lang="en-US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021387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náhled obrázku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375"/>
                    </a14:imgEffect>
                    <a14:imgEffect>
                      <a14:saturation sa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89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Soubor:Yorkshire teriery 52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817" y="3435037"/>
            <a:ext cx="3483073" cy="2808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67544" y="1556792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u="sng" dirty="0" smtClean="0"/>
              <a:t>Základní pojmy</a:t>
            </a:r>
            <a:endParaRPr lang="cs-CZ" sz="2800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404664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i="1" dirty="0" smtClean="0"/>
              <a:t>Pes domácí</a:t>
            </a:r>
            <a:endParaRPr lang="cs-CZ" sz="4400" b="1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2182222"/>
            <a:ext cx="345638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b="1" dirty="0" smtClean="0"/>
              <a:t>Jméno: </a:t>
            </a:r>
            <a:r>
              <a:rPr lang="cs-CZ" sz="2300" dirty="0"/>
              <a:t>p</a:t>
            </a:r>
            <a:r>
              <a:rPr lang="cs-CZ" sz="2300" dirty="0" smtClean="0"/>
              <a:t>es</a:t>
            </a:r>
            <a:endParaRPr lang="cs-CZ" sz="23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2237" y="2798897"/>
            <a:ext cx="36004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b="1" dirty="0" smtClean="0"/>
              <a:t>Třída: </a:t>
            </a:r>
            <a:r>
              <a:rPr lang="cs-CZ" sz="2300" dirty="0" smtClean="0"/>
              <a:t>savci</a:t>
            </a:r>
            <a:endParaRPr lang="cs-CZ" sz="23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85885" y="3428998"/>
            <a:ext cx="345638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b="1" dirty="0" smtClean="0"/>
              <a:t>Řád: </a:t>
            </a:r>
            <a:r>
              <a:rPr lang="cs-CZ" sz="2300" dirty="0" smtClean="0"/>
              <a:t>šelmy</a:t>
            </a:r>
            <a:endParaRPr lang="cs-CZ" sz="23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85800" y="4005064"/>
            <a:ext cx="268184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b="1" dirty="0" smtClean="0"/>
              <a:t>Čeleď: </a:t>
            </a:r>
            <a:r>
              <a:rPr lang="cs-CZ" sz="2300" dirty="0" smtClean="0"/>
              <a:t>psovití</a:t>
            </a:r>
            <a:endParaRPr lang="cs-CZ" sz="23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072637" y="1818402"/>
            <a:ext cx="503743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b="1" dirty="0" smtClean="0"/>
              <a:t>Délka života: </a:t>
            </a:r>
            <a:r>
              <a:rPr lang="cs-CZ" sz="2300" dirty="0" smtClean="0"/>
              <a:t>velká plemena 8</a:t>
            </a:r>
            <a:r>
              <a:rPr lang="cs-CZ" sz="2300" b="1" dirty="0" smtClean="0"/>
              <a:t> </a:t>
            </a:r>
            <a:r>
              <a:rPr lang="cs-CZ" sz="2300" dirty="0"/>
              <a:t>-</a:t>
            </a:r>
            <a:r>
              <a:rPr lang="cs-CZ" sz="2300" dirty="0" smtClean="0"/>
              <a:t> 10 let,      	          malá plemena 12 – 14 let.</a:t>
            </a:r>
            <a:endParaRPr lang="cs-CZ" sz="23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2237" y="4578037"/>
            <a:ext cx="408611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b="1" dirty="0" smtClean="0"/>
              <a:t>Rod:</a:t>
            </a:r>
            <a:r>
              <a:rPr lang="cs-CZ" sz="2300" dirty="0" smtClean="0"/>
              <a:t> vlk</a:t>
            </a:r>
            <a:endParaRPr lang="cs-CZ" sz="23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85885" y="5157192"/>
            <a:ext cx="379808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b="1" dirty="0" smtClean="0"/>
              <a:t>Druh: </a:t>
            </a:r>
            <a:r>
              <a:rPr lang="cs-CZ" sz="2300" dirty="0" smtClean="0"/>
              <a:t>vlk obecný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206143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náhled obrázku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375"/>
                    </a14:imgEffect>
                    <a14:imgEffect>
                      <a14:saturation sa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65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26064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i="1" dirty="0" smtClean="0"/>
              <a:t>Popis</a:t>
            </a:r>
            <a:endParaRPr lang="cs-CZ" sz="4400" b="1" i="1" dirty="0"/>
          </a:p>
        </p:txBody>
      </p:sp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68078" y="1108203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Pes patří mezi psovité šelmy. 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68078" y="1628800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Má štíhlé svalnaté tělo s mohutným hrudníkem. Na hrudník je nasazen svalnatý krk, který nese hlavu s prodlouženým čenichem. 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50503" y="2375319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Oči jsou menší, naopak ušní boltce jsou nápadné. 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53296" y="2802367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Končetiny jsou stavěny pro vytrvalost v chůzi i v běhu. Pes je prstochodec, našlapuje na pružné </a:t>
            </a:r>
            <a:r>
              <a:rPr lang="cs-CZ" sz="2000" dirty="0" err="1" smtClean="0"/>
              <a:t>nášlapové</a:t>
            </a:r>
            <a:r>
              <a:rPr lang="cs-CZ" sz="2000" dirty="0" smtClean="0"/>
              <a:t> polštáře, což jsou zrohovatělé bezprsté útvary na tlapkách, drápy jsou pevné, tupé a nezatažitelné. 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53296" y="4125806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Ocas psa je obecně středně dlouhý a jen málokdy je zcela rovný.  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53296" y="4584457"/>
            <a:ext cx="7117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Tělo psa je zpravidla kryté srstí různé délky i struktury.  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50503" y="4984567"/>
            <a:ext cx="78615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Mezi dnešními plemeny psů existují obrovské rozdíly co do velikosti i tělesných proporcí: nejmenším plemenem je čivava, největším psem je irský vlkodav, nejtěžšími psy jsou bernardýn a anglický mastif.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6143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náhled obrázku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375"/>
                    </a14:imgEffect>
                    <a14:imgEffect>
                      <a14:saturation sa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9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332656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i="1" dirty="0" smtClean="0"/>
              <a:t>Stavba těla</a:t>
            </a:r>
            <a:endParaRPr lang="cs-CZ" sz="4400" b="1" i="1" dirty="0"/>
          </a:p>
        </p:txBody>
      </p:sp>
      <p:pic>
        <p:nvPicPr>
          <p:cNvPr id="1026" name="Picture 2" descr="Soubor:Anatomy do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16832"/>
            <a:ext cx="6179840" cy="4117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380312" y="148478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stop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7812360" y="26369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morda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7812360" y="342900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krk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812360" y="397549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lopatka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812360" y="4725144"/>
            <a:ext cx="133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loket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7583488" y="5373216"/>
            <a:ext cx="1560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h</a:t>
            </a:r>
            <a:r>
              <a:rPr lang="cs-CZ" b="1" dirty="0" smtClean="0"/>
              <a:t>rudní končetina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691680" y="131812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záď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83568" y="3846207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stehno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85292" y="4344822"/>
            <a:ext cx="1080120" cy="380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hlezno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23528" y="490981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pánevní       končetiny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067944" y="1502787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kohoutek</a:t>
            </a:r>
            <a:endParaRPr lang="cs-CZ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403648" y="623731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koleno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275856" y="62373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tlapy</a:t>
            </a:r>
            <a:endParaRPr lang="cs-CZ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01824" y="3429000"/>
            <a:ext cx="1277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ocas</a:t>
            </a:r>
            <a:endParaRPr lang="cs-CZ" sz="2000" b="1" dirty="0"/>
          </a:p>
        </p:txBody>
      </p:sp>
      <p:cxnSp>
        <p:nvCxnSpPr>
          <p:cNvPr id="21" name="Přímá spojnice se šipkou 20"/>
          <p:cNvCxnSpPr/>
          <p:nvPr/>
        </p:nvCxnSpPr>
        <p:spPr>
          <a:xfrm>
            <a:off x="701824" y="3798332"/>
            <a:ext cx="17099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701824" y="4160158"/>
            <a:ext cx="2574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485292" y="4725143"/>
            <a:ext cx="142241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323528" y="5556141"/>
            <a:ext cx="1872208" cy="5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9" name="Přímá spojnice se šipkou 2048"/>
          <p:cNvCxnSpPr/>
          <p:nvPr/>
        </p:nvCxnSpPr>
        <p:spPr>
          <a:xfrm>
            <a:off x="2411760" y="1669450"/>
            <a:ext cx="1008112" cy="1336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2" name="Přímá spojnice 2051"/>
          <p:cNvCxnSpPr/>
          <p:nvPr/>
        </p:nvCxnSpPr>
        <p:spPr>
          <a:xfrm>
            <a:off x="1565412" y="1669450"/>
            <a:ext cx="846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5" name="Přímá spojnice se šipkou 2054"/>
          <p:cNvCxnSpPr/>
          <p:nvPr/>
        </p:nvCxnSpPr>
        <p:spPr>
          <a:xfrm>
            <a:off x="5076056" y="1854116"/>
            <a:ext cx="216024" cy="967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7" name="Přímá spojnice 2056"/>
          <p:cNvCxnSpPr/>
          <p:nvPr/>
        </p:nvCxnSpPr>
        <p:spPr>
          <a:xfrm>
            <a:off x="4067944" y="1854116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9" name="Přímá spojnice se šipkou 2058"/>
          <p:cNvCxnSpPr/>
          <p:nvPr/>
        </p:nvCxnSpPr>
        <p:spPr>
          <a:xfrm flipV="1">
            <a:off x="2195736" y="4725143"/>
            <a:ext cx="1224136" cy="18815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1" name="Přímá spojnice 2060"/>
          <p:cNvCxnSpPr/>
          <p:nvPr/>
        </p:nvCxnSpPr>
        <p:spPr>
          <a:xfrm flipH="1">
            <a:off x="1403648" y="6606644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3" name="Přímá spojnice se šipkou 2062"/>
          <p:cNvCxnSpPr/>
          <p:nvPr/>
        </p:nvCxnSpPr>
        <p:spPr>
          <a:xfrm flipV="1">
            <a:off x="3923928" y="5373216"/>
            <a:ext cx="144016" cy="12334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5" name="Přímá spojnice 2064"/>
          <p:cNvCxnSpPr/>
          <p:nvPr/>
        </p:nvCxnSpPr>
        <p:spPr>
          <a:xfrm>
            <a:off x="3275856" y="660664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1" name="Přímá spojnice se šipkou 2070"/>
          <p:cNvCxnSpPr/>
          <p:nvPr/>
        </p:nvCxnSpPr>
        <p:spPr>
          <a:xfrm flipH="1" flipV="1">
            <a:off x="5796136" y="5696381"/>
            <a:ext cx="1872208" cy="3377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3" name="Přímá spojnice 2072"/>
          <p:cNvCxnSpPr/>
          <p:nvPr/>
        </p:nvCxnSpPr>
        <p:spPr>
          <a:xfrm>
            <a:off x="7668344" y="6034151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5" name="Přímá spojnice se šipkou 2074"/>
          <p:cNvCxnSpPr/>
          <p:nvPr/>
        </p:nvCxnSpPr>
        <p:spPr>
          <a:xfrm flipH="1" flipV="1">
            <a:off x="6084168" y="4534982"/>
            <a:ext cx="1584176" cy="5594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7" name="Přímá spojnice 2076"/>
          <p:cNvCxnSpPr/>
          <p:nvPr/>
        </p:nvCxnSpPr>
        <p:spPr>
          <a:xfrm>
            <a:off x="7668344" y="5094476"/>
            <a:ext cx="8098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Přímá spojnice se šipkou 2078"/>
          <p:cNvCxnSpPr/>
          <p:nvPr/>
        </p:nvCxnSpPr>
        <p:spPr>
          <a:xfrm flipH="1" flipV="1">
            <a:off x="5652120" y="3613666"/>
            <a:ext cx="2160240" cy="731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Přímá spojnice 1024"/>
          <p:cNvCxnSpPr/>
          <p:nvPr/>
        </p:nvCxnSpPr>
        <p:spPr>
          <a:xfrm>
            <a:off x="7812360" y="4344823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Přímá spojnice se šipkou 1027"/>
          <p:cNvCxnSpPr/>
          <p:nvPr/>
        </p:nvCxnSpPr>
        <p:spPr>
          <a:xfrm flipH="1" flipV="1">
            <a:off x="6732240" y="3613666"/>
            <a:ext cx="936104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Přímá spojnice 1029"/>
          <p:cNvCxnSpPr>
            <a:endCxn id="6" idx="2"/>
          </p:cNvCxnSpPr>
          <p:nvPr/>
        </p:nvCxnSpPr>
        <p:spPr>
          <a:xfrm>
            <a:off x="7668344" y="379833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Přímá spojnice se šipkou 1032"/>
          <p:cNvCxnSpPr/>
          <p:nvPr/>
        </p:nvCxnSpPr>
        <p:spPr>
          <a:xfrm flipH="1">
            <a:off x="7380312" y="3006244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Přímá spojnice se šipkou 1035"/>
          <p:cNvCxnSpPr/>
          <p:nvPr/>
        </p:nvCxnSpPr>
        <p:spPr>
          <a:xfrm flipH="1">
            <a:off x="7200292" y="1854116"/>
            <a:ext cx="180020" cy="206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Přímá spojnice 1037"/>
          <p:cNvCxnSpPr/>
          <p:nvPr/>
        </p:nvCxnSpPr>
        <p:spPr>
          <a:xfrm>
            <a:off x="7380312" y="185411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Picture 8" descr="OPVK_hor_zakladni_logolink_RGB_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3289" y="6040725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202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náhled obrázku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375"/>
                    </a14:imgEffect>
                    <a14:imgEffect>
                      <a14:saturation sa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upload.wikimedia.org/wikipedia/commons/9/97/Chrup_psa_%C4%8Desky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602" y="886408"/>
            <a:ext cx="6538092" cy="508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0" y="116967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i="1" dirty="0" smtClean="0"/>
              <a:t>Chrup psa</a:t>
            </a:r>
            <a:endParaRPr lang="cs-CZ" sz="4400" b="1" i="1" dirty="0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143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náhled obrázku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375"/>
                    </a14:imgEffect>
                    <a14:imgEffect>
                      <a14:saturation sa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27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26064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i="1" dirty="0" smtClean="0"/>
              <a:t>Srst a zbarvení srsti</a:t>
            </a:r>
            <a:endParaRPr lang="cs-CZ" sz="4400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012160" y="2672400"/>
            <a:ext cx="2681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Dlouhá srst s podstatou 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664752" y="3226398"/>
            <a:ext cx="154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Hladká srst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99592" y="2759195"/>
            <a:ext cx="1923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Hedvábná srst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006340" y="5188971"/>
            <a:ext cx="2433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Kudrnatá nelínající srst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3520" y="5151409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Hrubá srst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344555" y="574692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Zvláštní druh srsti</a:t>
            </a:r>
            <a:endParaRPr lang="cs-CZ" dirty="0"/>
          </a:p>
        </p:txBody>
      </p:sp>
      <p:pic>
        <p:nvPicPr>
          <p:cNvPr id="1026" name="Picture 2" descr="Soubor:Helos 1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060594"/>
            <a:ext cx="2134022" cy="159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pload.wikimedia.org/wikipedia/commons/thumb/2/27/Short-haired-Dachshund.jpg/120px-Short-haired-Dachshund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866" y="1657723"/>
            <a:ext cx="2103568" cy="1577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upload.wikimedia.org/wikipedia/commons/thumb/f/f6/Yorkshire_teriery_522.jpg/120px-Yorkshire_teriery_52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20" y="1030089"/>
            <a:ext cx="2139100" cy="1729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upload.wikimedia.org/wikipedia/commons/thumb/c/c7/Miniature_Poodle_stacked.jpg/120px-Miniature_Poodle_stacked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286973"/>
            <a:ext cx="2002103" cy="1901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upload.wikimedia.org/wikipedia/commons/thumb/a/a1/Airedale-terrier-charles14m.jpg/120px-Airedale-terrier-charles14m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39" y="3497623"/>
            <a:ext cx="1879465" cy="1581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upload.wikimedia.org/wikipedia/commons/thumb/8/8b/Komondor_delvin.jpg/113px-Komondor_delvin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163" y="3670468"/>
            <a:ext cx="1954974" cy="207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43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75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75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75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75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náhled obrázku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375"/>
                    </a14:imgEffect>
                    <a14:imgEffect>
                      <a14:saturation sa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62" y="-2309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sphotos-e.ak.fbcdn.net/hphotos-ak-prn1/521665_583137771705823_2002821986_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056" y="1772816"/>
            <a:ext cx="6921963" cy="4128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867946" y="610328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 smtClean="0"/>
              <a:t>Z</a:t>
            </a:r>
            <a:r>
              <a:rPr lang="cs-CZ" sz="2000" b="1" i="1" dirty="0"/>
              <a:t> téměř 37tisíc nejkrásnějších pejsků z celé republiky, vybrali lidé v internetovém hlasování televize Nova </a:t>
            </a:r>
            <a:r>
              <a:rPr lang="cs-CZ" sz="2000" b="1" i="1" dirty="0" err="1" smtClean="0"/>
              <a:t>Little</a:t>
            </a:r>
            <a:r>
              <a:rPr lang="cs-CZ" sz="2000" b="1" i="1" dirty="0" smtClean="0"/>
              <a:t> </a:t>
            </a:r>
            <a:r>
              <a:rPr lang="cs-CZ" sz="2000" b="1" i="1" dirty="0" err="1"/>
              <a:t>Jay</a:t>
            </a:r>
            <a:r>
              <a:rPr lang="cs-CZ" sz="2000" b="1" i="1" dirty="0"/>
              <a:t>, Bernského salašnického </a:t>
            </a:r>
            <a:r>
              <a:rPr lang="cs-CZ" sz="2000" b="1" i="1" dirty="0" smtClean="0"/>
              <a:t>psa. Majitelé jsou manželé Chovancovi z Březnice u Zlína.</a:t>
            </a:r>
            <a:endParaRPr lang="cs-CZ" sz="2000" b="1" i="1" dirty="0"/>
          </a:p>
        </p:txBody>
      </p:sp>
    </p:spTree>
    <p:extLst>
      <p:ext uri="{BB962C8B-B14F-4D97-AF65-F5344CB8AC3E}">
        <p14:creationId xmlns:p14="http://schemas.microsoft.com/office/powerpoint/2010/main" val="206143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náhled obrázku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375"/>
                    </a14:imgEffect>
                    <a14:imgEffect>
                      <a14:saturation sa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04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419872" y="188638"/>
            <a:ext cx="26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i="1" dirty="0" smtClean="0"/>
              <a:t>Úkoly</a:t>
            </a:r>
            <a:endParaRPr lang="cs-CZ" sz="4400" b="1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1268760"/>
            <a:ext cx="72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Některá plemena psů můžeme vycvičit jako pomocníky myslivců, k vyhledávání ztracených lidí, hlídání stád hospodářských zvířat nebo jako vodiče a pomocníky nevidomých. </a:t>
            </a:r>
            <a:endParaRPr lang="cs-CZ" sz="20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2780928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1. Zjistěte, která plemena psů se cvičí jako pomocníci pro nevidomé. </a:t>
            </a:r>
          </a:p>
          <a:p>
            <a:endParaRPr lang="cs-CZ" dirty="0"/>
          </a:p>
          <a:p>
            <a:r>
              <a:rPr lang="cs-CZ" dirty="0" smtClean="0"/>
              <a:t>……………………………………………………………………………………………………………..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11560" y="4149080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2. Jak pečujeme o psa. </a:t>
            </a:r>
          </a:p>
          <a:p>
            <a:endParaRPr lang="cs-CZ" dirty="0"/>
          </a:p>
          <a:p>
            <a:r>
              <a:rPr lang="cs-CZ" dirty="0" smtClean="0"/>
              <a:t>………………………………………………………………………………………………………………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70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441</Words>
  <Application>Microsoft Office PowerPoint</Application>
  <PresentationFormat>Předvádění na obrazovce (4:3)</PresentationFormat>
  <Paragraphs>77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Pes domácí </vt:lpstr>
      <vt:lpstr>Anotace: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Galik</dc:creator>
  <cp:lastModifiedBy>ucitel</cp:lastModifiedBy>
  <cp:revision>29</cp:revision>
  <dcterms:created xsi:type="dcterms:W3CDTF">2013-04-14T14:57:11Z</dcterms:created>
  <dcterms:modified xsi:type="dcterms:W3CDTF">2013-08-22T13:59:30Z</dcterms:modified>
</cp:coreProperties>
</file>