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39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8A49E-EAA4-433A-9DE1-9DBB483DA39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147C5-7AE8-47C9-84D1-A74588D33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80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147C5-7AE8-47C9-84D1-A74588D338F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47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24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6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5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02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10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33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83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53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9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7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0254E-C455-4697-8024-E474C484607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D4593-6F6D-49E5-BD56-3F13CF519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09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Kočka domácí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Pří_178_Rozmanitost </a:t>
            </a:r>
            <a:r>
              <a:rPr lang="cs-CZ" b="1" dirty="0" err="1" smtClean="0"/>
              <a:t>přírody_Kočka</a:t>
            </a:r>
            <a:r>
              <a:rPr lang="cs-CZ" b="1" dirty="0" smtClean="0"/>
              <a:t> domácí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2221936868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51520" y="26064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Black and white housecat curled up.jpg.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24.11.2007 [cit. 2013-04-19]. </a:t>
            </a:r>
            <a:r>
              <a:rPr lang="en-US" dirty="0" err="1"/>
              <a:t>Dostupné</a:t>
            </a:r>
            <a:r>
              <a:rPr lang="en-US" dirty="0"/>
              <a:t> z: http://cs.wikipedia.org/wiki/Soubor:Black_and_white_housecat_curled_up.jpg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3975" y="18401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Kitten-kasimir-in-hand.jpg.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1.5.2006 [cit. 2013-04-19]. Dostupné z: http://cs.wikipedia.org/wiki/Soubor:Kitten-kasimir-in-hand.jpg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23975" y="3212976"/>
            <a:ext cx="93165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Laitche-P013.jpg.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2.9.2007 [cit. 2013-04-19]. Dostupné z: http://cs.wikipedia.org/wiki/Soubor:Laitche-P013.jpg</a:t>
            </a:r>
          </a:p>
        </p:txBody>
      </p:sp>
    </p:spTree>
    <p:extLst>
      <p:ext uri="{BB962C8B-B14F-4D97-AF65-F5344CB8AC3E}">
        <p14:creationId xmlns:p14="http://schemas.microsoft.com/office/powerpoint/2010/main" val="199856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kočkou domácí.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kočce domácí.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předmět </a:t>
            </a:r>
            <a:r>
              <a:rPr lang="cs-CZ" dirty="0" smtClean="0"/>
              <a:t>přírodověda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668437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059016" cy="922114"/>
          </a:xfrm>
        </p:spPr>
        <p:txBody>
          <a:bodyPr/>
          <a:lstStyle/>
          <a:p>
            <a:r>
              <a:rPr lang="cs-CZ" b="1" i="1" dirty="0" smtClean="0"/>
              <a:t>Kočka domácí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34076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 smtClean="0"/>
              <a:t>Základní pojmy</a:t>
            </a:r>
            <a:endParaRPr lang="cs-CZ" sz="2800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6352" y="220486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Jméno: </a:t>
            </a:r>
            <a:r>
              <a:rPr lang="cs-CZ" sz="2000" dirty="0" smtClean="0"/>
              <a:t>kočka 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6352" y="2909555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Třída: </a:t>
            </a:r>
            <a:r>
              <a:rPr lang="cs-CZ" sz="2000" dirty="0" smtClean="0"/>
              <a:t>savci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6352" y="357301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Řád: </a:t>
            </a:r>
            <a:r>
              <a:rPr lang="cs-CZ" sz="2000" dirty="0" smtClean="0"/>
              <a:t>šelmy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6352" y="4293096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Čeleď: </a:t>
            </a:r>
            <a:r>
              <a:rPr lang="cs-CZ" sz="2000" dirty="0" smtClean="0"/>
              <a:t>kočkovití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5536" y="5013176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Délka života: </a:t>
            </a:r>
            <a:r>
              <a:rPr lang="cs-CZ" sz="2000" dirty="0" smtClean="0"/>
              <a:t>12 – 14 let 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23928" y="2020198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Počet mláďat: </a:t>
            </a:r>
            <a:r>
              <a:rPr lang="cs-CZ" sz="2000" dirty="0" smtClean="0"/>
              <a:t>v jednom vrhu 1 – 5, </a:t>
            </a:r>
          </a:p>
          <a:p>
            <a:r>
              <a:rPr lang="cs-CZ" sz="2000" dirty="0" smtClean="0"/>
              <a:t>                           může být až 10 koťat</a:t>
            </a:r>
            <a:endParaRPr lang="cs-CZ" sz="2000" dirty="0"/>
          </a:p>
        </p:txBody>
      </p:sp>
      <p:pic>
        <p:nvPicPr>
          <p:cNvPr id="1026" name="Picture 2" descr="http://upload.wikimedia.org/wikipedia/commons/5/58/Collage_of_Six_Cats-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937" y="2909555"/>
            <a:ext cx="3558341" cy="353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71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http://upload.wikimedia.org/wikipedia/commons/thumb/6/6b/Katze_Senckenberg.jpg/220px-Katze_Senckenber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69" y="992320"/>
            <a:ext cx="2997306" cy="399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0851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</a:t>
            </a:r>
            <a:r>
              <a:rPr lang="cs-CZ" dirty="0" smtClean="0"/>
              <a:t>gyptská socha kočky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27046" y="4162862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První kočky se do blízkosti lidí dostaly před 10–12 tisíci lety, v době, kdy začala vznikat první trvalá lidská </a:t>
            </a:r>
            <a:r>
              <a:rPr lang="cs-CZ" dirty="0" smtClean="0"/>
              <a:t>sídla.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92337" y="836712"/>
            <a:ext cx="4392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Kolem roku 3000 př. n. l. se kočka stala významnou součástí života v </a:t>
            </a:r>
            <a:r>
              <a:rPr lang="cs-CZ" dirty="0" smtClean="0"/>
              <a:t>Egyptě, </a:t>
            </a:r>
            <a:r>
              <a:rPr lang="cs-CZ" dirty="0"/>
              <a:t>dokladem jsou obrazy koček na stěnách hrobek, sošky koček a jejich mumie.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192989" y="2343056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Staří Egypťané kočky uctívali jako božstvo a věřili, že mají moc chránit člověka před zlem. Přítomnost kočky v domě znamenala požehnání. Nejposvátnější byly černé kočky chránící egyptské chrámy. 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202877" y="5331091"/>
            <a:ext cx="40353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zemědělce měla kočka obrovský význam jako lovec hlodavců, kteří ohrožovali skladiště obilí a potravin.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00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cs-CZ" b="1" i="1" dirty="0" smtClean="0"/>
              <a:t>Popis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134076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Kočka </a:t>
            </a:r>
            <a:r>
              <a:rPr lang="cs-CZ" sz="2000" dirty="0"/>
              <a:t>má dlouhé tělo s relativně krátkými končetinami, krátký krk, poměrně širokou a krátkou hlavou a středně dlouhý ocas. 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95323" y="212762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Délka </a:t>
            </a:r>
            <a:r>
              <a:rPr lang="cs-CZ" sz="2000" dirty="0"/>
              <a:t>těla včetně ocasu činí pak kolem 80 cm. Kocouři jsou větší než samice a váží asi 3,5–7 kg, hmotnost koček se pohybuje od 2,5–4,5 kg.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95323" y="3140968"/>
            <a:ext cx="74888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Existují tři základní tělesné typy koček</a:t>
            </a:r>
            <a:r>
              <a:rPr lang="cs-CZ" sz="2000" dirty="0" smtClean="0"/>
              <a:t>:</a:t>
            </a:r>
          </a:p>
          <a:p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zavalitý typ (</a:t>
            </a:r>
            <a:r>
              <a:rPr lang="cs-CZ" dirty="0"/>
              <a:t> </a:t>
            </a:r>
            <a:r>
              <a:rPr lang="cs-CZ" sz="2000" dirty="0" smtClean="0"/>
              <a:t>perská kočka </a:t>
            </a:r>
            <a:r>
              <a:rPr lang="cs-CZ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cs-CZ" sz="2000" dirty="0"/>
              <a:t>s</a:t>
            </a:r>
            <a:r>
              <a:rPr lang="cs-CZ" sz="2000" dirty="0" smtClean="0"/>
              <a:t>valnatý typ 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tlý typ ( </a:t>
            </a:r>
            <a:r>
              <a:rPr lang="cs-CZ" sz="2000" dirty="0" smtClean="0"/>
              <a:t>siamská kočka</a:t>
            </a:r>
            <a:r>
              <a:rPr lang="cs-CZ" dirty="0" smtClean="0"/>
              <a:t> )</a:t>
            </a:r>
            <a:endParaRPr lang="cs-CZ" dirty="0"/>
          </a:p>
        </p:txBody>
      </p:sp>
      <p:pic>
        <p:nvPicPr>
          <p:cNvPr id="3074" name="Picture 2" descr="http://upload.wikimedia.org/wikipedia/commons/thumb/2/2e/Cat-MaineCoon-Lara1.png/220px-Cat-MaineCoon-Lara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614981"/>
            <a:ext cx="209550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pload.wikimedia.org/wikipedia/commons/thumb/2/25/Siam_lilacpoint.jpg/220px-Siam_lilacpoin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702" y="3614981"/>
            <a:ext cx="2160983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067944" y="5889549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valnatý typ kočky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660232" y="5863215"/>
            <a:ext cx="2160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ú</a:t>
            </a:r>
            <a:r>
              <a:rPr lang="cs-CZ" dirty="0" smtClean="0"/>
              <a:t>tlý typ kočky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3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36627" y="620688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Kočka má ostré smysly, dokáže se potichu plížit i vyvinout velkou rychlost (udává se 48 km/h</a:t>
            </a:r>
            <a:r>
              <a:rPr lang="cs-CZ" sz="2000" baseline="30000" dirty="0" smtClean="0"/>
              <a:t>[</a:t>
            </a:r>
            <a:r>
              <a:rPr lang="cs-CZ" sz="2000" dirty="0" smtClean="0"/>
              <a:t>) a je vyzbrojena zuby a zejména drápy k usmrcení kořisti.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226998" y="1448557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Drápy jsou zatažitelné a při chůzi skryté v kožních záhybech. To kočce umožňuje tichý pohyb, který je důležitý pro úspěšný lov. 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6431" y="2471497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Kůže kočky je kryta srstí. U </a:t>
            </a:r>
            <a:r>
              <a:rPr lang="cs-CZ" sz="2000" dirty="0"/>
              <a:t>koček se vyskytuje několik typů srsti - krátkosrstá kočka má po celém těle krátkou a přilehlou srst, </a:t>
            </a:r>
            <a:r>
              <a:rPr lang="cs-CZ" sz="2000" dirty="0" err="1"/>
              <a:t>polodlouhosrsté</a:t>
            </a:r>
            <a:r>
              <a:rPr lang="cs-CZ" sz="2000" dirty="0"/>
              <a:t> a dlouhosrsté mají srst delší a zpravidla jemnější.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79512" y="3740434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Kočka domácí má vynikající čich, sluch i zrak. Na </a:t>
            </a:r>
            <a:r>
              <a:rPr lang="cs-CZ" sz="2000" dirty="0"/>
              <a:t>světle se kočičí zornice stáhne do úzké štěrbiny. Kočka zřejmě vidí barevně, v jejím světě je však nejdůležitější pohyb a barvy nehrají důležitou roli.</a:t>
            </a:r>
          </a:p>
        </p:txBody>
      </p:sp>
      <p:pic>
        <p:nvPicPr>
          <p:cNvPr id="2050" name="Picture 2" descr="http://upload.wikimedia.org/wikipedia/commons/thumb/1/1b/Black_and_white_housecat_curled_up.jpg/220px-Black_and_white_housecat_curled_u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356" y="3490405"/>
            <a:ext cx="2702650" cy="200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775592" y="558924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Odražené světlo způsobuje zlatozelený svit kočičích očí</a:t>
            </a:r>
          </a:p>
        </p:txBody>
      </p:sp>
    </p:spTree>
    <p:extLst>
      <p:ext uri="{BB962C8B-B14F-4D97-AF65-F5344CB8AC3E}">
        <p14:creationId xmlns:p14="http://schemas.microsoft.com/office/powerpoint/2010/main" val="184363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704452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Březost domácí kočky trvá přibližně 9 </a:t>
            </a:r>
            <a:r>
              <a:rPr lang="cs-CZ" sz="2000" dirty="0" smtClean="0"/>
              <a:t>týdnů.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3769" y="1268760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Koťata se rodí slepá a hluchá, osrstěná. Hmotnost se pohybuje okolo 57–114 gramů</a:t>
            </a:r>
            <a:r>
              <a:rPr lang="cs-CZ" sz="2000" dirty="0" smtClean="0"/>
              <a:t>.</a:t>
            </a:r>
            <a:r>
              <a:rPr lang="cs-CZ" sz="2000" baseline="30000" dirty="0" smtClean="0"/>
              <a:t>[</a:t>
            </a:r>
            <a:r>
              <a:rPr lang="cs-CZ" sz="2000" baseline="30000" dirty="0"/>
              <a:t> </a:t>
            </a:r>
            <a:r>
              <a:rPr lang="cs-CZ" sz="2000" dirty="0" smtClean="0"/>
              <a:t>Koťata </a:t>
            </a:r>
            <a:r>
              <a:rPr lang="cs-CZ" sz="2000" dirty="0"/>
              <a:t>mají hned po narození vyvinutý čich a </a:t>
            </a:r>
            <a:r>
              <a:rPr lang="cs-CZ" sz="2000" dirty="0" smtClean="0"/>
              <a:t>hmat</a:t>
            </a:r>
            <a:r>
              <a:rPr lang="cs-CZ" sz="2000" dirty="0"/>
              <a:t>.</a:t>
            </a:r>
          </a:p>
        </p:txBody>
      </p:sp>
      <p:pic>
        <p:nvPicPr>
          <p:cNvPr id="5124" name="Picture 4" descr="http://upload.wikimedia.org/wikipedia/commons/thumb/a/a0/Kitten-kasimir-in-hand.jpg/220px-Kitten-kasimir-in-ha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00" y="3356992"/>
            <a:ext cx="2988331" cy="224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187957" y="559824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  <a:r>
              <a:rPr lang="cs-CZ" dirty="0" smtClean="0"/>
              <a:t>ři dny staré kotě</a:t>
            </a:r>
            <a:endParaRPr lang="cs-CZ" dirty="0"/>
          </a:p>
        </p:txBody>
      </p:sp>
      <p:pic>
        <p:nvPicPr>
          <p:cNvPr id="5126" name="Picture 6" descr="http://upload.wikimedia.org/wikipedia/commons/thumb/8/8a/Laitche-P013.jpg/220px-Laitche-P0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659425"/>
            <a:ext cx="3168352" cy="228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364088" y="601387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</a:t>
            </a:r>
            <a:r>
              <a:rPr lang="cs-CZ" dirty="0" smtClean="0"/>
              <a:t>očka s koťaty</a:t>
            </a:r>
            <a:endParaRPr lang="cs-CZ" dirty="0"/>
          </a:p>
        </p:txBody>
      </p:sp>
      <p:pic>
        <p:nvPicPr>
          <p:cNvPr id="13" name="Picture 8" descr="OPVK_hor_zakladni_logolink_RGB_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443769" y="220486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Koťata otvírají oči kolem 10. dne věku. V </a:t>
            </a:r>
            <a:r>
              <a:rPr lang="cs-CZ" sz="2000" dirty="0"/>
              <a:t>té době váží okolo 200 </a:t>
            </a:r>
            <a:r>
              <a:rPr lang="cs-CZ" sz="2000" dirty="0" smtClean="0"/>
              <a:t>gramů. </a:t>
            </a:r>
            <a:r>
              <a:rPr lang="cs-CZ" sz="2000" dirty="0"/>
              <a:t>Začínají vnímat svoje okolí a aktivně ho prozkoumávat.</a:t>
            </a:r>
          </a:p>
        </p:txBody>
      </p:sp>
    </p:spTree>
    <p:extLst>
      <p:ext uri="{BB962C8B-B14F-4D97-AF65-F5344CB8AC3E}">
        <p14:creationId xmlns:p14="http://schemas.microsoft.com/office/powerpoint/2010/main" val="61380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i="1" dirty="0" smtClean="0"/>
              <a:t>Úkoly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7544" y="1196752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Rozhodněte o správnosti tvrzení. 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784304"/>
            <a:ext cx="849694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Kočka se živí lovem. 					ANO/NE		</a:t>
            </a:r>
          </a:p>
          <a:p>
            <a:r>
              <a:rPr lang="cs-CZ" sz="2000" dirty="0" smtClean="0"/>
              <a:t> </a:t>
            </a:r>
          </a:p>
          <a:p>
            <a:r>
              <a:rPr lang="cs-CZ" sz="2000" dirty="0" smtClean="0"/>
              <a:t>Loví ve smečkách.					ANO/NE</a:t>
            </a:r>
          </a:p>
          <a:p>
            <a:endParaRPr lang="cs-CZ" sz="2000" dirty="0"/>
          </a:p>
          <a:p>
            <a:r>
              <a:rPr lang="cs-CZ" sz="2000" dirty="0" smtClean="0"/>
              <a:t>Její tělo je pro lov dobře uzpůsobené.			ANO/NE</a:t>
            </a:r>
          </a:p>
          <a:p>
            <a:endParaRPr lang="cs-CZ" sz="2000" dirty="0"/>
          </a:p>
          <a:p>
            <a:r>
              <a:rPr lang="cs-CZ" sz="2000" dirty="0" smtClean="0"/>
              <a:t>Má ostré zuby a zatažitelné drápy. 				ANO/NE</a:t>
            </a:r>
          </a:p>
          <a:p>
            <a:endParaRPr lang="cs-CZ" sz="2000" dirty="0"/>
          </a:p>
          <a:p>
            <a:r>
              <a:rPr lang="cs-CZ" sz="2000" dirty="0" smtClean="0"/>
              <a:t>Loví pouze ve dne, protože v noci dobře nevidí.		ANO/NE</a:t>
            </a:r>
          </a:p>
          <a:p>
            <a:endParaRPr lang="cs-CZ" sz="2000" dirty="0"/>
          </a:p>
          <a:p>
            <a:r>
              <a:rPr lang="cs-CZ" sz="2000" dirty="0" smtClean="0"/>
              <a:t>Velmi dobře slyší. 					ANO/NE</a:t>
            </a:r>
          </a:p>
          <a:p>
            <a:endParaRPr lang="cs-CZ" sz="2000" dirty="0"/>
          </a:p>
          <a:p>
            <a:r>
              <a:rPr lang="cs-CZ" sz="2000" dirty="0" smtClean="0"/>
              <a:t>Hmatové ústrojí má uloženo v čenichu.			ANO/NE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6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9776"/>
            <a:ext cx="8229600" cy="1143000"/>
          </a:xfrm>
        </p:spPr>
        <p:txBody>
          <a:bodyPr/>
          <a:lstStyle/>
          <a:p>
            <a:r>
              <a:rPr lang="cs-CZ" b="1" i="1" dirty="0" smtClean="0"/>
              <a:t>Zdroje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79512" y="1268760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cs-CZ" i="1" dirty="0" smtClean="0"/>
              <a:t>PŘÍRODOVĚDA – pracovní sešit</a:t>
            </a:r>
            <a:r>
              <a:rPr lang="cs-CZ" i="1" dirty="0"/>
              <a:t> </a:t>
            </a:r>
            <a:r>
              <a:rPr lang="cs-CZ" i="1" dirty="0" smtClean="0"/>
              <a:t>pro 5.</a:t>
            </a:r>
            <a:r>
              <a:rPr lang="en-US" i="1" dirty="0" smtClean="0"/>
              <a:t> </a:t>
            </a:r>
            <a:r>
              <a:rPr lang="en-US" i="1" dirty="0" err="1" smtClean="0"/>
              <a:t>ročník</a:t>
            </a:r>
            <a:r>
              <a:rPr lang="en-US" i="1" dirty="0" smtClean="0"/>
              <a:t>.</a:t>
            </a:r>
            <a:r>
              <a:rPr lang="cs-CZ" i="1" dirty="0" smtClean="0"/>
              <a:t> PRODOS</a:t>
            </a:r>
            <a:r>
              <a:rPr lang="en-US" i="1" dirty="0" smtClean="0"/>
              <a:t>, </a:t>
            </a:r>
            <a:r>
              <a:rPr lang="en-US" i="1" dirty="0" err="1"/>
              <a:t>s.r.o</a:t>
            </a:r>
            <a:r>
              <a:rPr lang="en-US" i="1" dirty="0"/>
              <a:t>., </a:t>
            </a:r>
            <a:r>
              <a:rPr lang="cs-CZ" i="1" dirty="0" smtClean="0"/>
              <a:t>1996.</a:t>
            </a:r>
            <a:r>
              <a:rPr lang="en-US" i="1" dirty="0" smtClean="0"/>
              <a:t> </a:t>
            </a:r>
            <a:endParaRPr lang="cs-CZ" i="1" dirty="0" smtClean="0"/>
          </a:p>
          <a:p>
            <a:pPr lvl="0"/>
            <a:r>
              <a:rPr lang="cs-CZ" i="1" dirty="0" smtClean="0"/>
              <a:t>      </a:t>
            </a:r>
            <a:r>
              <a:rPr lang="en-US" i="1" dirty="0" smtClean="0"/>
              <a:t>ISBN </a:t>
            </a:r>
            <a:r>
              <a:rPr lang="cs-CZ" i="1" dirty="0" smtClean="0"/>
              <a:t>80-85806-42-8.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9512" y="1915645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Collage of Six Cats-01.jpg.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10.11.2009 [cit. 2013-04-19]. </a:t>
            </a:r>
            <a:r>
              <a:rPr lang="en-US" dirty="0" err="1"/>
              <a:t>Dostupné</a:t>
            </a:r>
            <a:r>
              <a:rPr lang="en-US" dirty="0"/>
              <a:t> z: http://cs.wikipedia.org/wiki/Soubor:Collage_of_Six_Cats-01.jpg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2838975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Katze</a:t>
            </a:r>
            <a:r>
              <a:rPr lang="cs-CZ" dirty="0"/>
              <a:t> Senckenberg.jpg.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29.12.2007 [cit. 2013-04-19]. Dostupné z: http://cs.wikipedia.org/wiki/Soubor:Katze_Senckenberg.jpg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3888251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Cat-MaineCoon-Lara1.png.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29.1.2007 [cit. 2013-04-19]. Dostupné z: http://cs.wikipedia.org/wiki/Soubor:Cat-MaineCoon-Lara1.png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07901" y="4927948"/>
            <a:ext cx="8559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Siam lilacpoint.jpg.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4.11.2007 [cit. 2013-04-19]. Dostupné z: http://cs.wikipedia.org/wiki/Soubor:Siam_lilacpoint.jpg</a:t>
            </a:r>
          </a:p>
        </p:txBody>
      </p:sp>
    </p:spTree>
    <p:extLst>
      <p:ext uri="{BB962C8B-B14F-4D97-AF65-F5344CB8AC3E}">
        <p14:creationId xmlns:p14="http://schemas.microsoft.com/office/powerpoint/2010/main" val="185821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476</Words>
  <Application>Microsoft Office PowerPoint</Application>
  <PresentationFormat>Předvádění na obrazovce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Kočka domácí </vt:lpstr>
      <vt:lpstr>Anotace:</vt:lpstr>
      <vt:lpstr>Kočka domácí</vt:lpstr>
      <vt:lpstr>Prezentace aplikace PowerPoint</vt:lpstr>
      <vt:lpstr>Popis</vt:lpstr>
      <vt:lpstr>Prezentace aplikace PowerPoint</vt:lpstr>
      <vt:lpstr>Prezentace aplikace PowerPoint</vt:lpstr>
      <vt:lpstr>Úkoly</vt:lpstr>
      <vt:lpstr>Zdroje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Kočka domácí</dc:title>
  <dc:creator>Galik</dc:creator>
  <cp:lastModifiedBy>ucitel</cp:lastModifiedBy>
  <cp:revision>18</cp:revision>
  <dcterms:created xsi:type="dcterms:W3CDTF">2013-04-19T16:22:25Z</dcterms:created>
  <dcterms:modified xsi:type="dcterms:W3CDTF">2013-08-22T14:00:40Z</dcterms:modified>
</cp:coreProperties>
</file>