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3" r:id="rId3"/>
    <p:sldId id="260" r:id="rId4"/>
    <p:sldId id="261" r:id="rId5"/>
    <p:sldId id="266" r:id="rId6"/>
    <p:sldId id="267" r:id="rId7"/>
    <p:sldId id="262" r:id="rId8"/>
    <p:sldId id="265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19122-8E78-4230-B2C8-C5C89DB417BE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D1C9-5F0C-4328-9E07-9DB955D61A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2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ED1C9-5F0C-4328-9E07-9DB955D61A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32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3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4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3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6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93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11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36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9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9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C2DA-3DBB-4A2F-BDC3-83BC587A8D2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89E5-9616-432E-AB2B-93CBD4497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48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Srnec obecný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Pří_179_Rozmanitost přírody _ Srnec obecný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882586168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se srncem obecným.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srncích.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89671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cs-CZ" b="1" i="1" dirty="0" smtClean="0"/>
              <a:t>Srnec obecný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864" y="1124744"/>
            <a:ext cx="8229600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u="sng" dirty="0" smtClean="0"/>
              <a:t>Základní údaje</a:t>
            </a:r>
            <a:endParaRPr lang="cs-CZ" sz="2400" i="1" u="sng" dirty="0"/>
          </a:p>
        </p:txBody>
      </p:sp>
      <p:pic>
        <p:nvPicPr>
          <p:cNvPr id="1026" name="Picture 2" descr="Srnec obecn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596" y="3875375"/>
            <a:ext cx="3594527" cy="235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57864" y="1804499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Jméno:</a:t>
            </a:r>
            <a:r>
              <a:rPr lang="cs-CZ" sz="2000" dirty="0" smtClean="0"/>
              <a:t> srnec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3095" y="231402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Čeleď: </a:t>
            </a:r>
            <a:r>
              <a:rPr lang="cs-CZ" sz="2000" dirty="0" smtClean="0"/>
              <a:t>jelenovití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7887" y="283899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 Řád: </a:t>
            </a:r>
            <a:r>
              <a:rPr lang="cs-CZ" sz="2000" dirty="0" smtClean="0"/>
              <a:t>sudokopytníci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6368" y="337210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Podřád: </a:t>
            </a:r>
            <a:r>
              <a:rPr lang="cs-CZ" sz="2000" dirty="0" smtClean="0"/>
              <a:t>přežvýkavci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63095" y="389527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Hmotnost: </a:t>
            </a:r>
            <a:r>
              <a:rPr lang="cs-CZ" sz="2000" dirty="0" smtClean="0"/>
              <a:t>15 – 20 kg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6368" y="4456997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druhů: </a:t>
            </a:r>
            <a:r>
              <a:rPr lang="cs-CZ" sz="2000" dirty="0" smtClean="0"/>
              <a:t>45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64426" y="1850666"/>
            <a:ext cx="4400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Rozšíření: </a:t>
            </a:r>
            <a:r>
              <a:rPr lang="cs-CZ" sz="2000" dirty="0" smtClean="0"/>
              <a:t>takřka na celém světě, kromě střední a jižní Afriky a Antarktidy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61568" y="2638937"/>
            <a:ext cx="3535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mláďat: </a:t>
            </a:r>
            <a:r>
              <a:rPr lang="cs-CZ" sz="2000" dirty="0" smtClean="0"/>
              <a:t>1 – 2, někdy 3 – 4 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8163" y="505108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Délka života: </a:t>
            </a:r>
            <a:r>
              <a:rPr lang="cs-CZ" sz="2000" dirty="0" smtClean="0"/>
              <a:t>8 – 20 let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364662" y="3110374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Potrava: </a:t>
            </a:r>
            <a:r>
              <a:rPr lang="cs-CZ" sz="2000" dirty="0" smtClean="0"/>
              <a:t>tráva, kůra, větvičky, listy </a:t>
            </a:r>
            <a:endParaRPr lang="cs-CZ" sz="2000" dirty="0"/>
          </a:p>
        </p:txBody>
      </p:sp>
      <p:pic>
        <p:nvPicPr>
          <p:cNvPr id="15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98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2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576" y="188640"/>
            <a:ext cx="8229600" cy="864096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695" y="1124744"/>
            <a:ext cx="8229600" cy="748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100" dirty="0" smtClean="0"/>
              <a:t>Srnec obecný je nejmenším druhem jelenovitých žijících v Evropě. </a:t>
            </a:r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0113" y="1685406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 smtClean="0"/>
              <a:t>Přes léto má jeho srst až mírně </a:t>
            </a:r>
            <a:r>
              <a:rPr lang="cs-CZ" sz="2100" dirty="0" err="1" smtClean="0"/>
              <a:t>rezavočervený</a:t>
            </a:r>
            <a:r>
              <a:rPr lang="cs-CZ" sz="2100" dirty="0" smtClean="0"/>
              <a:t> odstín, s koncem roku však narůstá nová zimní srst a její zbarvení znatelně tmavne.  </a:t>
            </a:r>
            <a:endParaRPr lang="cs-CZ" sz="2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2485766"/>
            <a:ext cx="77768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 smtClean="0"/>
              <a:t>Samci mají krátké parůžky, které mohou dorůstat do délky až 25 cm. </a:t>
            </a:r>
            <a:endParaRPr lang="cs-CZ" sz="2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2901264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 smtClean="0"/>
              <a:t>Každým rokem na podzim samci své parůžky shazují a na jaře jim narůstají nové.  </a:t>
            </a:r>
            <a:endParaRPr lang="cs-CZ" sz="2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9621" y="3639928"/>
            <a:ext cx="8380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Srnec se loví od 16. května do 30. září, srnci a srnčata od 1. září do 31. prosince. </a:t>
            </a:r>
            <a:endParaRPr lang="cs-CZ" sz="2000" dirty="0"/>
          </a:p>
        </p:txBody>
      </p:sp>
      <p:pic>
        <p:nvPicPr>
          <p:cNvPr id="2050" name="Picture 2" descr="http://upload.wikimedia.org/wikipedia/commons/thumb/a/a3/Saut_chevreuil.jpg/220px-Saut_chevreu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99" y="4088566"/>
            <a:ext cx="3026173" cy="193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2/22/Kid-jbk.jpg/220px-Kid-jb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760" y="4113213"/>
            <a:ext cx="2664296" cy="189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2807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73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/>
              <a:t>Popis těla srnce</a:t>
            </a:r>
            <a:endParaRPr lang="cs-CZ" b="1" i="1" dirty="0"/>
          </a:p>
        </p:txBody>
      </p:sp>
      <p:pic>
        <p:nvPicPr>
          <p:cNvPr id="1026" name="Picture 2" descr="Srnec obecn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4740"/>
            <a:ext cx="462318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 flipV="1">
            <a:off x="4139952" y="4797152"/>
            <a:ext cx="3024336" cy="50405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7164288" y="5301208"/>
            <a:ext cx="17281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199764" y="48128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řední běhy</a:t>
            </a:r>
            <a:endParaRPr lang="cs-CZ" sz="2400" dirty="0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1475656" y="4797152"/>
            <a:ext cx="1008112" cy="8319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179512" y="5629076"/>
            <a:ext cx="129614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01270" y="5118697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adní běhy</a:t>
            </a:r>
            <a:endParaRPr lang="cs-CZ" sz="2400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1475656" y="2924944"/>
            <a:ext cx="2088232" cy="93610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383068" y="2924944"/>
            <a:ext cx="10925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83068" y="2402057"/>
            <a:ext cx="1092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tělo</a:t>
            </a:r>
            <a:endParaRPr lang="cs-CZ" sz="2400" dirty="0"/>
          </a:p>
        </p:txBody>
      </p:sp>
      <p:cxnSp>
        <p:nvCxnSpPr>
          <p:cNvPr id="1028" name="Přímá spojnice se šipkou 1027"/>
          <p:cNvCxnSpPr/>
          <p:nvPr/>
        </p:nvCxnSpPr>
        <p:spPr>
          <a:xfrm flipH="1">
            <a:off x="4572000" y="2276872"/>
            <a:ext cx="576064" cy="11161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Přímá spojnice 1029"/>
          <p:cNvCxnSpPr/>
          <p:nvPr/>
        </p:nvCxnSpPr>
        <p:spPr>
          <a:xfrm>
            <a:off x="5148064" y="2276872"/>
            <a:ext cx="129614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TextovéPole 1030"/>
          <p:cNvSpPr txBox="1"/>
          <p:nvPr/>
        </p:nvSpPr>
        <p:spPr>
          <a:xfrm>
            <a:off x="5399958" y="1797287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hlava</a:t>
            </a:r>
            <a:endParaRPr lang="cs-CZ" sz="2400" dirty="0"/>
          </a:p>
        </p:txBody>
      </p:sp>
      <p:cxnSp>
        <p:nvCxnSpPr>
          <p:cNvPr id="1035" name="Přímá spojnice se šipkou 1034"/>
          <p:cNvCxnSpPr/>
          <p:nvPr/>
        </p:nvCxnSpPr>
        <p:spPr>
          <a:xfrm flipH="1">
            <a:off x="4716016" y="2924944"/>
            <a:ext cx="2304256" cy="46805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1036"/>
          <p:cNvCxnSpPr/>
          <p:nvPr/>
        </p:nvCxnSpPr>
        <p:spPr>
          <a:xfrm>
            <a:off x="7020272" y="2924944"/>
            <a:ext cx="129614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TextovéPole 1037"/>
          <p:cNvSpPr txBox="1"/>
          <p:nvPr/>
        </p:nvSpPr>
        <p:spPr>
          <a:xfrm>
            <a:off x="7164288" y="2463279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světla</a:t>
            </a:r>
            <a:endParaRPr lang="cs-CZ" sz="2400" dirty="0"/>
          </a:p>
        </p:txBody>
      </p:sp>
      <p:cxnSp>
        <p:nvCxnSpPr>
          <p:cNvPr id="1040" name="Přímá spojnice se šipkou 1039"/>
          <p:cNvCxnSpPr/>
          <p:nvPr/>
        </p:nvCxnSpPr>
        <p:spPr>
          <a:xfrm>
            <a:off x="3851920" y="2276872"/>
            <a:ext cx="511393" cy="69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1041"/>
          <p:cNvCxnSpPr/>
          <p:nvPr/>
        </p:nvCxnSpPr>
        <p:spPr>
          <a:xfrm flipH="1">
            <a:off x="2519772" y="2276872"/>
            <a:ext cx="133214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3" name="TextovéPole 1042"/>
          <p:cNvSpPr txBox="1"/>
          <p:nvPr/>
        </p:nvSpPr>
        <p:spPr>
          <a:xfrm>
            <a:off x="2771800" y="1879119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slechy</a:t>
            </a:r>
            <a:endParaRPr lang="cs-CZ" sz="2400" dirty="0"/>
          </a:p>
        </p:txBody>
      </p:sp>
      <p:cxnSp>
        <p:nvCxnSpPr>
          <p:cNvPr id="1045" name="Přímá spojnice se šipkou 1044"/>
          <p:cNvCxnSpPr/>
          <p:nvPr/>
        </p:nvCxnSpPr>
        <p:spPr>
          <a:xfrm flipH="1" flipV="1">
            <a:off x="4427984" y="3861048"/>
            <a:ext cx="2376264" cy="7200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Přímá spojnice 1046"/>
          <p:cNvCxnSpPr/>
          <p:nvPr/>
        </p:nvCxnSpPr>
        <p:spPr>
          <a:xfrm>
            <a:off x="6804248" y="3933056"/>
            <a:ext cx="13316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TextovéPole 1047"/>
          <p:cNvSpPr txBox="1"/>
          <p:nvPr/>
        </p:nvSpPr>
        <p:spPr>
          <a:xfrm>
            <a:off x="7020272" y="352095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krk</a:t>
            </a:r>
            <a:endParaRPr lang="cs-CZ" sz="2400" dirty="0"/>
          </a:p>
        </p:txBody>
      </p:sp>
      <p:pic>
        <p:nvPicPr>
          <p:cNvPr id="27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8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6" grpId="0"/>
      <p:bldP spid="1031" grpId="0"/>
      <p:bldP spid="1038" grpId="0"/>
      <p:bldP spid="1043" grpId="0"/>
      <p:bldP spid="10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4000" b="1" i="1" dirty="0" smtClean="0"/>
              <a:t>Přikrmování v zimním obdobím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363272" cy="820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/>
              <a:t>Krmiva objemná </a:t>
            </a:r>
            <a:r>
              <a:rPr lang="cs-CZ" sz="2200" dirty="0" smtClean="0"/>
              <a:t>– seno </a:t>
            </a:r>
          </a:p>
          <a:p>
            <a:pPr marL="0" indent="0">
              <a:buNone/>
            </a:pPr>
            <a:r>
              <a:rPr lang="cs-CZ" sz="2200" dirty="0" smtClean="0"/>
              <a:t>(dobře usušené, nesmí být plesnivé nebo nahnilé)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888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Krmiva jadrná </a:t>
            </a:r>
            <a:r>
              <a:rPr lang="cs-CZ" sz="2200" dirty="0" smtClean="0"/>
              <a:t>– hlavní zdroj energie – semena, nebo plody rostlin – zrna kukuřice, proso, pohanka, semena slunečnice, žaludy, kaštany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758281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Krmiva dužnatá </a:t>
            </a:r>
            <a:r>
              <a:rPr lang="cs-CZ" sz="2200" dirty="0" smtClean="0"/>
              <a:t>– brambory, řepa, krmná kapusta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219561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 smtClean="0"/>
              <a:t>K nim se přiřazují pochutiny, zejména kuchyňská sůl</a:t>
            </a:r>
            <a:endParaRPr lang="cs-CZ" sz="22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378000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Druhy krmelců:  </a:t>
            </a:r>
            <a:endParaRPr lang="cs-CZ" sz="2200" u="sng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4794032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Krmelec se zásobníkem</a:t>
            </a:r>
          </a:p>
          <a:p>
            <a:r>
              <a:rPr lang="cs-CZ" sz="2200" dirty="0" smtClean="0"/>
              <a:t>Krmelec přenosný</a:t>
            </a:r>
          </a:p>
          <a:p>
            <a:r>
              <a:rPr lang="cs-CZ" sz="2200" dirty="0" smtClean="0"/>
              <a:t>Krmelec připevněný</a:t>
            </a:r>
          </a:p>
          <a:p>
            <a:endParaRPr lang="cs-CZ" dirty="0"/>
          </a:p>
        </p:txBody>
      </p:sp>
      <p:pic>
        <p:nvPicPr>
          <p:cNvPr id="1026" name="Picture 2" descr="Náhled verze z 26. 1. 2009, 11: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21923"/>
            <a:ext cx="2592288" cy="194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306065" y="5957104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Krmelec připevněný ( v podobě jeslí )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3" y="3650448"/>
            <a:ext cx="4341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Krmná dávka by měla být tak velká, aby ji zvěř poměrně brzy spotřebovala. </a:t>
            </a:r>
            <a:endParaRPr lang="cs-CZ" sz="2000" dirty="0"/>
          </a:p>
        </p:txBody>
      </p:sp>
      <p:pic>
        <p:nvPicPr>
          <p:cNvPr id="12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9" y="5957104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98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9" grpId="0"/>
      <p:bldP spid="1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cs-CZ" b="1" i="1" dirty="0" smtClean="0"/>
              <a:t>?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655" y="1124744"/>
            <a:ext cx="8229600" cy="57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Jak se nazývají samice a mládě srnce obecného?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971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39552" y="1787624"/>
            <a:ext cx="861507" cy="57606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Srna</a:t>
            </a:r>
            <a:endParaRPr lang="cs-CZ" sz="2000" dirty="0"/>
          </a:p>
        </p:txBody>
      </p:sp>
      <p:sp>
        <p:nvSpPr>
          <p:cNvPr id="8" name="Zaoblený obdélník 7"/>
          <p:cNvSpPr/>
          <p:nvPr/>
        </p:nvSpPr>
        <p:spPr>
          <a:xfrm>
            <a:off x="1763688" y="1787624"/>
            <a:ext cx="864096" cy="57606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Srnče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2633794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Jakým způsobem se myslivci o srnce v zimě starají? 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4792818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Podle čeho poznáte, že v určitém lese žije srnec obecný? </a:t>
            </a:r>
            <a:endParaRPr lang="cs-CZ" sz="2400" dirty="0"/>
          </a:p>
        </p:txBody>
      </p:sp>
      <p:pic>
        <p:nvPicPr>
          <p:cNvPr id="3074" name="Picture 2" descr="http://upload.wikimedia.org/wikipedia/commons/thumb/7/7e/Krmelec.jpg/220px-Krmel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410" y="3095459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aoblený obdélník 11"/>
          <p:cNvSpPr/>
          <p:nvPr/>
        </p:nvSpPr>
        <p:spPr>
          <a:xfrm>
            <a:off x="1618377" y="5266658"/>
            <a:ext cx="1154717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stopy</a:t>
            </a:r>
            <a:endParaRPr lang="cs-CZ" sz="2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599892" y="5280765"/>
            <a:ext cx="1152128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trus</a:t>
            </a:r>
            <a:endParaRPr lang="cs-CZ" sz="24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868144" y="5325678"/>
            <a:ext cx="1800200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shoz parůžků</a:t>
            </a:r>
            <a:endParaRPr lang="cs-CZ" sz="2000" dirty="0"/>
          </a:p>
        </p:txBody>
      </p:sp>
      <p:pic>
        <p:nvPicPr>
          <p:cNvPr id="15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7" y="5970196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7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/>
      <p:bldP spid="10" grpId="0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4000">
              <a:srgbClr val="D6B19C"/>
            </a:gs>
            <a:gs pos="48000">
              <a:srgbClr val="D49E6C"/>
            </a:gs>
            <a:gs pos="92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cs-CZ" b="1" i="1" dirty="0" smtClean="0"/>
              <a:t>Zdroje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418" y="1058488"/>
            <a:ext cx="8229600" cy="74868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Myslivost, SILVESTRIS, 1997. ISBN 80 – 901775 – 1 - 4   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326" y="157476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Základy myslivosti, C. Rakušan a kolektiv, Státní zemědělské nakladatelství Praha, 1987. ISBN 07 – 131 - 88 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3326" y="2282649"/>
            <a:ext cx="84637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err="1"/>
              <a:t>Krmelec</a:t>
            </a:r>
            <a:r>
              <a:rPr lang="en-US" sz="2000" dirty="0"/>
              <a:t>. In: </a:t>
            </a:r>
            <a:r>
              <a:rPr lang="en-US" sz="2000" i="1" dirty="0"/>
              <a:t>Wikipedia: the free encyclopedia</a:t>
            </a:r>
            <a:r>
              <a:rPr lang="en-US" sz="2000" dirty="0"/>
              <a:t> [online]. San Francisco (CA): Wikimedia Foundation, 2001-, 26.1.2009 [cit. 2013-04-03]. </a:t>
            </a:r>
            <a:r>
              <a:rPr lang="en-US" sz="2000" dirty="0" err="1"/>
              <a:t>Dostupné</a:t>
            </a:r>
            <a:r>
              <a:rPr lang="en-US" sz="2000" dirty="0"/>
              <a:t> z: </a:t>
            </a:r>
            <a:r>
              <a:rPr lang="en-US" sz="2000" dirty="0">
                <a:solidFill>
                  <a:schemeClr val="accent1"/>
                </a:solidFill>
              </a:rPr>
              <a:t>http://cs.wikipedia.org/wiki/Soubor:Krmelec.jpg</a:t>
            </a:r>
            <a:endParaRPr lang="cs-CZ" sz="2000" dirty="0">
              <a:solidFill>
                <a:schemeClr val="accent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1976" y="3502610"/>
            <a:ext cx="85241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Capreolus</a:t>
            </a:r>
            <a:r>
              <a:rPr lang="cs-CZ" sz="2000" dirty="0"/>
              <a:t> </a:t>
            </a:r>
            <a:r>
              <a:rPr lang="cs-CZ" sz="2000" dirty="0" err="1"/>
              <a:t>capreolus</a:t>
            </a:r>
            <a:r>
              <a:rPr lang="cs-CZ" sz="2000" dirty="0"/>
              <a:t> (Marek </a:t>
            </a:r>
            <a:r>
              <a:rPr lang="cs-CZ" sz="2000" dirty="0" err="1"/>
              <a:t>Szczepanek</a:t>
            </a:r>
            <a:r>
              <a:rPr lang="cs-CZ" sz="2000" dirty="0"/>
              <a:t>). In: </a:t>
            </a:r>
            <a:r>
              <a:rPr lang="cs-CZ" sz="2000" i="1" dirty="0" err="1"/>
              <a:t>Wikipedia</a:t>
            </a:r>
            <a:r>
              <a:rPr lang="cs-CZ" sz="2000" i="1" dirty="0"/>
              <a:t>: </a:t>
            </a:r>
            <a:r>
              <a:rPr lang="cs-CZ" sz="2000" i="1" dirty="0" err="1"/>
              <a:t>the</a:t>
            </a:r>
            <a:r>
              <a:rPr lang="cs-CZ" sz="2000" i="1" dirty="0"/>
              <a:t> free </a:t>
            </a:r>
            <a:r>
              <a:rPr lang="cs-CZ" sz="2000" i="1" dirty="0" err="1"/>
              <a:t>encyclopedia</a:t>
            </a:r>
            <a:r>
              <a:rPr lang="cs-CZ" sz="2000" dirty="0"/>
              <a:t> [online]. San Francisco (CA): </a:t>
            </a:r>
            <a:r>
              <a:rPr lang="cs-CZ" sz="2000" dirty="0" err="1"/>
              <a:t>Wikimedia</a:t>
            </a:r>
            <a:r>
              <a:rPr lang="cs-CZ" sz="2000" dirty="0"/>
              <a:t> </a:t>
            </a:r>
            <a:r>
              <a:rPr lang="cs-CZ" sz="2000" dirty="0" err="1"/>
              <a:t>Foundation</a:t>
            </a:r>
            <a:r>
              <a:rPr lang="cs-CZ" sz="2000" dirty="0"/>
              <a:t>, 2001-, 18.4.2005 [cit. 2013-04-03]. Dostupné z: </a:t>
            </a:r>
            <a:r>
              <a:rPr lang="cs-CZ" sz="2000" dirty="0">
                <a:solidFill>
                  <a:schemeClr val="accent1"/>
                </a:solidFill>
              </a:rPr>
              <a:t>http://cs.wikipedia.org/wiki/Soubor:Capreolus_capreolus_(Marek_Szczepanek).jpg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3204" y="5157192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Saut</a:t>
            </a:r>
            <a:r>
              <a:rPr lang="cs-CZ" sz="2000" dirty="0"/>
              <a:t> </a:t>
            </a:r>
            <a:r>
              <a:rPr lang="cs-CZ" sz="2000" dirty="0" err="1"/>
              <a:t>chevreuil</a:t>
            </a:r>
            <a:r>
              <a:rPr lang="cs-CZ" sz="2000" dirty="0"/>
              <a:t>. In: </a:t>
            </a:r>
            <a:r>
              <a:rPr lang="cs-CZ" sz="2000" i="1" dirty="0" err="1"/>
              <a:t>Wikipedia</a:t>
            </a:r>
            <a:r>
              <a:rPr lang="cs-CZ" sz="2000" i="1" dirty="0"/>
              <a:t>: </a:t>
            </a:r>
            <a:r>
              <a:rPr lang="cs-CZ" sz="2000" i="1" dirty="0" err="1"/>
              <a:t>the</a:t>
            </a:r>
            <a:r>
              <a:rPr lang="cs-CZ" sz="2000" i="1" dirty="0"/>
              <a:t> free </a:t>
            </a:r>
            <a:r>
              <a:rPr lang="cs-CZ" sz="2000" i="1" dirty="0" err="1"/>
              <a:t>encyclopedia</a:t>
            </a:r>
            <a:r>
              <a:rPr lang="cs-CZ" sz="2000" dirty="0"/>
              <a:t> [online]. San Francisco (CA): </a:t>
            </a:r>
            <a:r>
              <a:rPr lang="cs-CZ" sz="2000" dirty="0" err="1"/>
              <a:t>Wikimedia</a:t>
            </a:r>
            <a:r>
              <a:rPr lang="cs-CZ" sz="2000" dirty="0"/>
              <a:t> </a:t>
            </a:r>
            <a:r>
              <a:rPr lang="cs-CZ" sz="2000" dirty="0" err="1"/>
              <a:t>Foundation</a:t>
            </a:r>
            <a:r>
              <a:rPr lang="cs-CZ" sz="2000" dirty="0"/>
              <a:t>, 2001-, 28.3.2009 [cit. 2013-04-03]. Dostupné </a:t>
            </a:r>
            <a:r>
              <a:rPr lang="cs-CZ" sz="2000" dirty="0">
                <a:solidFill>
                  <a:schemeClr val="accent1"/>
                </a:solidFill>
              </a:rPr>
              <a:t>z: http://cs.wikipedia.org/wiki/Soubor:Saut_chevreuil.jpg</a:t>
            </a:r>
          </a:p>
        </p:txBody>
      </p:sp>
    </p:spTree>
    <p:extLst>
      <p:ext uri="{BB962C8B-B14F-4D97-AF65-F5344CB8AC3E}">
        <p14:creationId xmlns:p14="http://schemas.microsoft.com/office/powerpoint/2010/main" val="19260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3000">
              <a:srgbClr val="D6B19C"/>
            </a:gs>
            <a:gs pos="92000">
              <a:srgbClr val="D49E6C"/>
            </a:gs>
            <a:gs pos="10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748679"/>
          </a:xfrm>
        </p:spPr>
        <p:txBody>
          <a:bodyPr>
            <a:normAutofit/>
          </a:bodyPr>
          <a:lstStyle/>
          <a:p>
            <a:pPr lvl="0"/>
            <a:r>
              <a:rPr lang="en-US" sz="1800" i="1" dirty="0"/>
              <a:t>ČLOVĚK A JEHO SVĚT, </a:t>
            </a:r>
            <a:r>
              <a:rPr lang="en-US" sz="1800" i="1" dirty="0" err="1"/>
              <a:t>Přírodověda</a:t>
            </a:r>
            <a:r>
              <a:rPr lang="en-US" sz="1800" i="1" dirty="0"/>
              <a:t> pro 4. </a:t>
            </a:r>
            <a:r>
              <a:rPr lang="en-US" sz="1800" i="1" dirty="0" err="1"/>
              <a:t>ročník</a:t>
            </a:r>
            <a:r>
              <a:rPr lang="en-US" sz="1800" i="1" dirty="0"/>
              <a:t>. NOVÁ ŠKOLA, </a:t>
            </a:r>
            <a:r>
              <a:rPr lang="en-US" sz="1800" i="1" dirty="0" err="1"/>
              <a:t>s.r.o</a:t>
            </a:r>
            <a:r>
              <a:rPr lang="en-US" sz="1800" i="1" dirty="0"/>
              <a:t>., 2010. ISBN 978–80–7289–211–2.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33157" y="141277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Kid-jbk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2.7.2009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http://cs.wikipedia.org/wiki/Soubor:Kid-jbk.jpg</a:t>
            </a:r>
          </a:p>
        </p:txBody>
      </p:sp>
    </p:spTree>
    <p:extLst>
      <p:ext uri="{BB962C8B-B14F-4D97-AF65-F5344CB8AC3E}">
        <p14:creationId xmlns:p14="http://schemas.microsoft.com/office/powerpoint/2010/main" val="1164641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502</Words>
  <Application>Microsoft Office PowerPoint</Application>
  <PresentationFormat>Předvádění na obrazovce (4:3)</PresentationFormat>
  <Paragraphs>73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Srnec obecný</vt:lpstr>
      <vt:lpstr>Anotace:</vt:lpstr>
      <vt:lpstr>Srnec obecný</vt:lpstr>
      <vt:lpstr>Popis</vt:lpstr>
      <vt:lpstr>Popis těla srnce</vt:lpstr>
      <vt:lpstr>Přikrmování v zimním obdobím</vt:lpstr>
      <vt:lpstr>?</vt:lpstr>
      <vt:lpstr>Zdroje 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Kapr</dc:title>
  <dc:creator>Galik</dc:creator>
  <cp:lastModifiedBy>ucitel</cp:lastModifiedBy>
  <cp:revision>35</cp:revision>
  <dcterms:created xsi:type="dcterms:W3CDTF">2013-01-12T09:11:40Z</dcterms:created>
  <dcterms:modified xsi:type="dcterms:W3CDTF">2013-08-22T14:00:56Z</dcterms:modified>
</cp:coreProperties>
</file>