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1" r:id="rId4"/>
    <p:sldId id="259" r:id="rId5"/>
    <p:sldId id="258" r:id="rId6"/>
    <p:sldId id="257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6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8DC3D-1173-4EA2-AA84-EEF5F12DE5A8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56360-E65E-4DDA-AC2D-0273FE45C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73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56360-E65E-4DDA-AC2D-0273FE45C73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6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66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73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06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4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91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1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17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59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38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6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D4CD9-1E18-45AC-8570-C96FBE0D42E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70BA8-D68E-4D17-936A-9D3A9EB3A4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73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Prase divoké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Pří_181_Rozmanitost </a:t>
            </a:r>
            <a:r>
              <a:rPr lang="cs-CZ" b="1" dirty="0" err="1" smtClean="0"/>
              <a:t>přírody_Prase</a:t>
            </a:r>
            <a:r>
              <a:rPr lang="cs-CZ" b="1" dirty="0" smtClean="0"/>
              <a:t> divoké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297566203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prasetem divokým.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praseti divokém.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předmět </a:t>
            </a:r>
            <a:r>
              <a:rPr lang="cs-CZ" dirty="0" smtClean="0"/>
              <a:t>přírodověda </a:t>
            </a:r>
            <a:r>
              <a:rPr lang="cs-CZ" dirty="0" smtClean="0"/>
              <a:t>4.ročník.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7826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Prase divoké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8478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Základní údaje</a:t>
            </a:r>
            <a:endParaRPr lang="cs-CZ" sz="28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221405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Jméno: </a:t>
            </a:r>
            <a:r>
              <a:rPr lang="cs-CZ" sz="2400" dirty="0" smtClean="0"/>
              <a:t>prase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285351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Třída: </a:t>
            </a:r>
            <a:r>
              <a:rPr lang="cs-CZ" sz="2400" dirty="0" smtClean="0"/>
              <a:t>savci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3568" y="3551989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Řád: </a:t>
            </a:r>
            <a:r>
              <a:rPr lang="cs-CZ" sz="2400" dirty="0" smtClean="0"/>
              <a:t>sudokopytníci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429367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Čeleď: </a:t>
            </a:r>
            <a:r>
              <a:rPr lang="cs-CZ" sz="2400" dirty="0" err="1" smtClean="0"/>
              <a:t>prasatovití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501375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Rod: </a:t>
            </a:r>
            <a:r>
              <a:rPr lang="cs-CZ" sz="2400" dirty="0" smtClean="0"/>
              <a:t>prase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355976" y="2068975"/>
            <a:ext cx="4536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Počet mláďat: </a:t>
            </a:r>
            <a:r>
              <a:rPr lang="cs-CZ" sz="2400" dirty="0" smtClean="0"/>
              <a:t>mladé bachyně 2–4 selata, starší bachyně 4-8 selat</a:t>
            </a:r>
            <a:endParaRPr lang="cs-CZ" sz="2400" b="1" dirty="0"/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upload.wikimedia.org/wikipedia/commons/thumb/5/56/Prase_divoke.jpg/220px-Prase_divo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827" y="3254655"/>
            <a:ext cx="2850753" cy="313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89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Popis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20" y="249289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407707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28498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2440998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Prase divoké je poměrně velký sudokopytník. Dospělí samci dorůstají 120 - 180 cm a v kohoutku měří 55 - 100 cm. Jejich hmotnost je značně různorodá a v jednotlivých oblastech se viditelně liší, v průměru však činí 50 - 90 kg.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3548994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Vzhledem k poměru těla má prase divoké nápadně velkou hlavu a relativně krátké končetiny.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-13648" y="4434683"/>
            <a:ext cx="88805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Jeho srst je tvořená hustými štětinami, které ho chrání před nepříznivými vlivy. Její zbarvení kolísá mezi tmavošedou přes hnědou až k černé. Během zimy je srst výrazněji hustší a tmavší. Selata jsou zpočátku hnědá a světle pruhovaná. 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0" y="1628945"/>
            <a:ext cx="8676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Prase divoké je rozšířeno téměř v celé Evropě, chybí jen ve vysokohorských polohách.  </a:t>
            </a:r>
            <a:endParaRPr lang="cs-CZ" sz="2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099" y="1088266"/>
            <a:ext cx="8280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myslivecké praxi se spíše používá název černá zvěř.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6758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7879" y="332656"/>
            <a:ext cx="92170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Mezi další nápadné znaky prasete divokého patří jeho čtyři výrazné trojhranné špičáky, jež se při dorůstání zahýbají vzhůru. Slouží hlavně jako účinná zbraň při soubojích. U samců dorůstají obvykle 20 </a:t>
            </a:r>
            <a:r>
              <a:rPr lang="cs-CZ" sz="2200" dirty="0" smtClean="0"/>
              <a:t>cm.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9193" y="3616878"/>
            <a:ext cx="42896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Prase divoké má v oblibě bahnitá místa. Rypákem vyrývá kořínky hlízy, vyhledává lesní plody, požírá larvy hmyzu, obojživelníky i hraboše. </a:t>
            </a:r>
          </a:p>
          <a:p>
            <a:r>
              <a:rPr lang="cs-CZ" sz="2200" dirty="0" smtClean="0"/>
              <a:t>Je všežravec.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879" y="1670931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Prase divoké má skvěle vyvinutý čich a sluch, jeho nejhůře vyvinutým smyslem je zrak.</a:t>
            </a:r>
          </a:p>
        </p:txBody>
      </p:sp>
      <p:pic>
        <p:nvPicPr>
          <p:cNvPr id="1026" name="Picture 2" descr="Prase divoké při bahenní koupel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812" y="3616878"/>
            <a:ext cx="3366120" cy="217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489688" y="587531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Prase divoké při bahenní koupeli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954" y="2564904"/>
            <a:ext cx="8813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Prase divoké – neboli černá zvěř je společenská. Sdružuje se po většinu roku do početných tlup.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9671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i="1" dirty="0" smtClean="0"/>
              <a:t>Rozmnožování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upload.wikimedia.org/wikipedia/commons/thumb/4/44/Frischlinge_mit_Bachen.jpg/220px-Frischlinge_mit_Bach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2880320" cy="222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479912" y="6016436"/>
            <a:ext cx="2282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Bachyně se selaty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2571" y="1727407"/>
            <a:ext cx="4608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/>
              <a:t>Samice je březí 114 - 118 dnů.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8892" y="2170967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Ve střední Evropě vychází většina vrhů na období od března do května.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446" y="3746159"/>
            <a:ext cx="82089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Selatům bachyně předem připraví vystlané lože. </a:t>
            </a:r>
          </a:p>
          <a:p>
            <a:r>
              <a:rPr lang="cs-CZ" sz="2200" dirty="0" smtClean="0"/>
              <a:t>Počet selat v jednom vrhu je různý. </a:t>
            </a:r>
          </a:p>
          <a:p>
            <a:r>
              <a:rPr lang="cs-CZ" sz="2200" dirty="0" smtClean="0"/>
              <a:t>Nejmladší bachyně mají 2-4 selata, starší 4-8 selat. </a:t>
            </a:r>
          </a:p>
          <a:p>
            <a:r>
              <a:rPr lang="cs-CZ" sz="2200" dirty="0" smtClean="0"/>
              <a:t>Bachyně se stará o selata sama. </a:t>
            </a:r>
          </a:p>
          <a:p>
            <a:r>
              <a:rPr lang="cs-CZ" sz="2200" dirty="0" smtClean="0"/>
              <a:t>Velmi statečně je brání, a to i před lidmi.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3710" y="2940408"/>
            <a:ext cx="84524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Těsně před vrhem se samice odpojuje od své skupiny a zpět se k ní připojuje až v době, kdy jsou již selata odrostlá.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2571" y="1052736"/>
            <a:ext cx="889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Samci prasete divokého se nazývají kanci, samice se označují jako bachyně, mláďata jako selata.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0836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Lov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48478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29" y="1300118"/>
            <a:ext cx="86842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Černá neboli rytířská zvěř, jak prase divoké nazývají myslivci, patřilo odedávna k oblíbené lovné zvěři. Doklady o jeho lovu v podobě jeskynních maleb </a:t>
            </a:r>
            <a:r>
              <a:rPr lang="cs-CZ" sz="2200" dirty="0"/>
              <a:t>z</a:t>
            </a:r>
            <a:r>
              <a:rPr lang="cs-CZ" sz="2200" dirty="0" smtClean="0"/>
              <a:t>náme již z paleolitu.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28" y="2497218"/>
            <a:ext cx="8684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Ve starém Římě bylo kančí maso oblíbeným pokrmem na hostinách.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-8038" y="2941396"/>
            <a:ext cx="868424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Lov na černou a jelení zvěř, obvykle ve formě jezdecké štvanice se smečkou psů, byl oblíbenou zábavou šlechty v evropském středověku. Náruživě se mu věnovali i čeští králové Václav </a:t>
            </a:r>
            <a:r>
              <a:rPr lang="cs-CZ" sz="2200" dirty="0" smtClean="0"/>
              <a:t>I.</a:t>
            </a:r>
            <a:r>
              <a:rPr lang="cs-CZ" sz="2200" dirty="0"/>
              <a:t> </a:t>
            </a:r>
            <a:r>
              <a:rPr lang="cs-CZ" sz="2200" dirty="0" smtClean="0"/>
              <a:t>a</a:t>
            </a:r>
            <a:r>
              <a:rPr lang="cs-CZ" sz="2200" dirty="0"/>
              <a:t> Václav </a:t>
            </a:r>
            <a:r>
              <a:rPr lang="cs-CZ" sz="2200" dirty="0" smtClean="0"/>
              <a:t>IV.</a:t>
            </a:r>
            <a:r>
              <a:rPr lang="cs-CZ" sz="2200" dirty="0"/>
              <a:t> </a:t>
            </a:r>
            <a:r>
              <a:rPr lang="cs-CZ" sz="2200" dirty="0" smtClean="0"/>
              <a:t>Lov </a:t>
            </a:r>
            <a:r>
              <a:rPr lang="cs-CZ" sz="2200" dirty="0"/>
              <a:t>na kance byl nebezpečný, výjimkou při něm nebylo ani usmrcení lovce poraněným zvířetem.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-4019" y="4749794"/>
            <a:ext cx="8882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V současnosti je prase divoké v České republice nejoblíbenější a nejvíce lovený druh srstnaté zvěře. Loví se většinou na čekané nebo při společných naháňkách. Zatímco dospělá prasata je povoleno lovit pouze od 1. 8. do 31. 12., lov selat a lončáků je možno provádět celoročně.</a:t>
            </a:r>
          </a:p>
        </p:txBody>
      </p:sp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93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Samostatná práce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7544" y="1628800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Zjisti z encyklopedie, nebo z jiných zdrojů tyto úkoly: </a:t>
            </a:r>
          </a:p>
          <a:p>
            <a:endParaRPr lang="cs-CZ" sz="2000" dirty="0"/>
          </a:p>
          <a:p>
            <a:pPr marL="342900" indent="-342900">
              <a:buAutoNum type="arabicPeriod"/>
            </a:pPr>
            <a:r>
              <a:rPr lang="cs-CZ" sz="2000" dirty="0" smtClean="0"/>
              <a:t>Kde může škodit prase divoké? </a:t>
            </a:r>
          </a:p>
          <a:p>
            <a:pPr marL="342900" indent="-342900">
              <a:buAutoNum type="arabicPeriod"/>
            </a:pPr>
            <a:endParaRPr lang="cs-CZ" sz="2000" dirty="0"/>
          </a:p>
          <a:p>
            <a:r>
              <a:rPr lang="cs-CZ" sz="2000" dirty="0" smtClean="0"/>
              <a:t>      ………………………………………………………………………………………………………………</a:t>
            </a:r>
          </a:p>
          <a:p>
            <a:endParaRPr lang="cs-CZ" sz="2000" dirty="0"/>
          </a:p>
          <a:p>
            <a:r>
              <a:rPr lang="cs-CZ" sz="2000" dirty="0" smtClean="0"/>
              <a:t>2. Jak se nazývají mláďata prasete divokého a jaké mají zbarvení? </a:t>
            </a:r>
          </a:p>
          <a:p>
            <a:endParaRPr lang="cs-CZ" sz="2000" dirty="0"/>
          </a:p>
          <a:p>
            <a:r>
              <a:rPr lang="cs-CZ" sz="2000" dirty="0" smtClean="0"/>
              <a:t>    ………………………………………………………………………………………………………………..</a:t>
            </a:r>
          </a:p>
          <a:p>
            <a:endParaRPr lang="cs-CZ" sz="2000" dirty="0"/>
          </a:p>
          <a:p>
            <a:r>
              <a:rPr lang="cs-CZ" sz="2000" dirty="0" smtClean="0"/>
              <a:t>3. Jaká je bachyně máma? Brání svá mláďata stejně jako ostatní samice? </a:t>
            </a:r>
          </a:p>
          <a:p>
            <a:endParaRPr lang="cs-CZ" sz="2000" dirty="0"/>
          </a:p>
          <a:p>
            <a:r>
              <a:rPr lang="cs-CZ" sz="2000" dirty="0" smtClean="0"/>
              <a:t>    ………………………………………………………………………………………………………………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……………………………………………………………………………………………………………….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007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26876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Základy myslivosti, C. Rakušan a kolektiv, Státní zemědělské nakladatelství Praha, 1987. ISBN 07 – 131 - 88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207475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cs-CZ" i="1" dirty="0"/>
              <a:t> </a:t>
            </a:r>
            <a:r>
              <a:rPr lang="cs-CZ" i="1" dirty="0" smtClean="0"/>
              <a:t>      </a:t>
            </a:r>
            <a:r>
              <a:rPr lang="en-US" i="1" dirty="0" smtClean="0"/>
              <a:t>ISBN </a:t>
            </a:r>
            <a:r>
              <a:rPr lang="en-US" i="1" dirty="0"/>
              <a:t>978–80–7289–211–2.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292494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Prase divoke.jpg.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18.2.2011 [cit. 2013-04-21]. Dostupné z: http://cs.wikipedia.org/wiki/Soubor:Prase_divoke.jpg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86494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Wild</a:t>
            </a:r>
            <a:r>
              <a:rPr lang="cs-CZ" dirty="0"/>
              <a:t> </a:t>
            </a:r>
            <a:r>
              <a:rPr lang="cs-CZ" dirty="0" err="1"/>
              <a:t>Boar</a:t>
            </a:r>
            <a:r>
              <a:rPr lang="cs-CZ" dirty="0"/>
              <a:t> </a:t>
            </a:r>
            <a:r>
              <a:rPr lang="cs-CZ" dirty="0" err="1"/>
              <a:t>Habbitat</a:t>
            </a:r>
            <a:r>
              <a:rPr lang="cs-CZ" dirty="0"/>
              <a:t> 3.jpg.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19.1.2008 [cit. 2013-04-21]. Dostupné z: http://cs.wikipedia.org/wiki/Soubor:Wild_Boar_Habbitat_3.jpg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4987969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Frischlinge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Bachen.jpg.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20.2.2006 [cit. 2013-04-21]. Dostupné z: http://cs.wikipedia.org/wiki/Soubor:Frischlinge_mit_Bachen.jpg</a:t>
            </a:r>
          </a:p>
        </p:txBody>
      </p: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7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651</Words>
  <Application>Microsoft Office PowerPoint</Application>
  <PresentationFormat>Předvádění na obrazovce (4:3)</PresentationFormat>
  <Paragraphs>75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Prase divoké </vt:lpstr>
      <vt:lpstr>Anotace:</vt:lpstr>
      <vt:lpstr>Prase divoké</vt:lpstr>
      <vt:lpstr>Popis</vt:lpstr>
      <vt:lpstr>Prezentace aplikace PowerPoint</vt:lpstr>
      <vt:lpstr>Rozmnožování</vt:lpstr>
      <vt:lpstr>Lov</vt:lpstr>
      <vt:lpstr>Samostatná práce</vt:lpstr>
      <vt:lpstr>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Prase divoké</dc:title>
  <dc:creator>Galik</dc:creator>
  <cp:lastModifiedBy>ucitel</cp:lastModifiedBy>
  <cp:revision>15</cp:revision>
  <dcterms:created xsi:type="dcterms:W3CDTF">2013-04-19T19:26:46Z</dcterms:created>
  <dcterms:modified xsi:type="dcterms:W3CDTF">2013-08-22T14:01:46Z</dcterms:modified>
</cp:coreProperties>
</file>