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2" r:id="rId4"/>
    <p:sldId id="261" r:id="rId5"/>
    <p:sldId id="260" r:id="rId6"/>
    <p:sldId id="258" r:id="rId7"/>
    <p:sldId id="266" r:id="rId8"/>
    <p:sldId id="257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CCFF66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ADAAD-9763-4348-8CB1-13905F4A99A7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B5DE-905B-42D2-BFA2-255BF6194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41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44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18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9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42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6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2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4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6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59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0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2370-B007-4A86-AB32-DEC01027A71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14AD-C67E-4E92-BBB7-BF1376163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84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Zajíc polní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Pří_182_Rozmanitost </a:t>
            </a:r>
            <a:r>
              <a:rPr lang="cs-CZ" b="1" dirty="0" err="1" smtClean="0"/>
              <a:t>přírody_Zajíc</a:t>
            </a:r>
            <a:r>
              <a:rPr lang="cs-CZ" b="1" dirty="0" smtClean="0"/>
              <a:t> polní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Fryšták,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174205663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373299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k seznámení žáků se zajícem.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nově získané vědomosti a dovednosti žáků o zajících.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</a:t>
            </a:r>
            <a:r>
              <a:rPr lang="cs-CZ" dirty="0"/>
              <a:t>p</a:t>
            </a:r>
            <a:r>
              <a:rPr lang="cs-CZ" dirty="0" smtClean="0"/>
              <a:t>řírodověda </a:t>
            </a:r>
            <a:r>
              <a:rPr lang="cs-CZ" dirty="0" smtClean="0"/>
              <a:t>4. ročník.</a:t>
            </a:r>
            <a:endParaRPr lang="cs-CZ" dirty="0"/>
          </a:p>
          <a:p>
            <a:pPr lvl="0"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en-US" dirty="0" smtClean="0"/>
              <a:t>ČLOVĚK </a:t>
            </a:r>
            <a:r>
              <a:rPr lang="en-US" dirty="0"/>
              <a:t>A JEHO SVĚT, </a:t>
            </a:r>
            <a:r>
              <a:rPr lang="en-US" dirty="0" err="1"/>
              <a:t>Přírodověda</a:t>
            </a:r>
            <a:r>
              <a:rPr lang="en-US" dirty="0"/>
              <a:t> pro 4. </a:t>
            </a:r>
            <a:r>
              <a:rPr lang="en-US" dirty="0" err="1"/>
              <a:t>ročník</a:t>
            </a:r>
            <a:r>
              <a:rPr lang="en-US" dirty="0"/>
              <a:t>. NOVÁ ŠKOLA, </a:t>
            </a:r>
            <a:r>
              <a:rPr lang="en-US" dirty="0" err="1"/>
              <a:t>s.r.o</a:t>
            </a:r>
            <a:r>
              <a:rPr lang="en-US" dirty="0"/>
              <a:t>., 2010. ISBN 978–80–7289–211–2.</a:t>
            </a: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7224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69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685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Zajíc polní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931" y="1384177"/>
            <a:ext cx="2818656" cy="532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i="1" u="sng" dirty="0" smtClean="0"/>
              <a:t>Základní údaje</a:t>
            </a:r>
            <a:endParaRPr lang="cs-CZ" sz="2500" i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257" y="1916832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Jméno:</a:t>
            </a:r>
            <a:r>
              <a:rPr lang="cs-CZ" sz="2200" dirty="0" smtClean="0"/>
              <a:t> </a:t>
            </a:r>
            <a:r>
              <a:rPr lang="cs-CZ" sz="2200"/>
              <a:t>z</a:t>
            </a:r>
            <a:r>
              <a:rPr lang="cs-CZ" sz="2200" smtClean="0"/>
              <a:t>ajíc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2931" y="2470829"/>
            <a:ext cx="28092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Počet druhů: </a:t>
            </a:r>
            <a:r>
              <a:rPr lang="cs-CZ" sz="2200" dirty="0" smtClean="0"/>
              <a:t>asi 47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2931" y="3053707"/>
            <a:ext cx="216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Čeleď:</a:t>
            </a:r>
            <a:r>
              <a:rPr lang="cs-CZ" sz="2200" dirty="0" smtClean="0"/>
              <a:t> </a:t>
            </a:r>
            <a:r>
              <a:rPr lang="cs-CZ" sz="2200" dirty="0" err="1" smtClean="0"/>
              <a:t>zajícovití</a:t>
            </a:r>
            <a:r>
              <a:rPr lang="cs-CZ" sz="2200" dirty="0" smtClean="0"/>
              <a:t>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2931" y="3662590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Řád:</a:t>
            </a:r>
            <a:r>
              <a:rPr lang="cs-CZ" sz="2200" dirty="0" smtClean="0"/>
              <a:t> zajíci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2931" y="4709908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Počet mláďat: </a:t>
            </a:r>
            <a:r>
              <a:rPr lang="cs-CZ" sz="2200" dirty="0" smtClean="0"/>
              <a:t>2 – 5 </a:t>
            </a:r>
            <a:endParaRPr lang="cs-CZ" sz="2200" dirty="0"/>
          </a:p>
        </p:txBody>
      </p:sp>
      <p:pic>
        <p:nvPicPr>
          <p:cNvPr id="1026" name="Picture 2" descr="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80568"/>
            <a:ext cx="2719189" cy="248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95536" y="5229200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Rozšíření:</a:t>
            </a:r>
            <a:r>
              <a:rPr lang="cs-CZ" sz="2200" dirty="0" smtClean="0"/>
              <a:t> zajíc obývá téměř celou Evropu, u nás se vyskytuje všude. </a:t>
            </a:r>
            <a:endParaRPr lang="cs-CZ" sz="2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1916831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Délka života: </a:t>
            </a:r>
            <a:r>
              <a:rPr lang="cs-CZ" sz="2200" dirty="0" smtClean="0"/>
              <a:t>v přírodě 1 – 5 let, v zajetí 9 i více let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2931" y="4173756"/>
            <a:ext cx="32326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Třída: </a:t>
            </a:r>
            <a:r>
              <a:rPr lang="cs-CZ" sz="2200" dirty="0" smtClean="0"/>
              <a:t>savci </a:t>
            </a:r>
            <a:endParaRPr lang="cs-CZ" sz="2200" dirty="0"/>
          </a:p>
        </p:txBody>
      </p:sp>
      <p:pic>
        <p:nvPicPr>
          <p:cNvPr id="15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8" y="598840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14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75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368" y="26064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Popis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64" y="1772816"/>
            <a:ext cx="8229600" cy="5040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dirty="0" smtClean="0"/>
              <a:t>Zajíc polní dorůstá až 50 – 70 </a:t>
            </a:r>
            <a:r>
              <a:rPr lang="cs-CZ" sz="2200" dirty="0"/>
              <a:t> </a:t>
            </a:r>
            <a:r>
              <a:rPr lang="cs-CZ" sz="2200" dirty="0" smtClean="0"/>
              <a:t>cm a dosahuje hmotnosti mezi 2,5 – 6,5 kg.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848" y="2690747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Je velmi dobrým běžcem, běhá běžně 40 km/h, dobře kličkuje. </a:t>
            </a:r>
          </a:p>
          <a:p>
            <a:r>
              <a:rPr lang="cs-CZ" sz="2000" dirty="0" smtClean="0"/>
              <a:t>Protože má přední nohy oproti zádním krátké, je rychlejší při běhu do kopce, než dolů. 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4134431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 </a:t>
            </a:r>
            <a:endParaRPr lang="cs-CZ" sz="2200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064" y="381564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Má dlouhé uši, které mu umožňují velmi dobře slyšet. Na koncích je má tmavé. 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31723" y="456462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Mimo sluchu má i dobře vyvinutý hmat a čich, trošku horší je to se zrakem, ale i tak vidí velmi dobře. Hlavně za šera a tmy. 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3548" y="5477107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Jako pelech mu slouží vyhloubené jamky.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0936" y="1277283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Pojmenování: samec – zajíc, samice – </a:t>
            </a:r>
            <a:r>
              <a:rPr lang="cs-CZ" sz="2000" dirty="0" err="1" smtClean="0"/>
              <a:t>zaječka</a:t>
            </a:r>
            <a:r>
              <a:rPr lang="cs-CZ" sz="2000" dirty="0" smtClean="0"/>
              <a:t>, mládě – zajíček 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1064" y="2284885"/>
            <a:ext cx="7996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Srst je hnědá. Břicho má bílé, v přechodu na boky je rezavohnědý pruh. </a:t>
            </a:r>
            <a:endParaRPr lang="cs-CZ" sz="2000" dirty="0"/>
          </a:p>
        </p:txBody>
      </p:sp>
      <p:pic>
        <p:nvPicPr>
          <p:cNvPr id="1026" name="Picture 2" descr="C:\Users\Galik\AppData\Local\Microsoft\Windows\Temporary Internet Files\Content.IE5\TVYLGKXU\MP90042270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967093"/>
            <a:ext cx="1368152" cy="188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98" y="597191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64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72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4000" b="1" i="1" dirty="0" smtClean="0"/>
              <a:t>Potrava </a:t>
            </a:r>
            <a:endParaRPr lang="cs-CZ" sz="40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12007" y="4348365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 </a:t>
            </a:r>
            <a:endParaRPr lang="cs-CZ" sz="2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268760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Zajíc je býložravec. Jeho potrava je velmi pestrá, přijímá ji jak na poli, tak v lese, s oblibou vyhledává měkké listnáče, ale tako akáty a někdy i ovocné stromy, hlavně jabloně, jimž ohryzává kůru.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31840" y="2284423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i="1" dirty="0" smtClean="0"/>
              <a:t>Rozmnožování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9871" y="3068960"/>
            <a:ext cx="7948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Zajíc polní žije samotářsky. </a:t>
            </a:r>
            <a:r>
              <a:rPr lang="cs-CZ" sz="2000" dirty="0"/>
              <a:t>V</a:t>
            </a:r>
            <a:r>
              <a:rPr lang="cs-CZ" sz="2000" dirty="0" smtClean="0"/>
              <a:t> malé hloučky se zajíci sdružují pouze v sobě páření, to začíná převážně v únoru, ale za teplého počasí i v lednu nebo v prosinci. 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3741" y="4207177"/>
            <a:ext cx="773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Vidíme-li na poli pobíhat více zajíců, první z nich je </a:t>
            </a:r>
            <a:r>
              <a:rPr lang="cs-CZ" dirty="0" err="1" smtClean="0"/>
              <a:t>zaječka</a:t>
            </a:r>
            <a:r>
              <a:rPr lang="cs-CZ" dirty="0" smtClean="0"/>
              <a:t> a za ní průvod zajíců. 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4756868"/>
            <a:ext cx="8236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Mláďata se rodí plně </a:t>
            </a:r>
            <a:r>
              <a:rPr lang="cs-CZ" sz="2000" dirty="0" err="1" smtClean="0"/>
              <a:t>osrstěna</a:t>
            </a:r>
            <a:r>
              <a:rPr lang="cs-CZ" sz="2000" dirty="0" smtClean="0"/>
              <a:t> a na rozdíl od mláďat králíka divokého vidí.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15974" y="5271327"/>
            <a:ext cx="7948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Každá </a:t>
            </a:r>
            <a:r>
              <a:rPr lang="cs-CZ" sz="2000" dirty="0" err="1" smtClean="0"/>
              <a:t>zaječka</a:t>
            </a:r>
            <a:r>
              <a:rPr lang="cs-CZ" sz="2000" dirty="0" smtClean="0"/>
              <a:t> za rok odrodí  7 – 10 zajíčků. Mnoho z nich však uhyne a tak za rok přežije jen 2 – 4. </a:t>
            </a:r>
            <a:endParaRPr lang="cs-CZ" sz="2000" dirty="0"/>
          </a:p>
        </p:txBody>
      </p:sp>
      <p:pic>
        <p:nvPicPr>
          <p:cNvPr id="12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9213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72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73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/>
              <a:t>Dva druhy </a:t>
            </a:r>
            <a:r>
              <a:rPr lang="cs-CZ" b="1" i="1" dirty="0" err="1" smtClean="0"/>
              <a:t>zajícovitých</a:t>
            </a:r>
            <a:r>
              <a:rPr lang="cs-CZ" b="1" i="1" dirty="0" smtClean="0"/>
              <a:t> 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7904" y="1191940"/>
            <a:ext cx="45365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Zajíc polární je druh zajíce přizpůsobený životu v horách a polárních krajích. Kdysi se považoval za poddruh zajíce běláka, ale nyní je veden za samostatný druh. </a:t>
            </a:r>
            <a:endParaRPr lang="cs-CZ" sz="2200" dirty="0"/>
          </a:p>
        </p:txBody>
      </p:sp>
      <p:pic>
        <p:nvPicPr>
          <p:cNvPr id="2050" name="Picture 2" descr="Zajíc polár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78" y="1268760"/>
            <a:ext cx="2553072" cy="17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707904" y="3016683"/>
            <a:ext cx="4824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Králík divoký je příbuzný zajíce polního. Je u nás značně rozšířen. Od zajíce polního se liší hlavně zbarvením, které je hnědošedé až modrošedé. Je menší, zavalitější a má zakulacenou hlavu. </a:t>
            </a:r>
          </a:p>
          <a:p>
            <a:r>
              <a:rPr lang="cs-CZ" sz="2200" dirty="0" smtClean="0"/>
              <a:t>Nežije samotářsky, ale v koloniích – ve spleti vzájemně propojených chodeb.</a:t>
            </a:r>
          </a:p>
          <a:p>
            <a:r>
              <a:rPr lang="cs-CZ" sz="2200" dirty="0" smtClean="0"/>
              <a:t>Vyhrabává si nory, proto dává přednost písčitým půdám.  </a:t>
            </a:r>
            <a:endParaRPr lang="cs-CZ" sz="2200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87" y="6048044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Králík divok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12976"/>
            <a:ext cx="2095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55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73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i="1" dirty="0"/>
              <a:t>N</a:t>
            </a:r>
            <a:r>
              <a:rPr lang="cs-CZ" b="1" i="1" dirty="0" smtClean="0"/>
              <a:t>epřátelé zajíce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34076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Mezi jeho přirozené predátory patří zejména orli a masožraví dravci. </a:t>
            </a:r>
          </a:p>
          <a:p>
            <a:r>
              <a:rPr lang="cs-CZ" sz="2000" dirty="0" smtClean="0"/>
              <a:t>Například lišky nebo vlci. </a:t>
            </a:r>
            <a:endParaRPr lang="cs-CZ" sz="2000" dirty="0"/>
          </a:p>
        </p:txBody>
      </p:sp>
      <p:pic>
        <p:nvPicPr>
          <p:cNvPr id="3074" name="Picture 2" descr="Orel skal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332484"/>
            <a:ext cx="248602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43608" y="4074892"/>
            <a:ext cx="227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  <a:r>
              <a:rPr lang="cs-CZ" dirty="0" smtClean="0"/>
              <a:t>rel skalní </a:t>
            </a:r>
            <a:endParaRPr lang="cs-CZ" dirty="0"/>
          </a:p>
        </p:txBody>
      </p:sp>
      <p:pic>
        <p:nvPicPr>
          <p:cNvPr id="3076" name="Picture 4" descr="Popis obrázku chyb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2665278"/>
            <a:ext cx="2491011" cy="169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851920" y="43374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</a:t>
            </a:r>
            <a:r>
              <a:rPr lang="cs-CZ" dirty="0" smtClean="0"/>
              <a:t>iška obecná</a:t>
            </a:r>
            <a:endParaRPr lang="cs-CZ" dirty="0"/>
          </a:p>
        </p:txBody>
      </p:sp>
      <p:pic>
        <p:nvPicPr>
          <p:cNvPr id="3078" name="Picture 6" descr="Vlk obecn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57821"/>
            <a:ext cx="2526981" cy="16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460320" y="3989835"/>
            <a:ext cx="20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lk obecný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5809" y="4869160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Díky novým zemědělským postupům na území mnoho evropských států jeho populace v minulých letech poklesla. Dříve docházelo k jeho přemnožení a dovedl tak působit velké škody zemědělcům i lesákům. </a:t>
            </a:r>
            <a:endParaRPr lang="cs-CZ" sz="2000" dirty="0"/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4" y="6028839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77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73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Zdroje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088" y="980728"/>
            <a:ext cx="9063911" cy="720080"/>
          </a:xfrm>
        </p:spPr>
        <p:txBody>
          <a:bodyPr>
            <a:noAutofit/>
          </a:bodyPr>
          <a:lstStyle/>
          <a:p>
            <a:r>
              <a:rPr lang="en-US" sz="2000" dirty="0"/>
              <a:t>01-sfel-08-009a - crop. In: </a:t>
            </a:r>
            <a:r>
              <a:rPr lang="en-US" sz="2000" i="1" dirty="0"/>
              <a:t>Wikipedia: the free encyclopedia</a:t>
            </a:r>
            <a:r>
              <a:rPr lang="en-US" sz="2000" dirty="0"/>
              <a:t> [online]. San Francisco (CA): Wikimedia Foundation, 2001-, 19.6.2010 [cit. 2013-04-03]. </a:t>
            </a:r>
            <a:r>
              <a:rPr lang="en-US" sz="2000" dirty="0" err="1"/>
              <a:t>Dostupné</a:t>
            </a:r>
            <a:r>
              <a:rPr lang="en-US" sz="2000" dirty="0"/>
              <a:t> z: </a:t>
            </a:r>
            <a:r>
              <a:rPr lang="en-US" sz="2000" dirty="0">
                <a:solidFill>
                  <a:schemeClr val="accent1"/>
                </a:solidFill>
              </a:rPr>
              <a:t>http://cs.wikipedia.org/wiki/Soubor:01-sfel-08-009a_-_crop.jpg</a:t>
            </a:r>
            <a:endParaRPr lang="cs-CZ" sz="2000" dirty="0">
              <a:solidFill>
                <a:schemeClr val="accent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5116" y="1985064"/>
            <a:ext cx="8653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 err="1"/>
              <a:t>Oryctolagus</a:t>
            </a:r>
            <a:r>
              <a:rPr lang="cs-CZ" sz="2000" dirty="0"/>
              <a:t> </a:t>
            </a:r>
            <a:r>
              <a:rPr lang="cs-CZ" sz="2000" dirty="0" err="1"/>
              <a:t>cuniculus</a:t>
            </a:r>
            <a:r>
              <a:rPr lang="cs-CZ" sz="2000" dirty="0"/>
              <a:t> </a:t>
            </a:r>
            <a:r>
              <a:rPr lang="cs-CZ" sz="2000" dirty="0" err="1"/>
              <a:t>Tasmania</a:t>
            </a:r>
            <a:r>
              <a:rPr lang="cs-CZ" sz="2000" dirty="0"/>
              <a:t> 2. In: </a:t>
            </a:r>
            <a:r>
              <a:rPr lang="cs-CZ" sz="2000" i="1" dirty="0" err="1"/>
              <a:t>Wikipedia</a:t>
            </a:r>
            <a:r>
              <a:rPr lang="cs-CZ" sz="2000" i="1" dirty="0"/>
              <a:t>: </a:t>
            </a:r>
            <a:r>
              <a:rPr lang="cs-CZ" sz="2000" i="1" dirty="0" err="1"/>
              <a:t>the</a:t>
            </a:r>
            <a:r>
              <a:rPr lang="cs-CZ" sz="2000" i="1" dirty="0"/>
              <a:t> free </a:t>
            </a:r>
            <a:r>
              <a:rPr lang="cs-CZ" sz="2000" i="1" dirty="0" err="1"/>
              <a:t>encyclopedia</a:t>
            </a:r>
            <a:r>
              <a:rPr lang="cs-CZ" sz="2000" dirty="0"/>
              <a:t> [online]. San Francisco (CA): </a:t>
            </a:r>
            <a:r>
              <a:rPr lang="cs-CZ" sz="2000" dirty="0" err="1"/>
              <a:t>Wikimedia</a:t>
            </a:r>
            <a:r>
              <a:rPr lang="cs-CZ" sz="2000" dirty="0"/>
              <a:t> </a:t>
            </a:r>
            <a:r>
              <a:rPr lang="cs-CZ" sz="2000" dirty="0" err="1"/>
              <a:t>Foundation</a:t>
            </a:r>
            <a:r>
              <a:rPr lang="cs-CZ" sz="2000" dirty="0"/>
              <a:t>, 2001-, 28.10.2009 [cit. 2013-04-03]. Dostupné z: </a:t>
            </a:r>
            <a:r>
              <a:rPr lang="cs-CZ" sz="2000" dirty="0">
                <a:solidFill>
                  <a:schemeClr val="accent1"/>
                </a:solidFill>
              </a:rPr>
              <a:t>http://cs.wikipedia.org/wiki/Soubor:Oryctolagus_cuniculus_Tasmania_2.jpg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5590" y="3324812"/>
            <a:ext cx="84346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Arctic Hare. In: </a:t>
            </a:r>
            <a:r>
              <a:rPr lang="en-US" sz="2000" i="1" dirty="0"/>
              <a:t>Wikipedia: the free encyclopedia</a:t>
            </a:r>
            <a:r>
              <a:rPr lang="en-US" sz="2000" dirty="0"/>
              <a:t> [online]. San Francisco (CA): Wikimedia Foundation, 2001-, 20.1.2011 [cit. 2013-04-03]. </a:t>
            </a:r>
            <a:r>
              <a:rPr lang="en-US" sz="2000" dirty="0" err="1"/>
              <a:t>Dostupné</a:t>
            </a:r>
            <a:r>
              <a:rPr lang="en-US" sz="2000" dirty="0"/>
              <a:t> z: </a:t>
            </a:r>
            <a:r>
              <a:rPr lang="en-US" sz="2000" dirty="0">
                <a:solidFill>
                  <a:schemeClr val="accent1"/>
                </a:solidFill>
              </a:rPr>
              <a:t>http://cs.wikipedia.org/wiki/Soubor:Arctic_Hare.jpg</a:t>
            </a:r>
            <a:endParaRPr lang="cs-CZ" sz="2000" dirty="0">
              <a:solidFill>
                <a:schemeClr val="accent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54393" y="4553833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 err="1"/>
              <a:t>Aquila</a:t>
            </a:r>
            <a:r>
              <a:rPr lang="cs-CZ" sz="2000" dirty="0"/>
              <a:t> </a:t>
            </a:r>
            <a:r>
              <a:rPr lang="cs-CZ" sz="2000" dirty="0" err="1"/>
              <a:t>chrysaetos</a:t>
            </a:r>
            <a:r>
              <a:rPr lang="cs-CZ" sz="2000" dirty="0"/>
              <a:t> </a:t>
            </a:r>
            <a:r>
              <a:rPr lang="cs-CZ" sz="2000" dirty="0" err="1"/>
              <a:t>Flickr</a:t>
            </a:r>
            <a:r>
              <a:rPr lang="cs-CZ" sz="2000" dirty="0"/>
              <a:t>. In: </a:t>
            </a:r>
            <a:r>
              <a:rPr lang="cs-CZ" sz="2000" i="1" dirty="0" err="1"/>
              <a:t>Wikipedia</a:t>
            </a:r>
            <a:r>
              <a:rPr lang="cs-CZ" sz="2000" i="1" dirty="0"/>
              <a:t>: </a:t>
            </a:r>
            <a:r>
              <a:rPr lang="cs-CZ" sz="2000" i="1" dirty="0" err="1"/>
              <a:t>the</a:t>
            </a:r>
            <a:r>
              <a:rPr lang="cs-CZ" sz="2000" i="1" dirty="0"/>
              <a:t> free </a:t>
            </a:r>
            <a:r>
              <a:rPr lang="cs-CZ" sz="2000" i="1" dirty="0" err="1"/>
              <a:t>encyclopedia</a:t>
            </a:r>
            <a:r>
              <a:rPr lang="cs-CZ" sz="2000" dirty="0"/>
              <a:t> [online]. San Francisco (CA): </a:t>
            </a:r>
            <a:r>
              <a:rPr lang="cs-CZ" sz="2000" dirty="0" err="1"/>
              <a:t>Wikimedia</a:t>
            </a:r>
            <a:r>
              <a:rPr lang="cs-CZ" sz="2000" dirty="0"/>
              <a:t> </a:t>
            </a:r>
            <a:r>
              <a:rPr lang="cs-CZ" sz="2000" dirty="0" err="1"/>
              <a:t>Foundation</a:t>
            </a:r>
            <a:r>
              <a:rPr lang="cs-CZ" sz="2000" dirty="0"/>
              <a:t>, 2001-, 20.10.2007 [cit. 2013-04-03]. Dostupné z: </a:t>
            </a:r>
            <a:r>
              <a:rPr lang="cs-CZ" sz="2000" dirty="0">
                <a:solidFill>
                  <a:schemeClr val="accent1"/>
                </a:solidFill>
              </a:rPr>
              <a:t>http://cs.wikipedia.org/wiki/Soubor:Aquila_chrysaetos_Flickr.jpg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5590" y="5877272"/>
            <a:ext cx="9030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http://office.microsoft.com/cs-cz/images/results.aspx?qu=zaj%C3%ADc&amp;ex=2#ai:MP900422704</a:t>
            </a:r>
            <a:r>
              <a:rPr lang="cs-CZ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915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DDEBCF"/>
            </a:gs>
            <a:gs pos="68000">
              <a:srgbClr val="9CB86E"/>
            </a:gs>
            <a:gs pos="63000">
              <a:srgbClr val="9FBA72"/>
            </a:gs>
            <a:gs pos="89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8302" y="2420216"/>
            <a:ext cx="8229600" cy="820688"/>
          </a:xfrm>
        </p:spPr>
        <p:txBody>
          <a:bodyPr>
            <a:normAutofit/>
          </a:bodyPr>
          <a:lstStyle/>
          <a:p>
            <a:pPr lvl="0"/>
            <a:r>
              <a:rPr lang="en-US" sz="1800" i="1" dirty="0"/>
              <a:t>ČLOVĚK A JEHO SVĚT, </a:t>
            </a:r>
            <a:r>
              <a:rPr lang="en-US" sz="1800" i="1" dirty="0" err="1"/>
              <a:t>Přírodověda</a:t>
            </a:r>
            <a:r>
              <a:rPr lang="en-US" sz="1800" i="1" dirty="0"/>
              <a:t> pro 4. </a:t>
            </a:r>
            <a:r>
              <a:rPr lang="en-US" sz="1800" i="1" dirty="0" err="1"/>
              <a:t>ročník</a:t>
            </a:r>
            <a:r>
              <a:rPr lang="en-US" sz="1800" i="1" dirty="0"/>
              <a:t>. NOVÁ ŠKOLA, </a:t>
            </a:r>
            <a:r>
              <a:rPr lang="en-US" sz="1800" i="1" dirty="0" err="1"/>
              <a:t>s.r.o</a:t>
            </a:r>
            <a:r>
              <a:rPr lang="en-US" sz="1800" i="1" dirty="0"/>
              <a:t>., 2010. ISBN 978–80–7289–211–2.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95897" y="3152413"/>
            <a:ext cx="6750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Savci, Encyklopedie školáka. SLOVART, PRAHA, 1998. </a:t>
            </a:r>
          </a:p>
          <a:p>
            <a:r>
              <a:rPr lang="cs-CZ" dirty="0"/>
              <a:t>      ISBN 80 – 7209 – 115 – 8 </a:t>
            </a:r>
          </a:p>
        </p:txBody>
      </p:sp>
      <p:sp>
        <p:nvSpPr>
          <p:cNvPr id="5" name="Obdélník 4"/>
          <p:cNvSpPr/>
          <p:nvPr/>
        </p:nvSpPr>
        <p:spPr>
          <a:xfrm>
            <a:off x="238539" y="38299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Základy myslivosti, C. Rakušan a kolektiv, Státní zemědělské nakladatelství Praha, 1987. ISBN 07 – 131 - 88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6458" y="188640"/>
            <a:ext cx="8214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Vulpes</a:t>
            </a:r>
            <a:r>
              <a:rPr lang="en-US" dirty="0"/>
              <a:t> </a:t>
            </a:r>
            <a:r>
              <a:rPr lang="en-US" dirty="0" err="1"/>
              <a:t>vulpes</a:t>
            </a:r>
            <a:r>
              <a:rPr lang="en-US" dirty="0"/>
              <a:t> standing in snow.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12.9.2004 [cit. 2013-04-03].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solidFill>
                  <a:schemeClr val="accent1"/>
                </a:solidFill>
              </a:rPr>
              <a:t>http://cs.wikipedia.org/wiki/Soubor:Vulpes_vulpes_standing_in_snow.jpg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5897" y="1427312"/>
            <a:ext cx="8214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Canis</a:t>
            </a:r>
            <a:r>
              <a:rPr lang="en-US" dirty="0"/>
              <a:t> lupus.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9.7.2005 [cit. 2013-04-03].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solidFill>
                  <a:schemeClr val="accent1"/>
                </a:solidFill>
              </a:rPr>
              <a:t>http://cs.wikipedia.org/wiki/Soubor:Canis_lupus.jpg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694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Zajíc polní </vt:lpstr>
      <vt:lpstr>Anotace:</vt:lpstr>
      <vt:lpstr>Zajíc polní </vt:lpstr>
      <vt:lpstr>Popis </vt:lpstr>
      <vt:lpstr>Potrava </vt:lpstr>
      <vt:lpstr>Dva druhy zajícovitých </vt:lpstr>
      <vt:lpstr>Nepřátelé zajíce</vt:lpstr>
      <vt:lpstr>Zdroje 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Krtci</dc:title>
  <dc:creator>Galik</dc:creator>
  <cp:lastModifiedBy>ucitel</cp:lastModifiedBy>
  <cp:revision>46</cp:revision>
  <dcterms:created xsi:type="dcterms:W3CDTF">2013-01-13T20:31:48Z</dcterms:created>
  <dcterms:modified xsi:type="dcterms:W3CDTF">2013-08-22T14:03:55Z</dcterms:modified>
</cp:coreProperties>
</file>