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64" r:id="rId5"/>
    <p:sldId id="263" r:id="rId6"/>
    <p:sldId id="262" r:id="rId7"/>
    <p:sldId id="261" r:id="rId8"/>
    <p:sldId id="265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394" y="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8B23-25FE-4F48-879B-F8339F8ECFE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2CB-BBEC-45B0-A4CF-491D880DD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949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8B23-25FE-4F48-879B-F8339F8ECFE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2CB-BBEC-45B0-A4CF-491D880DD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79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8B23-25FE-4F48-879B-F8339F8ECFE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2CB-BBEC-45B0-A4CF-491D880DD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79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8B23-25FE-4F48-879B-F8339F8ECFE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2CB-BBEC-45B0-A4CF-491D880DD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9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8B23-25FE-4F48-879B-F8339F8ECFE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2CB-BBEC-45B0-A4CF-491D880DD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097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8B23-25FE-4F48-879B-F8339F8ECFE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2CB-BBEC-45B0-A4CF-491D880DD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38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8B23-25FE-4F48-879B-F8339F8ECFE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2CB-BBEC-45B0-A4CF-491D880DD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844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8B23-25FE-4F48-879B-F8339F8ECFE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2CB-BBEC-45B0-A4CF-491D880DD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15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8B23-25FE-4F48-879B-F8339F8ECFE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2CB-BBEC-45B0-A4CF-491D880DD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421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8B23-25FE-4F48-879B-F8339F8ECFE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2CB-BBEC-45B0-A4CF-491D880DD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8B23-25FE-4F48-879B-F8339F8ECFE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2CB-BBEC-45B0-A4CF-491D880DD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586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38B23-25FE-4F48-879B-F8339F8ECFE0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152CB-BBEC-45B0-A4CF-491D880DD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50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Hraboš polní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Pří_184_Rozmanitost přírody _ Hraboš polní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Eliška </a:t>
            </a:r>
            <a:r>
              <a:rPr lang="cs-CZ" b="1" dirty="0" err="1" smtClean="0"/>
              <a:t>Galíková</a:t>
            </a:r>
            <a:r>
              <a:rPr lang="cs-CZ" b="1" dirty="0" smtClean="0"/>
              <a:t> 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</a:t>
            </a:r>
            <a:r>
              <a:rPr lang="cs-CZ" dirty="0" smtClean="0"/>
              <a:t>Fryšták, </a:t>
            </a:r>
            <a:r>
              <a:rPr lang="cs-CZ" dirty="0"/>
              <a:t>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3696601498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Digitální učební materiál je určen k seznámení žáků s hrabošem polním.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rozvíjí nově získané vědomosti a dovednosti žáků o hraboši polním.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Je určen pro předmět </a:t>
            </a:r>
            <a:r>
              <a:rPr lang="cs-CZ" dirty="0"/>
              <a:t>p</a:t>
            </a:r>
            <a:r>
              <a:rPr lang="cs-CZ" dirty="0" smtClean="0"/>
              <a:t>řírodověda  </a:t>
            </a:r>
            <a:r>
              <a:rPr lang="cs-CZ" dirty="0" smtClean="0"/>
              <a:t>4. ročník.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Tento materiál vznikl jako doplňující materiál k učebnici:</a:t>
            </a:r>
          </a:p>
          <a:p>
            <a:pPr lvl="0"/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 smtClean="0"/>
          </a:p>
          <a:p>
            <a:pPr lvl="0"/>
            <a:r>
              <a:rPr lang="en-US" i="1" dirty="0" smtClean="0"/>
              <a:t>ISBN </a:t>
            </a:r>
            <a:r>
              <a:rPr lang="en-US" i="1" dirty="0"/>
              <a:t>978–80–7289–211–2</a:t>
            </a:r>
            <a:r>
              <a:rPr lang="en-US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167533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43000">
              <a:srgbClr val="D49E6C"/>
            </a:gs>
            <a:gs pos="78000">
              <a:srgbClr val="A65528"/>
            </a:gs>
            <a:gs pos="100000">
              <a:srgbClr val="663012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Hraboš polní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2603" y="1556792"/>
            <a:ext cx="56886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u="sng" dirty="0" smtClean="0"/>
              <a:t>Základní údaje</a:t>
            </a:r>
            <a:endParaRPr lang="cs-CZ" sz="2500" u="sng" dirty="0"/>
          </a:p>
        </p:txBody>
      </p:sp>
      <p:pic>
        <p:nvPicPr>
          <p:cNvPr id="1026" name="Picture 2" descr="Soubor:Feldmaus Microtus arval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463218"/>
            <a:ext cx="3798632" cy="3134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80953" y="220486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Jméno: </a:t>
            </a:r>
            <a:r>
              <a:rPr lang="cs-CZ" sz="2400" dirty="0" smtClean="0"/>
              <a:t>hraboš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80953" y="2809529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Třída: </a:t>
            </a:r>
            <a:r>
              <a:rPr lang="cs-CZ" sz="2400" dirty="0" smtClean="0"/>
              <a:t>savci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96961" y="3497538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Řád: </a:t>
            </a:r>
            <a:r>
              <a:rPr lang="cs-CZ" sz="2400" dirty="0" smtClean="0"/>
              <a:t>hlodavci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96961" y="4129689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Čeleď: </a:t>
            </a:r>
            <a:r>
              <a:rPr lang="cs-CZ" sz="2400" dirty="0" err="1" smtClean="0"/>
              <a:t>myšovití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02603" y="4799450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Rod: </a:t>
            </a:r>
            <a:r>
              <a:rPr lang="cs-CZ" sz="2400" dirty="0" smtClean="0"/>
              <a:t>hraboš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02603" y="5445224"/>
            <a:ext cx="3421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Hmotnost: </a:t>
            </a:r>
            <a:r>
              <a:rPr lang="cs-CZ" sz="2400" dirty="0" smtClean="0"/>
              <a:t>50 gramů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671116" y="2204864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Počet mláďat: </a:t>
            </a:r>
            <a:r>
              <a:rPr lang="cs-CZ" sz="2400" dirty="0" smtClean="0"/>
              <a:t>nejčastěji 3-10</a:t>
            </a:r>
            <a:r>
              <a:rPr lang="cs-CZ" sz="2400" b="1" dirty="0" smtClean="0"/>
              <a:t> </a:t>
            </a:r>
            <a:endParaRPr lang="cs-CZ" sz="2400" b="1" dirty="0"/>
          </a:p>
        </p:txBody>
      </p:sp>
      <p:pic>
        <p:nvPicPr>
          <p:cNvPr id="13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20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42000">
              <a:srgbClr val="D49E6C"/>
            </a:gs>
            <a:gs pos="80000">
              <a:srgbClr val="A65528"/>
            </a:gs>
            <a:gs pos="100000">
              <a:srgbClr val="66301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cs-CZ" b="1" i="1" dirty="0" smtClean="0"/>
              <a:t>Popis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0428" y="1075446"/>
            <a:ext cx="6984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Velikost </a:t>
            </a:r>
            <a:r>
              <a:rPr lang="cs-CZ" sz="2200" dirty="0" smtClean="0"/>
              <a:t>hraboše je </a:t>
            </a:r>
            <a:r>
              <a:rPr lang="cs-CZ" sz="2200" dirty="0"/>
              <a:t>přibližně mezi 8 až 12 </a:t>
            </a:r>
            <a:r>
              <a:rPr lang="cs-CZ" sz="2200" dirty="0" smtClean="0"/>
              <a:t>centimetry.</a:t>
            </a:r>
            <a:endParaRPr lang="cs-CZ" sz="2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5656" y="1595519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Ocas </a:t>
            </a:r>
            <a:r>
              <a:rPr lang="cs-CZ" sz="2200" dirty="0"/>
              <a:t>je dlouhý až 3 </a:t>
            </a:r>
            <a:r>
              <a:rPr lang="cs-CZ" sz="2200" dirty="0" smtClean="0"/>
              <a:t>centimetry, </a:t>
            </a:r>
            <a:r>
              <a:rPr lang="cs-CZ" sz="2200" dirty="0"/>
              <a:t>samec bývá větší než samice a dosahuje váhy až 50 </a:t>
            </a:r>
            <a:r>
              <a:rPr lang="cs-CZ" sz="2200" dirty="0" smtClean="0"/>
              <a:t>gramů.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5656" y="2398795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Od myši se liší hlavně krátkým ocasem, </a:t>
            </a:r>
            <a:endParaRPr lang="cs-CZ" sz="2200" dirty="0" smtClean="0"/>
          </a:p>
          <a:p>
            <a:r>
              <a:rPr lang="cs-CZ" sz="2200" dirty="0" smtClean="0"/>
              <a:t>robustnější </a:t>
            </a:r>
            <a:r>
              <a:rPr lang="cs-CZ" sz="2200" dirty="0"/>
              <a:t>stavbou těla a zaobleným </a:t>
            </a:r>
            <a:r>
              <a:rPr lang="cs-CZ" sz="2200" dirty="0" smtClean="0"/>
              <a:t>čenichem.</a:t>
            </a:r>
            <a:endParaRPr lang="cs-CZ" sz="2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5656" y="3271824"/>
            <a:ext cx="7272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Hraboš má malé a poměrně skryté ušní boltce.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5656" y="3852337"/>
            <a:ext cx="78476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Srst zbarvena od hnědé až po šedou, </a:t>
            </a:r>
            <a:endParaRPr lang="cs-CZ" sz="2200" dirty="0" smtClean="0"/>
          </a:p>
          <a:p>
            <a:r>
              <a:rPr lang="cs-CZ" sz="2200" dirty="0" smtClean="0"/>
              <a:t>břišní </a:t>
            </a:r>
            <a:r>
              <a:rPr lang="cs-CZ" sz="2200" dirty="0"/>
              <a:t>strana bývá světlejší.</a:t>
            </a:r>
          </a:p>
        </p:txBody>
      </p:sp>
      <p:pic>
        <p:nvPicPr>
          <p:cNvPr id="2050" name="Picture 2" descr="Soubor:House mou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597" y="4220229"/>
            <a:ext cx="285750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raboš polní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347" y="2096768"/>
            <a:ext cx="238125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3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717340" y="4021613"/>
            <a:ext cx="1622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Hraboš polní</a:t>
            </a:r>
            <a:endParaRPr lang="cs-CZ" sz="2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65927" y="6201430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Myš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1655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75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7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43000">
              <a:srgbClr val="D49E6C"/>
            </a:gs>
            <a:gs pos="77000">
              <a:srgbClr val="A65528"/>
            </a:gs>
            <a:gs pos="100000">
              <a:srgbClr val="66301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Život hraboše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4919" y="1484783"/>
            <a:ext cx="82809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Hraboši žijí v norách (v hloubce 30–50 cm), které tvoří složitý komplex.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64919" y="1964769"/>
            <a:ext cx="64807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Většinou se nevyskytují sami, ale ve větších koloniích</a:t>
            </a:r>
            <a:r>
              <a:rPr lang="cs-CZ" dirty="0"/>
              <a:t>. 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64919" y="2429828"/>
            <a:ext cx="8208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Je </a:t>
            </a:r>
            <a:r>
              <a:rPr lang="cs-CZ" sz="2200" dirty="0"/>
              <a:t>to </a:t>
            </a:r>
            <a:r>
              <a:rPr lang="cs-CZ" sz="2200" dirty="0" smtClean="0"/>
              <a:t>býložravec. </a:t>
            </a:r>
            <a:r>
              <a:rPr lang="cs-CZ" sz="2200" dirty="0"/>
              <a:t>Živí se hlavně zelenými částmi rostlin a kůrou stromů.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2971034"/>
            <a:ext cx="8064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Samice vyvádí mláďata (nejčastěji 3 až 10) třikrát až sedmkrát ročně po zhruba dvacetidenní březosti a stejnou dobu je i kojí.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1520" y="3861048"/>
            <a:ext cx="8568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Hraboši se v </a:t>
            </a:r>
            <a:r>
              <a:rPr lang="cs-CZ" sz="2200" dirty="0"/>
              <a:t>pravidelných intervalech přemnožují a často způsobují škody zahrádkářům i zemědělcům.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1520" y="4797152"/>
            <a:ext cx="85689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Dožívá se věku kolem dvou let. V těchto dobách představují poměrně snadnou kořist pro malé šelmy a dravé ptáky a stávají se součástí jejich jídelníčku.</a:t>
            </a:r>
          </a:p>
        </p:txBody>
      </p:sp>
      <p:pic>
        <p:nvPicPr>
          <p:cNvPr id="10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512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43000">
              <a:srgbClr val="D49E6C"/>
            </a:gs>
            <a:gs pos="78000">
              <a:srgbClr val="A65528"/>
            </a:gs>
            <a:gs pos="100000">
              <a:srgbClr val="66301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3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51520" y="548680"/>
            <a:ext cx="86409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Lasičky, lišky, kočky, sovy, káně, poštolky – těm všem je hraboš polní hlavní potravou.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1380011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Ale i čápi, rackové a jiní ptáci zahubí spoustu hrabošů. Když sejde sníh, vykreslí hraboší chodbičky rozvětvenou síť.</a:t>
            </a:r>
          </a:p>
        </p:txBody>
      </p:sp>
      <p:pic>
        <p:nvPicPr>
          <p:cNvPr id="3074" name="Picture 2" descr="Lasiče kolča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65" y="3136032"/>
            <a:ext cx="24765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67544" y="5255115"/>
            <a:ext cx="22927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Lasička </a:t>
            </a:r>
            <a:r>
              <a:rPr lang="cs-CZ" sz="2200" dirty="0" err="1" smtClean="0"/>
              <a:t>kolšava</a:t>
            </a:r>
            <a:endParaRPr lang="cs-CZ" sz="2200" dirty="0"/>
          </a:p>
        </p:txBody>
      </p:sp>
      <p:pic>
        <p:nvPicPr>
          <p:cNvPr id="3076" name="Picture 4" descr="Popis obrázku chybí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149452"/>
            <a:ext cx="2381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347864" y="3805681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Liška obecná</a:t>
            </a:r>
            <a:endParaRPr lang="cs-CZ" sz="2200" dirty="0"/>
          </a:p>
        </p:txBody>
      </p:sp>
      <p:pic>
        <p:nvPicPr>
          <p:cNvPr id="3078" name="Picture 6" descr="Sova pálená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000" y="1764731"/>
            <a:ext cx="24574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Buteo buteo 1 (Lukasz Lukasik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174" y="4444470"/>
            <a:ext cx="2143125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948264" y="5098481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Sova</a:t>
            </a:r>
            <a:endParaRPr lang="cs-CZ" sz="2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536773" y="6054196"/>
            <a:ext cx="21217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Káně lesní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95534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75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75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43000">
              <a:srgbClr val="D49E6C"/>
            </a:gs>
            <a:gs pos="80000">
              <a:srgbClr val="A65528"/>
            </a:gs>
            <a:gs pos="100000">
              <a:srgbClr val="66301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Biologická rovnováha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23528" y="1412776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Hraboši žijící na poli se živí pšenici. Na pole zalétá káně lesní (ale i poštolka) a loví hraboše. 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2276872"/>
            <a:ext cx="7920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cs-CZ" dirty="0" smtClean="0"/>
              <a:t>Dojde-li k přemnožení hrabošů</a:t>
            </a:r>
          </a:p>
          <a:p>
            <a:r>
              <a:rPr lang="cs-CZ" dirty="0"/>
              <a:t>  </a:t>
            </a:r>
            <a:r>
              <a:rPr lang="cs-CZ" dirty="0" smtClean="0"/>
              <a:t>     a) na život káňat to nebude mít žádný vliv</a:t>
            </a:r>
          </a:p>
          <a:p>
            <a:r>
              <a:rPr lang="cs-CZ" dirty="0"/>
              <a:t> </a:t>
            </a:r>
            <a:r>
              <a:rPr lang="cs-CZ" dirty="0" smtClean="0"/>
              <a:t>      b) káňata přestanou lovit  hraboše, protože budou přesycena </a:t>
            </a:r>
          </a:p>
          <a:p>
            <a:r>
              <a:rPr lang="cs-CZ" dirty="0"/>
              <a:t> </a:t>
            </a:r>
            <a:r>
              <a:rPr lang="cs-CZ" dirty="0" smtClean="0"/>
              <a:t>      c) káňata uživí více svých mláďat, která pak lovem sníží počet hrabošů a obnoví </a:t>
            </a:r>
          </a:p>
          <a:p>
            <a:r>
              <a:rPr lang="cs-CZ" dirty="0"/>
              <a:t> </a:t>
            </a:r>
            <a:r>
              <a:rPr lang="cs-CZ" dirty="0" smtClean="0"/>
              <a:t>          původní biologickou rovnováhu</a:t>
            </a:r>
          </a:p>
          <a:p>
            <a:endParaRPr lang="cs-CZ" dirty="0"/>
          </a:p>
          <a:p>
            <a:pPr marL="342900" indent="-342900">
              <a:buAutoNum type="alphaUcParenR" startAt="2"/>
            </a:pPr>
            <a:r>
              <a:rPr lang="cs-CZ" dirty="0" smtClean="0"/>
              <a:t>Budou-li lidé přemnožené hraboše hubit jedovatými látkami </a:t>
            </a:r>
          </a:p>
          <a:p>
            <a:r>
              <a:rPr lang="cs-CZ" dirty="0"/>
              <a:t> </a:t>
            </a:r>
            <a:r>
              <a:rPr lang="cs-CZ" dirty="0" smtClean="0"/>
              <a:t>     a) káňata to poznají a přestanou lovit hraboše</a:t>
            </a:r>
          </a:p>
          <a:p>
            <a:r>
              <a:rPr lang="cs-CZ" dirty="0" smtClean="0"/>
              <a:t>      b) káňatům otrávená potrava nebude vadit</a:t>
            </a:r>
          </a:p>
          <a:p>
            <a:r>
              <a:rPr lang="cs-CZ" dirty="0"/>
              <a:t> </a:t>
            </a:r>
            <a:r>
              <a:rPr lang="cs-CZ" dirty="0" smtClean="0"/>
              <a:t>     c) káňata se lovem sice neotráví, ale nevyvedou mláďata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</a:p>
          <a:p>
            <a:r>
              <a:rPr lang="cs-CZ" dirty="0"/>
              <a:t> </a:t>
            </a:r>
            <a:r>
              <a:rPr lang="cs-CZ" dirty="0" smtClean="0"/>
              <a:t>         neotrávení hraboši se díky svým rozmnožovacím schopnostem rychle   </a:t>
            </a:r>
          </a:p>
          <a:p>
            <a:r>
              <a:rPr lang="cs-CZ" dirty="0"/>
              <a:t> </a:t>
            </a:r>
            <a:r>
              <a:rPr lang="cs-CZ" dirty="0" smtClean="0"/>
              <a:t>         přemnoží, ale nebude dost káňat, která by je lovila – je porušena biologická </a:t>
            </a:r>
          </a:p>
          <a:p>
            <a:r>
              <a:rPr lang="cs-CZ" dirty="0"/>
              <a:t> </a:t>
            </a:r>
            <a:r>
              <a:rPr lang="cs-CZ" dirty="0" smtClean="0"/>
              <a:t>         rovnováha</a:t>
            </a:r>
          </a:p>
          <a:p>
            <a:r>
              <a:rPr lang="cs-CZ" dirty="0"/>
              <a:t> </a:t>
            </a:r>
            <a:r>
              <a:rPr lang="cs-CZ" dirty="0" smtClean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408631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45000">
              <a:srgbClr val="D49E6C"/>
            </a:gs>
            <a:gs pos="80000">
              <a:srgbClr val="A65528"/>
            </a:gs>
            <a:gs pos="100000">
              <a:srgbClr val="66301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b="1" i="1" dirty="0" smtClean="0"/>
              <a:t>Zdroje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0" y="1268760"/>
            <a:ext cx="8853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/>
              <a:t>PŘÍRODOVĚDA, Pracovní sešit pro 4. ročník. PRODOS. 1996. ISBN 80-85806-43-6 </a:t>
            </a:r>
            <a:endParaRPr 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1668870"/>
            <a:ext cx="8676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Feldmaus</a:t>
            </a:r>
            <a:r>
              <a:rPr lang="cs-CZ" dirty="0"/>
              <a:t> </a:t>
            </a:r>
            <a:r>
              <a:rPr lang="cs-CZ" dirty="0" err="1"/>
              <a:t>Microtus</a:t>
            </a:r>
            <a:r>
              <a:rPr lang="cs-CZ" dirty="0"/>
              <a:t> arvalis.jpg.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2.6.2005 [cit. 2013-04-24]. Dostupné z: http://cs.wikipedia.org/wiki/Soubor:Feldmaus_Microtus_arvalis.jpg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0" y="2601721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House mouse.jpg.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15.12.2004 [cit. 2013-04-24]. </a:t>
            </a:r>
            <a:r>
              <a:rPr lang="en-US" dirty="0" err="1"/>
              <a:t>Dostupné</a:t>
            </a:r>
            <a:r>
              <a:rPr lang="en-US" dirty="0"/>
              <a:t> z: http://cs.wikipedia.org/wiki/Soubor:House_mouse.jpg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-13648" y="3525051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Mustela</a:t>
            </a:r>
            <a:r>
              <a:rPr lang="cs-CZ" dirty="0"/>
              <a:t> </a:t>
            </a:r>
            <a:r>
              <a:rPr lang="cs-CZ" dirty="0" err="1"/>
              <a:t>nivalis</a:t>
            </a:r>
            <a:r>
              <a:rPr lang="cs-CZ" dirty="0"/>
              <a:t> -</a:t>
            </a:r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Wildlife</a:t>
            </a:r>
            <a:r>
              <a:rPr lang="cs-CZ" dirty="0"/>
              <a:t> Centre-4.jpg.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18.8.2008 [cit. 2013-04-24]. Dostupné z: http://cs.wikipedia.org/wiki/Soubor:Mustela_nivalis_-British_Wildlife_Centre-4.jpg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0" y="4581128"/>
            <a:ext cx="9130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Vulpes</a:t>
            </a:r>
            <a:r>
              <a:rPr lang="cs-CZ" dirty="0"/>
              <a:t> </a:t>
            </a:r>
            <a:r>
              <a:rPr lang="cs-CZ" dirty="0" err="1"/>
              <a:t>vulpes</a:t>
            </a:r>
            <a:r>
              <a:rPr lang="cs-CZ" dirty="0"/>
              <a:t> </a:t>
            </a:r>
            <a:r>
              <a:rPr lang="cs-CZ" dirty="0" err="1"/>
              <a:t>standing</a:t>
            </a:r>
            <a:r>
              <a:rPr lang="cs-CZ" dirty="0"/>
              <a:t> in snow.jpg.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12.9.2004 [cit. 2013-04-24]. Dostupné z: http://cs.wikipedia.org/wiki/Soubor:Vulpes_vulpes_standing_in_snow.jpg</a:t>
            </a:r>
          </a:p>
        </p:txBody>
      </p:sp>
    </p:spTree>
    <p:extLst>
      <p:ext uri="{BB962C8B-B14F-4D97-AF65-F5344CB8AC3E}">
        <p14:creationId xmlns:p14="http://schemas.microsoft.com/office/powerpoint/2010/main" val="1107902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44000">
              <a:srgbClr val="D49E6C"/>
            </a:gs>
            <a:gs pos="77000">
              <a:srgbClr val="A65528"/>
            </a:gs>
            <a:gs pos="100000">
              <a:srgbClr val="66301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0" y="54868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Buteo</a:t>
            </a:r>
            <a:r>
              <a:rPr lang="cs-CZ" dirty="0"/>
              <a:t> </a:t>
            </a:r>
            <a:r>
              <a:rPr lang="cs-CZ" dirty="0" err="1"/>
              <a:t>buteo</a:t>
            </a:r>
            <a:r>
              <a:rPr lang="cs-CZ" dirty="0"/>
              <a:t> 1 (Lukasz </a:t>
            </a:r>
            <a:r>
              <a:rPr lang="cs-CZ" dirty="0" err="1"/>
              <a:t>Lukasik</a:t>
            </a:r>
            <a:r>
              <a:rPr lang="cs-CZ" dirty="0"/>
              <a:t>).</a:t>
            </a:r>
            <a:r>
              <a:rPr lang="cs-CZ" dirty="0" err="1"/>
              <a:t>jpg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27.5.2006 [cit. 2013-04-24]. Dostupné z: http://cs.wikipedia.org/wiki/Soubor:Buteo_buteo_1_(Lukasz_Lukasik).jpg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0" y="16288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Schleiereule.jpg.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18.12.2004 [cit. 2013-04-24]. Dostupné z: http://cs.wikipedia.org/wiki/Soubor:Schleiereule.jpg</a:t>
            </a:r>
          </a:p>
        </p:txBody>
      </p:sp>
    </p:spTree>
    <p:extLst>
      <p:ext uri="{BB962C8B-B14F-4D97-AF65-F5344CB8AC3E}">
        <p14:creationId xmlns:p14="http://schemas.microsoft.com/office/powerpoint/2010/main" val="11117999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470</Words>
  <Application>Microsoft Office PowerPoint</Application>
  <PresentationFormat>Předvádění na obrazovce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Hraboš polní</vt:lpstr>
      <vt:lpstr>Anotace:</vt:lpstr>
      <vt:lpstr>Hraboš polní</vt:lpstr>
      <vt:lpstr>Popis</vt:lpstr>
      <vt:lpstr>Život hraboše</vt:lpstr>
      <vt:lpstr>Prezentace aplikace PowerPoint</vt:lpstr>
      <vt:lpstr>Biologická rovnováha</vt:lpstr>
      <vt:lpstr>Zdroje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Hraboš polní</dc:title>
  <dc:creator>Galik</dc:creator>
  <cp:lastModifiedBy>ucitel</cp:lastModifiedBy>
  <cp:revision>15</cp:revision>
  <dcterms:created xsi:type="dcterms:W3CDTF">2013-04-23T18:22:59Z</dcterms:created>
  <dcterms:modified xsi:type="dcterms:W3CDTF">2013-08-22T14:04:40Z</dcterms:modified>
</cp:coreProperties>
</file>