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394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85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19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09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56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47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68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86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52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63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98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71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B3E75-7BD7-410F-B4D4-CFC4C3D3EB49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06E75-2CEF-4666-A8D0-EA03448CB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68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Křeček 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Pří_185_Rozmanitost přírody _ Křeček 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118564841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 křečkem. 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křečku. 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</a:t>
            </a:r>
            <a:r>
              <a:rPr lang="cs-CZ" smtClean="0"/>
              <a:t>předmět </a:t>
            </a:r>
            <a:r>
              <a:rPr lang="cs-CZ" smtClean="0"/>
              <a:t>přírodověda </a:t>
            </a:r>
            <a:r>
              <a:rPr lang="cs-CZ" dirty="0" smtClean="0"/>
              <a:t>4. 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662125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5600"/>
            </a:gs>
            <a:gs pos="0">
              <a:srgbClr val="FFA800"/>
            </a:gs>
            <a:gs pos="2000">
              <a:srgbClr val="825600"/>
            </a:gs>
            <a:gs pos="56000">
              <a:srgbClr val="FFA800"/>
            </a:gs>
            <a:gs pos="77000">
              <a:srgbClr val="825600"/>
            </a:gs>
            <a:gs pos="90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Křeček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279" y="1124744"/>
            <a:ext cx="33123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i="1" u="sng" dirty="0" smtClean="0"/>
              <a:t>Základní údaje</a:t>
            </a:r>
            <a:endParaRPr lang="cs-CZ" sz="2500" i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299851" y="1806837"/>
            <a:ext cx="26642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Jméno: </a:t>
            </a:r>
            <a:r>
              <a:rPr lang="cs-CZ" sz="2200" dirty="0" smtClean="0"/>
              <a:t>křeček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99851" y="2327394"/>
            <a:ext cx="33123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Třída: </a:t>
            </a:r>
            <a:r>
              <a:rPr lang="cs-CZ" sz="2200" dirty="0" smtClean="0"/>
              <a:t>savci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9382" y="2825565"/>
            <a:ext cx="2736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Řád: </a:t>
            </a:r>
            <a:r>
              <a:rPr lang="cs-CZ" sz="2200" dirty="0" smtClean="0"/>
              <a:t>hlodavci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9382" y="3349870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Čeleď: </a:t>
            </a:r>
            <a:r>
              <a:rPr lang="cs-CZ" sz="2200" dirty="0" err="1" smtClean="0"/>
              <a:t>myšovití</a:t>
            </a:r>
            <a:endParaRPr lang="cs-CZ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91068" y="3833078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Rod: </a:t>
            </a:r>
            <a:r>
              <a:rPr lang="cs-CZ" sz="2200" dirty="0" smtClean="0"/>
              <a:t>křeček</a:t>
            </a:r>
            <a:endParaRPr lang="cs-CZ" sz="2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95659" y="4335022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Délka života:</a:t>
            </a:r>
            <a:r>
              <a:rPr lang="cs-CZ" sz="2200" dirty="0" smtClean="0"/>
              <a:t> 2-3 roky</a:t>
            </a:r>
            <a:endParaRPr lang="cs-CZ" sz="2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87774" y="1988840"/>
            <a:ext cx="39606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Počet mláďat: </a:t>
            </a:r>
            <a:r>
              <a:rPr lang="cs-CZ" sz="2200" dirty="0" smtClean="0"/>
              <a:t>pohybuje se od 4 do 12, může mít i 20 vrhů za rok</a:t>
            </a:r>
            <a:endParaRPr lang="cs-CZ" sz="2200" dirty="0"/>
          </a:p>
        </p:txBody>
      </p:sp>
      <p:pic>
        <p:nvPicPr>
          <p:cNvPr id="13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Křečík džungarsk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963162"/>
            <a:ext cx="3033514" cy="317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309382" y="4869160"/>
            <a:ext cx="41764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Potrava: </a:t>
            </a:r>
            <a:r>
              <a:rPr lang="cs-CZ" sz="2200" dirty="0" smtClean="0"/>
              <a:t>všežravec, živí se obilím, semeny, zelenými rostlinami, hmyzem a mláďaty ptáků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4132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23000">
              <a:srgbClr val="FFA800"/>
            </a:gs>
            <a:gs pos="6000">
              <a:srgbClr val="825600"/>
            </a:gs>
            <a:gs pos="59000">
              <a:srgbClr val="FFA800"/>
            </a:gs>
            <a:gs pos="72000">
              <a:srgbClr val="825600"/>
            </a:gs>
            <a:gs pos="92000">
              <a:srgbClr val="FFA800"/>
            </a:gs>
            <a:gs pos="99000">
              <a:srgbClr val="825600"/>
            </a:gs>
            <a:gs pos="100000">
              <a:srgbClr val="FFA80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Popis – křeček polní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Křeček poln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67856"/>
            <a:ext cx="3537366" cy="265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084168" y="5597148"/>
            <a:ext cx="1569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</a:t>
            </a:r>
            <a:r>
              <a:rPr lang="cs-CZ" dirty="0" smtClean="0"/>
              <a:t>řeček polní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1412776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Křeček polní, také nazýván křeček obecný. 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9512" y="1812886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 Česku je </a:t>
            </a:r>
            <a:r>
              <a:rPr lang="cs-CZ" sz="2000" dirty="0" smtClean="0"/>
              <a:t>chráněný zákonem</a:t>
            </a:r>
            <a:r>
              <a:rPr lang="cs-CZ" sz="2000" dirty="0"/>
              <a:t> jako silně ohrožený </a:t>
            </a:r>
            <a:r>
              <a:rPr lang="cs-CZ" sz="2000" dirty="0" smtClean="0"/>
              <a:t>druh.</a:t>
            </a:r>
            <a:r>
              <a:rPr lang="cs-CZ" sz="2000" baseline="30000" dirty="0"/>
              <a:t> </a:t>
            </a:r>
            <a:r>
              <a:rPr lang="cs-CZ" sz="2000" dirty="0" smtClean="0"/>
              <a:t>Bývá </a:t>
            </a:r>
            <a:r>
              <a:rPr lang="cs-CZ" sz="2000" dirty="0"/>
              <a:t>zaměňován s přísně chráněným syslem, od něho se však liší pestrou srstí.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79512" y="2531010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Křeček polní je výrazně větší, než křeček zlatý chovaný jako domácí </a:t>
            </a:r>
            <a:r>
              <a:rPr lang="cs-CZ" sz="2000" dirty="0" smtClean="0"/>
              <a:t>mazlíček.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9512" y="3546673"/>
            <a:ext cx="4032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Má zavalitější tělo, krátké končetiny a kratičký, řídce osrstěný ocas.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512" y="4273709"/>
            <a:ext cx="4464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Má pestré zbarvení. Na hřbetě mívá žlutohnědý až rezavě hnědý pruh s načernalými konci delších chlupů, na břiše bývá naopak tmavohnědý až </a:t>
            </a:r>
            <a:r>
              <a:rPr lang="cs-CZ" sz="2000" dirty="0" smtClean="0"/>
              <a:t>černý.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6553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825600"/>
            </a:gs>
            <a:gs pos="30000">
              <a:srgbClr val="FFA800"/>
            </a:gs>
            <a:gs pos="0">
              <a:srgbClr val="825600"/>
            </a:gs>
            <a:gs pos="53000">
              <a:srgbClr val="FFA800"/>
            </a:gs>
            <a:gs pos="88000">
              <a:srgbClr val="825600"/>
            </a:gs>
            <a:gs pos="94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9385" y="32405"/>
            <a:ext cx="8229600" cy="1143000"/>
          </a:xfrm>
        </p:spPr>
        <p:txBody>
          <a:bodyPr/>
          <a:lstStyle/>
          <a:p>
            <a:r>
              <a:rPr lang="cs-CZ" b="1" i="1" dirty="0" smtClean="0"/>
              <a:t>Popis – křečík </a:t>
            </a:r>
            <a:r>
              <a:rPr lang="cs-CZ" b="1" i="1" dirty="0" err="1" smtClean="0"/>
              <a:t>džungarský</a:t>
            </a:r>
            <a:r>
              <a:rPr lang="cs-CZ" b="1" i="1" dirty="0" smtClean="0"/>
              <a:t> 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Křečík džungarsk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28064"/>
            <a:ext cx="245745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569606"/>
            <a:ext cx="2241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křečík </a:t>
            </a:r>
            <a:r>
              <a:rPr lang="cs-CZ" dirty="0" err="1" smtClean="0"/>
              <a:t>džungarský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59832" y="2852936"/>
            <a:ext cx="60841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Křečík </a:t>
            </a:r>
            <a:r>
              <a:rPr lang="cs-CZ" sz="2000" dirty="0" err="1"/>
              <a:t>džungarský</a:t>
            </a:r>
            <a:r>
              <a:rPr lang="cs-CZ" sz="2000" dirty="0"/>
              <a:t> má zavalité tělo většinou zbarvené šedě s tmavým pruhem na zádech, spodek těla je světle šedý až bílý. Zabarvení </a:t>
            </a:r>
            <a:r>
              <a:rPr lang="cs-CZ" sz="2000" dirty="0" smtClean="0"/>
              <a:t>srsti</a:t>
            </a:r>
            <a:r>
              <a:rPr lang="cs-CZ" sz="2000" dirty="0"/>
              <a:t> </a:t>
            </a:r>
            <a:r>
              <a:rPr lang="cs-CZ" sz="2000" dirty="0" smtClean="0"/>
              <a:t>je </a:t>
            </a:r>
            <a:r>
              <a:rPr lang="cs-CZ" sz="2000" dirty="0"/>
              <a:t>různé v závislosti na ročním období. V letním období je zabarvení srsti převážně tmavší.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70779" y="2452826"/>
            <a:ext cx="8526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Tělo má dlouhé 65-102 mm a váží 30-55 g</a:t>
            </a:r>
            <a:r>
              <a:rPr lang="cs-CZ" sz="2000" dirty="0" smtClean="0"/>
              <a:t>.</a:t>
            </a:r>
            <a:r>
              <a:rPr lang="cs-CZ" sz="2000" dirty="0"/>
              <a:t> Ocásek má maličký, od 2 do 4 mm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059832" y="4484152"/>
            <a:ext cx="6084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Křečíci jsou noční zvířata, z toho vyplývá, že nejvíce aktivní jsou v noci. Mají hmatové fousky které používají k orientaci ve tmě.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70779" y="1082663"/>
            <a:ext cx="82867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 nás patří k oblíbeným domácím mazlíčkům. Je to nenáročné a tiché </a:t>
            </a:r>
            <a:r>
              <a:rPr lang="cs-CZ" sz="2000" dirty="0" smtClean="0"/>
              <a:t>zvíře.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82251" y="1482773"/>
            <a:ext cx="88325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Ve skupinkách mohou být křečíci hluční, hlavně jedinci stejného pohlaví mezi sebou vyvolávají rvačky. Křečíky </a:t>
            </a:r>
            <a:r>
              <a:rPr lang="cs-CZ" sz="2000" dirty="0" err="1"/>
              <a:t>džungarské</a:t>
            </a:r>
            <a:r>
              <a:rPr lang="cs-CZ" sz="2000" dirty="0"/>
              <a:t> nechováme pohromadě, vždy musí mít každý svou klec!</a:t>
            </a:r>
          </a:p>
        </p:txBody>
      </p:sp>
    </p:spTree>
    <p:extLst>
      <p:ext uri="{BB962C8B-B14F-4D97-AF65-F5344CB8AC3E}">
        <p14:creationId xmlns:p14="http://schemas.microsoft.com/office/powerpoint/2010/main" val="189382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3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31000">
              <a:srgbClr val="FFA800"/>
            </a:gs>
            <a:gs pos="0">
              <a:srgbClr val="825600"/>
            </a:gs>
            <a:gs pos="56000">
              <a:srgbClr val="FFA800"/>
            </a:gs>
            <a:gs pos="81000">
              <a:srgbClr val="825600"/>
            </a:gs>
            <a:gs pos="96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188" y="260648"/>
            <a:ext cx="8229600" cy="1143000"/>
          </a:xfrm>
        </p:spPr>
        <p:txBody>
          <a:bodyPr/>
          <a:lstStyle/>
          <a:p>
            <a:r>
              <a:rPr lang="cs-CZ" b="1" i="1" dirty="0" smtClean="0"/>
              <a:t>Popis – křeček zlatý 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Křeček zlat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293" y="3120034"/>
            <a:ext cx="2808312" cy="2253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851920" y="541100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</a:t>
            </a:r>
            <a:r>
              <a:rPr lang="cs-CZ" dirty="0" smtClean="0"/>
              <a:t>řeček zlatý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1240072"/>
            <a:ext cx="9036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Tento až 18 centimetrový a až 190 gramový hlodavec má různé </a:t>
            </a:r>
            <a:r>
              <a:rPr lang="cs-CZ" sz="2000" dirty="0" smtClean="0"/>
              <a:t>typy i barvy</a:t>
            </a:r>
            <a:r>
              <a:rPr lang="cs-CZ" sz="2000" dirty="0"/>
              <a:t> srsti (dlouhá, krátká, saténová nebo dvojitě saténová).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2104872"/>
            <a:ext cx="32403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Na hlavě má malý růžový nosík, pak velice citlivé a ve stáří velmi důležité hmatové </a:t>
            </a:r>
            <a:r>
              <a:rPr lang="cs-CZ" sz="2000" dirty="0" smtClean="0"/>
              <a:t>vousky</a:t>
            </a:r>
            <a:r>
              <a:rPr lang="cs-CZ" sz="2000" dirty="0"/>
              <a:t>,</a:t>
            </a:r>
            <a:r>
              <a:rPr lang="cs-CZ" sz="2000" dirty="0" smtClean="0"/>
              <a:t> </a:t>
            </a:r>
            <a:r>
              <a:rPr lang="cs-CZ" sz="2000" dirty="0"/>
              <a:t>černá korálková očka přizpůsobená hlavně pro noční život, ouška a velké lícní </a:t>
            </a:r>
            <a:r>
              <a:rPr lang="cs-CZ" sz="2000" dirty="0" smtClean="0"/>
              <a:t>torby.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5826" y="504832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Délka života je mezi 2 až 3 roky.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35632" y="2107766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Povaha může být různá: agresivní, přátelská, </a:t>
            </a:r>
            <a:r>
              <a:rPr lang="cs-CZ" sz="2000" dirty="0" err="1"/>
              <a:t>ignorantní</a:t>
            </a:r>
            <a:r>
              <a:rPr lang="cs-CZ" sz="2000" dirty="0"/>
              <a:t>. Hodně záleží na prostředí.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300192" y="4038260"/>
            <a:ext cx="25188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Pokud je o křečky dobře pečováno, stávají se z nich velmi milá domácí zvířátka.</a:t>
            </a:r>
          </a:p>
        </p:txBody>
      </p:sp>
    </p:spTree>
    <p:extLst>
      <p:ext uri="{BB962C8B-B14F-4D97-AF65-F5344CB8AC3E}">
        <p14:creationId xmlns:p14="http://schemas.microsoft.com/office/powerpoint/2010/main" val="422685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31000">
              <a:srgbClr val="FFA800"/>
            </a:gs>
            <a:gs pos="0">
              <a:srgbClr val="825600"/>
            </a:gs>
            <a:gs pos="56000">
              <a:srgbClr val="FFA800"/>
            </a:gs>
            <a:gs pos="81000">
              <a:srgbClr val="825600"/>
            </a:gs>
            <a:gs pos="96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Obydlí křečíka </a:t>
            </a:r>
            <a:r>
              <a:rPr lang="cs-CZ" b="1" i="1" dirty="0" err="1" smtClean="0"/>
              <a:t>džungarského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Galik\AppData\Local\Microsoft\Windows\Temporary Internet Files\Content.IE5\DCQE0MIJ\MP90042760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19010"/>
            <a:ext cx="3110294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30085" y="1322475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Pro křečíka je vhodné terárium nebo klícka o půdorysu minimálně 50x30 cm. Lepší jsou uzavřené klícky nebo vyšší terária, protože křečík dokáže z nižšího neuzavřeného (např. pletivem) příbytku utéct.</a:t>
            </a:r>
          </a:p>
          <a:p>
            <a:r>
              <a:rPr lang="cs-CZ" sz="2000" dirty="0"/>
              <a:t>Nevhodná je naopak např. jakákoliv krabice.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30085" y="2708920"/>
            <a:ext cx="4140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Dno akvária či klícky by mělo být pokryté </a:t>
            </a:r>
            <a:r>
              <a:rPr lang="cs-CZ" sz="2000" dirty="0" smtClean="0"/>
              <a:t>hoblinami.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06971" y="4661151"/>
            <a:ext cx="41404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Nesmí chybět miska s jídlem, napáječka, kousek dřeva na hryzání </a:t>
            </a:r>
            <a:r>
              <a:rPr lang="cs-CZ" sz="2000" dirty="0" smtClean="0"/>
              <a:t>a nějaké prolézačky na hraní. 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37624" y="3573016"/>
            <a:ext cx="41329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Je dobré dát mu trochu sena a papírové ubrousky, kterými si pak sám vystele domeček.</a:t>
            </a:r>
          </a:p>
        </p:txBody>
      </p:sp>
    </p:spTree>
    <p:extLst>
      <p:ext uri="{BB962C8B-B14F-4D97-AF65-F5344CB8AC3E}">
        <p14:creationId xmlns:p14="http://schemas.microsoft.com/office/powerpoint/2010/main" val="69751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31000">
              <a:srgbClr val="FFA800"/>
            </a:gs>
            <a:gs pos="0">
              <a:srgbClr val="825600"/>
            </a:gs>
            <a:gs pos="56000">
              <a:srgbClr val="FFA800"/>
            </a:gs>
            <a:gs pos="81000">
              <a:srgbClr val="825600"/>
            </a:gs>
            <a:gs pos="96000">
              <a:srgbClr val="FFA800"/>
            </a:gs>
            <a:gs pos="100000">
              <a:srgbClr val="825600"/>
            </a:gs>
            <a:gs pos="100000">
              <a:srgbClr val="FFA80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Zdroje</a:t>
            </a:r>
            <a:endParaRPr lang="cs-CZ" b="1" i="1" dirty="0"/>
          </a:p>
        </p:txBody>
      </p:sp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51520" y="134076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ISBN 978–80–7289–211–2.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2204864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Musu</a:t>
            </a:r>
            <a:r>
              <a:rPr lang="cs-CZ" dirty="0"/>
              <a:t> grauzikas1 resize.jpg.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5.1.2006 [cit. 2013-04-28]. Dostupné z: http://cs.wikipedia.org/wiki/Soubor:Musu_grauzikas1_resize.jpg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1520" y="3356992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Grand-Hamster.jpg.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1.2.2007 [cit. 2013-04-28]. Dostupné z: http://cs.wikipedia.org/wiki/Soubor:Grand-Hamster.jpg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4437112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Peach 2.jpg.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3.5.2007 [cit. 2013-04-28]. </a:t>
            </a:r>
            <a:r>
              <a:rPr lang="en-US" dirty="0" err="1"/>
              <a:t>Dostupné</a:t>
            </a:r>
            <a:r>
              <a:rPr lang="en-US" dirty="0"/>
              <a:t> z: http://cs.wikipedia.org/wiki/Soubor:Peach_2.jpg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151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450</Words>
  <Application>Microsoft Office PowerPoint</Application>
  <PresentationFormat>Předvádění na obrazovce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Křeček </vt:lpstr>
      <vt:lpstr>Anotace:</vt:lpstr>
      <vt:lpstr>Křeček</vt:lpstr>
      <vt:lpstr>Popis – křeček polní</vt:lpstr>
      <vt:lpstr>Popis – křečík džungarský </vt:lpstr>
      <vt:lpstr>Popis – křeček zlatý </vt:lpstr>
      <vt:lpstr>Obydlí křečíka džungarského</vt:lpstr>
      <vt:lpstr>Zdroje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Křeček zlatý</dc:title>
  <dc:creator>Galik</dc:creator>
  <cp:lastModifiedBy>ucitel</cp:lastModifiedBy>
  <cp:revision>15</cp:revision>
  <dcterms:created xsi:type="dcterms:W3CDTF">2013-04-23T19:16:56Z</dcterms:created>
  <dcterms:modified xsi:type="dcterms:W3CDTF">2013-08-22T14:05:26Z</dcterms:modified>
</cp:coreProperties>
</file>