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1" r:id="rId4"/>
    <p:sldId id="260" r:id="rId5"/>
    <p:sldId id="259" r:id="rId6"/>
    <p:sldId id="258" r:id="rId7"/>
    <p:sldId id="257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6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4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9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39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28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06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3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2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7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47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2505-F0FC-44B2-A2C8-74E0C42A832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6B3-E064-44E8-9D7A-4C704018E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97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Bažant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Pří_186_Rozmanitost </a:t>
            </a:r>
            <a:r>
              <a:rPr lang="cs-CZ" b="1" dirty="0" err="1" smtClean="0"/>
              <a:t>přírody_Bažant</a:t>
            </a:r>
            <a:endParaRPr lang="cs-CZ" b="1" dirty="0" smtClean="0"/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424741300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-11557" y="-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Syrmaticus</a:t>
            </a:r>
            <a:r>
              <a:rPr lang="cs-CZ" dirty="0"/>
              <a:t> </a:t>
            </a:r>
            <a:r>
              <a:rPr lang="cs-CZ" dirty="0" err="1"/>
              <a:t>reevesii</a:t>
            </a:r>
            <a:r>
              <a:rPr lang="cs-CZ" dirty="0"/>
              <a:t> -</a:t>
            </a:r>
            <a:r>
              <a:rPr lang="cs-CZ" dirty="0" err="1"/>
              <a:t>Norway</a:t>
            </a:r>
            <a:r>
              <a:rPr lang="cs-CZ" dirty="0"/>
              <a:t> -captive-8.jpg.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12.8.2009 [cit. 2013-05-01]. Dostupné z: http://cs.wikipedia.org/wiki/Soubor:Syrmaticus_reevesii_-Norway_-captive-8.jpg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71" y="1176131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Diamantfasan.jpg.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30.11.2006 [cit. 2013-05-01]. Dostupné z: http://cs.wikipedia.org/wiki/Soubor:Diamantfasan.jpg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2099461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Ensangrentado</a:t>
            </a:r>
            <a:r>
              <a:rPr lang="cs-CZ" dirty="0"/>
              <a:t> 2.jpg.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21.12.2009 [cit. 2013-05-01]. Dostupné z: http://cs.wikipedia.org/wiki/Soubor:Ensangrentado_2.jpg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11557" y="298779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Monal</a:t>
            </a:r>
            <a:r>
              <a:rPr lang="cs-CZ" dirty="0"/>
              <a:t> I IMG 4002.jpg.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5.1.2008 [cit. 2013-05-01]. Dostupné z: http://cs.wikipedia.org/wiki/Soubor:Monal_I_IMG_4002.jpg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0" y="3789040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Phasianus</a:t>
            </a:r>
            <a:r>
              <a:rPr lang="cs-CZ" dirty="0"/>
              <a:t> </a:t>
            </a:r>
            <a:r>
              <a:rPr lang="cs-CZ" dirty="0" err="1"/>
              <a:t>colchicus</a:t>
            </a:r>
            <a:r>
              <a:rPr lang="cs-CZ" dirty="0"/>
              <a:t> 2 tom (Lukasz </a:t>
            </a:r>
            <a:r>
              <a:rPr lang="cs-CZ" dirty="0" err="1"/>
              <a:t>Lukasik</a:t>
            </a:r>
            <a:r>
              <a:rPr lang="cs-CZ" dirty="0"/>
              <a:t>).</a:t>
            </a:r>
            <a:r>
              <a:rPr lang="cs-CZ" dirty="0" err="1"/>
              <a:t>jpg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12.3.2006 [cit. 2013-05-01]. Dostupné z: http://cs.wikipedia.org/wiki/Soubor:Phasianus_colchicus_2_tom_(Lukasz_Lukasik).jpg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71" y="4954675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Fasanhona-1.jpg.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12.8.2005 [cit. 2013-05-01]. Dostupné z: http://cs.wikipedia.org/wiki/Soubor:Fasanhona-1.jpg</a:t>
            </a:r>
          </a:p>
        </p:txBody>
      </p:sp>
    </p:spTree>
    <p:extLst>
      <p:ext uri="{BB962C8B-B14F-4D97-AF65-F5344CB8AC3E}">
        <p14:creationId xmlns:p14="http://schemas.microsoft.com/office/powerpoint/2010/main" val="137282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bažantem.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bažantovi.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66718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Bažant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Bažant Elliotův (Syrmaticus ellioti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87192"/>
            <a:ext cx="3534168" cy="274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23528" y="14127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Základní údaje</a:t>
            </a:r>
            <a:endParaRPr lang="cs-CZ" sz="24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06084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Jméno: </a:t>
            </a:r>
            <a:r>
              <a:rPr lang="cs-CZ" sz="2000" dirty="0" smtClean="0"/>
              <a:t>bažant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270892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Třída:</a:t>
            </a:r>
            <a:r>
              <a:rPr lang="cs-CZ" sz="2000" dirty="0" smtClean="0"/>
              <a:t> ptáci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335699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Kmen: </a:t>
            </a:r>
            <a:r>
              <a:rPr lang="cs-CZ" sz="2000" dirty="0" smtClean="0"/>
              <a:t>strunatci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07707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Řád: </a:t>
            </a:r>
            <a:r>
              <a:rPr lang="cs-CZ" sz="2000" dirty="0" smtClean="0"/>
              <a:t>hrabaví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479715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Čeleď:</a:t>
            </a:r>
            <a:r>
              <a:rPr lang="cs-CZ" sz="2000" dirty="0" smtClean="0"/>
              <a:t> </a:t>
            </a:r>
            <a:r>
              <a:rPr lang="cs-CZ" sz="2000" dirty="0" err="1" smtClean="0"/>
              <a:t>bažantovití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91829" y="1888125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Hmotnost: </a:t>
            </a:r>
            <a:r>
              <a:rPr lang="cs-CZ" sz="2000" dirty="0" smtClean="0"/>
              <a:t>1 – 1,3 kg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256490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vajíček v hnízdě: </a:t>
            </a:r>
            <a:r>
              <a:rPr lang="cs-CZ" sz="2000" dirty="0" smtClean="0"/>
              <a:t>8 – 15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152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64222" y="997651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Obývá prakticky celou zeměkouli. </a:t>
            </a:r>
            <a:r>
              <a:rPr lang="cs-CZ" sz="2000" dirty="0"/>
              <a:t>K nám byl dovezen asi v 11. století a výborně se u nás aklimatizoval.</a:t>
            </a:r>
          </a:p>
          <a:p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4222" y="177281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Pohlavní rozdílnost bažantů se projevuje hlavně zbarvením. Kohouti jsou pestří, kdežto slepice, které sedí na hnízdech a starají se o výchovu kuřat jsou zbarvené tak, aby unikly pozornosti nepřátel. Kohouti jsou taky větší a těžší.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9532" y="3096255"/>
            <a:ext cx="8604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Jsou </a:t>
            </a:r>
            <a:r>
              <a:rPr lang="cs-CZ" sz="2000" dirty="0"/>
              <a:t>velcí od 30 cm až do 50 cm, přičemž zhruba 45 cm jsou dlouhá ocasní brka.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9532" y="3573016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Zobák</a:t>
            </a:r>
            <a:r>
              <a:rPr lang="cs-CZ" sz="2000" dirty="0"/>
              <a:t> mají krátký, ale vždy robustní. Jejich </a:t>
            </a:r>
            <a:r>
              <a:rPr lang="cs-CZ" sz="2000" dirty="0" smtClean="0"/>
              <a:t>nohy</a:t>
            </a:r>
            <a:r>
              <a:rPr lang="cs-CZ" sz="2000" dirty="0"/>
              <a:t> </a:t>
            </a:r>
            <a:r>
              <a:rPr lang="cs-CZ" sz="2000" dirty="0" smtClean="0"/>
              <a:t>jsou </a:t>
            </a:r>
            <a:r>
              <a:rPr lang="cs-CZ" sz="2000" dirty="0"/>
              <a:t>silné s </a:t>
            </a:r>
            <a:r>
              <a:rPr lang="cs-CZ" sz="2000" dirty="0" smtClean="0"/>
              <a:t>prsty</a:t>
            </a:r>
            <a:r>
              <a:rPr lang="cs-CZ" sz="2000" dirty="0"/>
              <a:t> </a:t>
            </a:r>
            <a:r>
              <a:rPr lang="cs-CZ" sz="2000" dirty="0" smtClean="0"/>
              <a:t>přizpůsobenými </a:t>
            </a:r>
            <a:r>
              <a:rPr lang="cs-CZ" sz="2000" dirty="0"/>
              <a:t>k hrabání i chůzi po zemi, mnohdy mají na nohou ostruhy. Křídla mají poměrně krátká a zakulacená, nejsou dobří letci. 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59532" y="4896455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Převážnou část života prožívají na zemi</a:t>
            </a:r>
            <a:r>
              <a:rPr lang="cs-CZ" sz="2000" dirty="0" smtClean="0"/>
              <a:t>, </a:t>
            </a:r>
            <a:r>
              <a:rPr lang="cs-CZ" sz="2000" dirty="0"/>
              <a:t>Při vyrušení vzlétnou většinou prudce a hlasitě, ale jen nevysoko a nedoletí daleko, často před nebezpečím prostě utečou do houští.</a:t>
            </a:r>
          </a:p>
        </p:txBody>
      </p:sp>
    </p:spTree>
    <p:extLst>
      <p:ext uri="{BB962C8B-B14F-4D97-AF65-F5344CB8AC3E}">
        <p14:creationId xmlns:p14="http://schemas.microsoft.com/office/powerpoint/2010/main" val="44686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" y="17918"/>
            <a:ext cx="8229600" cy="1143000"/>
          </a:xfrm>
        </p:spPr>
        <p:txBody>
          <a:bodyPr/>
          <a:lstStyle/>
          <a:p>
            <a:r>
              <a:rPr lang="cs-CZ" b="1" dirty="0" smtClean="0"/>
              <a:t>Potrava</a:t>
            </a:r>
            <a:endParaRPr lang="cs-CZ" b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23528" y="908720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Jsou to všežravci, jejich hlavní potravou jsou všemožná semena a plody rostlin i stromů, včetně mladých výhonku a pupenů </a:t>
            </a:r>
            <a:r>
              <a:rPr lang="cs-CZ" sz="2000" dirty="0" smtClean="0"/>
              <a:t>trav</a:t>
            </a:r>
            <a:r>
              <a:rPr lang="cs-CZ" sz="2000" dirty="0"/>
              <a:t>, bylin i dřevin. Sežerou také nezanedbatelné množství drobných živočichů které většinou vyhrabávají z měkké půdy nebo z pod spadaného listí.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36004" y="235497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/>
              <a:t>Význam</a:t>
            </a:r>
            <a:endParaRPr lang="cs-CZ" sz="4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3153865"/>
            <a:ext cx="8820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Bažanti patřili odedávna mezi lovnou zvěř, byli zabíjeni pro maso i pro svá krásná péra. V současnosti se ve "vyspělých zemích" zemích jejich </a:t>
            </a:r>
            <a:r>
              <a:rPr lang="cs-CZ" sz="2000" dirty="0" smtClean="0"/>
              <a:t>lov zprůmyslnil</a:t>
            </a:r>
            <a:r>
              <a:rPr lang="cs-CZ" sz="2000" dirty="0"/>
              <a:t>, milionová množství v líhních odrostlých ptáků jsou každoročně postřílena brokovnicemi světových značek z rukou "milovníků" přírody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-36004" y="4520367"/>
            <a:ext cx="9180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/>
              <a:t>Ohrožení </a:t>
            </a:r>
            <a:endParaRPr lang="cs-CZ" sz="4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7048" y="5291878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Hodně druhů bažantů se stává vzácnými , hlavně v oblastech, kde se hodně loví a nikdo se nestará o jejich přežití.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157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016" y="116632"/>
            <a:ext cx="8229600" cy="1143000"/>
          </a:xfrm>
        </p:spPr>
        <p:txBody>
          <a:bodyPr/>
          <a:lstStyle/>
          <a:p>
            <a:r>
              <a:rPr lang="cs-CZ" b="1" i="1" dirty="0" smtClean="0"/>
              <a:t>Druhy bažantů 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Bažant zlatý - same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24744"/>
            <a:ext cx="2584107" cy="193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39339" y="306282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zlatý </a:t>
            </a:r>
            <a:endParaRPr lang="cs-CZ" dirty="0"/>
          </a:p>
        </p:txBody>
      </p:sp>
      <p:pic>
        <p:nvPicPr>
          <p:cNvPr id="1028" name="Picture 4" descr="Bažant mandžusk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634" y="2491308"/>
            <a:ext cx="3276364" cy="21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429692" y="46197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mandžuský </a:t>
            </a:r>
            <a:endParaRPr lang="cs-CZ" dirty="0"/>
          </a:p>
        </p:txBody>
      </p:sp>
      <p:pic>
        <p:nvPicPr>
          <p:cNvPr id="1030" name="Picture 6" descr="Bažant královský - same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80" y="4016980"/>
            <a:ext cx="2592288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552220" y="5961197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královský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87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Bažant diamantov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48680"/>
            <a:ext cx="2520280" cy="325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203848" y="382461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diamantový </a:t>
            </a:r>
            <a:endParaRPr lang="cs-CZ" dirty="0"/>
          </a:p>
        </p:txBody>
      </p:sp>
      <p:pic>
        <p:nvPicPr>
          <p:cNvPr id="2052" name="Picture 4" descr="Bažant krvav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20955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477725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krvavý</a:t>
            </a:r>
            <a:endParaRPr lang="cs-CZ" dirty="0"/>
          </a:p>
        </p:txBody>
      </p:sp>
      <p:pic>
        <p:nvPicPr>
          <p:cNvPr id="2054" name="Picture 6" descr="Bažant leskl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341" y="1784423"/>
            <a:ext cx="2785591" cy="322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444208" y="501846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ažant lesklý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40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180" y="41385"/>
            <a:ext cx="9142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i="1" dirty="0" smtClean="0"/>
              <a:t>Úkoly</a:t>
            </a:r>
            <a:endParaRPr lang="cs-CZ" sz="4000" b="1" i="1" dirty="0"/>
          </a:p>
        </p:txBody>
      </p:sp>
      <p:pic>
        <p:nvPicPr>
          <p:cNvPr id="5124" name="Picture 4" descr="http://upload.wikimedia.org/wikipedia/commons/thumb/5/57/Fasanhona-1.jpg/220px-Fasanhona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775691"/>
            <a:ext cx="3075050" cy="230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434070" y="3009724"/>
            <a:ext cx="1976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samec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920644" y="308198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samice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3430270"/>
            <a:ext cx="7492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Porovnej tělo </a:t>
            </a:r>
            <a:r>
              <a:rPr lang="cs-CZ" sz="2000" dirty="0" err="1" smtClean="0"/>
              <a:t>bažantního</a:t>
            </a:r>
            <a:r>
              <a:rPr lang="cs-CZ" sz="2000" dirty="0" smtClean="0"/>
              <a:t> samce a samice. </a:t>
            </a:r>
          </a:p>
          <a:p>
            <a:r>
              <a:rPr lang="cs-CZ" sz="2000" dirty="0" smtClean="0"/>
              <a:t>……………………………………………………………………………………………………………..</a:t>
            </a:r>
          </a:p>
          <a:p>
            <a:endParaRPr lang="cs-CZ" sz="2000" dirty="0"/>
          </a:p>
          <a:p>
            <a:r>
              <a:rPr lang="cs-CZ" sz="2000" dirty="0" smtClean="0"/>
              <a:t>2. Jaký význam má jejich odlišné zbarvení?</a:t>
            </a:r>
          </a:p>
          <a:p>
            <a:r>
              <a:rPr lang="cs-CZ" sz="2000" dirty="0" smtClean="0"/>
              <a:t>……………………………………………………………………………………………………………..</a:t>
            </a:r>
          </a:p>
          <a:p>
            <a:endParaRPr lang="cs-CZ" sz="2000" dirty="0"/>
          </a:p>
          <a:p>
            <a:r>
              <a:rPr lang="cs-CZ" sz="2000" dirty="0" smtClean="0"/>
              <a:t>3. Zjisti z encyklopedie, nebo z jiných zdrojů jak se nazývají umělé líhně, ve kterých se chovají bažanti.  </a:t>
            </a:r>
            <a:endParaRPr lang="cs-CZ" sz="2000" dirty="0"/>
          </a:p>
        </p:txBody>
      </p:sp>
      <p:pic>
        <p:nvPicPr>
          <p:cNvPr id="15" name="Picture 2" descr="Bažant Elliotův (Syrmaticus ellioti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48" y="749271"/>
            <a:ext cx="2906771" cy="225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8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-40943" y="2419147"/>
            <a:ext cx="8243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Bjchwzh.jpg.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23.5.2006 [cit. 2013-05-01]. Dostupné z: http://cs.wikipedia.org/wiki/Soubor:Bjchwzh.jpg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80728"/>
            <a:ext cx="9142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/>
          </a:p>
          <a:p>
            <a:pPr lvl="0"/>
            <a:r>
              <a:rPr lang="cs-CZ" i="1" dirty="0"/>
              <a:t>       </a:t>
            </a:r>
            <a:r>
              <a:rPr lang="en-US" i="1" dirty="0"/>
              <a:t>ISBN 978–80–7289–211–2.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47767" y="1772816"/>
            <a:ext cx="9123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Základy myslivosti, C. Rakušan a kolektiv, Státní zemědělské nakladatelství Praha, 1987. </a:t>
            </a:r>
            <a:r>
              <a:rPr lang="cs-CZ" dirty="0" smtClean="0"/>
              <a:t>I</a:t>
            </a:r>
          </a:p>
          <a:p>
            <a:r>
              <a:rPr lang="cs-CZ" dirty="0"/>
              <a:t> </a:t>
            </a:r>
            <a:r>
              <a:rPr lang="cs-CZ" dirty="0" smtClean="0"/>
              <a:t>      SBN </a:t>
            </a:r>
            <a:r>
              <a:rPr lang="cs-CZ" dirty="0"/>
              <a:t>07 – 131 - 88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47767" y="188640"/>
            <a:ext cx="9190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i="1" dirty="0" smtClean="0"/>
              <a:t>Zdroje</a:t>
            </a:r>
            <a:endParaRPr lang="cs-CZ" sz="40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-40943" y="3385902"/>
            <a:ext cx="9055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Chrysolophus.pictus-01-Castolovice.jpg.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19.8.2009 [cit. 2013-05-01]. Dostupné z: http://cs.wikipedia.org/wiki/Soubor:Chrysolophus.pictus-01-Castolovice.jpg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4437112"/>
            <a:ext cx="8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Crossoptilon</a:t>
            </a:r>
            <a:r>
              <a:rPr lang="cs-CZ" dirty="0"/>
              <a:t> </a:t>
            </a:r>
            <a:r>
              <a:rPr lang="cs-CZ" dirty="0" err="1"/>
              <a:t>mantchuricum</a:t>
            </a:r>
            <a:r>
              <a:rPr lang="cs-CZ" dirty="0"/>
              <a:t> -USA -captive-8a.jpg.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16.2.2011 [cit. 2013-05-01]. Dostupné z: http://cs.wikipedia.org/wiki/Soubor:Crossoptilon_mantchuricum_-USA_-captive-8a.jpg</a:t>
            </a:r>
          </a:p>
        </p:txBody>
      </p:sp>
    </p:spTree>
    <p:extLst>
      <p:ext uri="{BB962C8B-B14F-4D97-AF65-F5344CB8AC3E}">
        <p14:creationId xmlns:p14="http://schemas.microsoft.com/office/powerpoint/2010/main" val="40363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442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Bažant </vt:lpstr>
      <vt:lpstr>Anotace:</vt:lpstr>
      <vt:lpstr>Bažant</vt:lpstr>
      <vt:lpstr>Popis</vt:lpstr>
      <vt:lpstr>Potrava</vt:lpstr>
      <vt:lpstr>Druhy bažantů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Bažant</dc:title>
  <dc:creator>Galik</dc:creator>
  <cp:lastModifiedBy>ucitel</cp:lastModifiedBy>
  <cp:revision>13</cp:revision>
  <dcterms:created xsi:type="dcterms:W3CDTF">2013-05-01T09:25:10Z</dcterms:created>
  <dcterms:modified xsi:type="dcterms:W3CDTF">2013-08-22T14:05:43Z</dcterms:modified>
</cp:coreProperties>
</file>