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8" r:id="rId4"/>
    <p:sldId id="266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41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274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7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67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76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45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41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79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1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99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06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FB4D5-6B01-4030-A0EF-704448031DA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B1BC5-A804-4B00-8A04-174E1AFCA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63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3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Kuna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Pří_187_Rozmanitost přírody _ Kuna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3689581102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kunou.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kuně.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266018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7000">
              <a:srgbClr val="FFA800"/>
            </a:gs>
            <a:gs pos="19000">
              <a:srgbClr val="825600"/>
            </a:gs>
            <a:gs pos="31000">
              <a:srgbClr val="FFA800"/>
            </a:gs>
            <a:gs pos="97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4800" b="1" i="1" dirty="0" smtClean="0"/>
              <a:t>Kuna</a:t>
            </a:r>
            <a:endParaRPr lang="cs-CZ" sz="4800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412776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u="sng" dirty="0" smtClean="0"/>
              <a:t>Základní údaje: </a:t>
            </a:r>
            <a:endParaRPr lang="cs-CZ" sz="2400" i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204864"/>
            <a:ext cx="3312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Jméno:</a:t>
            </a:r>
            <a:r>
              <a:rPr lang="cs-CZ" sz="2200" dirty="0" smtClean="0"/>
              <a:t> Kuna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8360" y="2847020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Třída:</a:t>
            </a:r>
            <a:r>
              <a:rPr lang="cs-CZ" sz="2200" dirty="0" smtClean="0"/>
              <a:t> savci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6829" y="3523015"/>
            <a:ext cx="3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Řád:</a:t>
            </a:r>
            <a:r>
              <a:rPr lang="cs-CZ" sz="2200" dirty="0" smtClean="0"/>
              <a:t> šelmy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3054" y="4118964"/>
            <a:ext cx="3744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Čeleď:</a:t>
            </a:r>
            <a:r>
              <a:rPr lang="cs-CZ" sz="2200" dirty="0" smtClean="0"/>
              <a:t> lasicovití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6829" y="4738889"/>
            <a:ext cx="3744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Rod:</a:t>
            </a:r>
            <a:r>
              <a:rPr lang="cs-CZ" sz="2200" dirty="0" smtClean="0"/>
              <a:t> Kuna</a:t>
            </a:r>
            <a:endParaRPr lang="cs-CZ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6829" y="5333850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Kmen: </a:t>
            </a:r>
            <a:r>
              <a:rPr lang="cs-CZ" sz="2200" dirty="0" smtClean="0"/>
              <a:t>strunatci </a:t>
            </a:r>
            <a:endParaRPr lang="cs-CZ" sz="2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41738" y="2635751"/>
            <a:ext cx="4427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Hmotnost:</a:t>
            </a:r>
            <a:r>
              <a:rPr lang="cs-CZ" sz="2200" dirty="0" smtClean="0"/>
              <a:t> až 2 kg </a:t>
            </a:r>
            <a:endParaRPr lang="cs-CZ" sz="2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41738" y="3277907"/>
            <a:ext cx="3384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Počet mláďat: </a:t>
            </a:r>
            <a:r>
              <a:rPr lang="cs-CZ" sz="2200" dirty="0" smtClean="0"/>
              <a:t>2 až 6 </a:t>
            </a:r>
            <a:r>
              <a:rPr lang="cs-CZ" sz="2200" b="1" dirty="0" smtClean="0"/>
              <a:t> </a:t>
            </a:r>
            <a:endParaRPr lang="cs-CZ" sz="2200" b="1" dirty="0"/>
          </a:p>
        </p:txBody>
      </p:sp>
      <p:pic>
        <p:nvPicPr>
          <p:cNvPr id="1026" name="Picture 2" descr="Soubor:Martes martes cr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162" y="4046711"/>
            <a:ext cx="3366952" cy="224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615942" y="1820143"/>
            <a:ext cx="3602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Délka:</a:t>
            </a:r>
            <a:r>
              <a:rPr lang="cs-CZ" sz="2200" dirty="0" smtClean="0"/>
              <a:t> tělo 45 až 55 cm</a:t>
            </a:r>
          </a:p>
          <a:p>
            <a:r>
              <a:rPr lang="cs-CZ" sz="2200" dirty="0" smtClean="0"/>
              <a:t>            oháňka 25 až 30 cm </a:t>
            </a:r>
            <a:endParaRPr lang="cs-CZ" sz="2200" dirty="0"/>
          </a:p>
        </p:txBody>
      </p:sp>
      <p:pic>
        <p:nvPicPr>
          <p:cNvPr id="1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66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7000">
              <a:srgbClr val="FFA800"/>
            </a:gs>
            <a:gs pos="19000">
              <a:srgbClr val="825600"/>
            </a:gs>
            <a:gs pos="31000">
              <a:srgbClr val="FFA800"/>
            </a:gs>
            <a:gs pos="97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Rozdělení 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28799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U nás žijí dva druhy: </a:t>
            </a:r>
            <a:r>
              <a:rPr lang="cs-CZ" sz="2400" b="1" dirty="0" smtClean="0"/>
              <a:t>kuna lesní a kuna skalní. 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-8056" y="1933698"/>
            <a:ext cx="9252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i="1" dirty="0" smtClean="0"/>
              <a:t>Kuna lesní </a:t>
            </a:r>
            <a:endParaRPr lang="cs-CZ" sz="32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47288" y="2532675"/>
            <a:ext cx="39964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Je rozšířena po celé Evropě. U nás se s ní setkáváme všude, kde jsou rozsáhlejší lesní komplexy. 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16866" y="3768075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Má velmi ceněnou kožešinu. Kožich je tmavohnědý bez šedého návleku a na hrdle má světlou skvrnu. </a:t>
            </a:r>
            <a:endParaRPr lang="cs-CZ" sz="2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16866" y="4550399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Mláďata se rodí v dubnu až v květnu a jsou slepá. </a:t>
            </a:r>
            <a:endParaRPr lang="cs-CZ" sz="2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2678" y="4981286"/>
            <a:ext cx="86764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Přes den odpočívá na stromech a to v opuštěných hnízdech ptáků nebo v dutinách, výborně šplhá a skáče z jednoho strumu na druhý, často na značné vzdálenosti. Vyhýbá se lidským obydlím. </a:t>
            </a:r>
            <a:endParaRPr lang="cs-CZ" sz="2200" dirty="0"/>
          </a:p>
        </p:txBody>
      </p:sp>
      <p:pic>
        <p:nvPicPr>
          <p:cNvPr id="14" name="Picture 2" descr="Soubor:Martes martes cr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22870"/>
            <a:ext cx="2304256" cy="153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94" y="6089282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21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7000">
              <a:srgbClr val="FFA800"/>
            </a:gs>
            <a:gs pos="19000">
              <a:srgbClr val="825600"/>
            </a:gs>
            <a:gs pos="31000">
              <a:srgbClr val="FFA800"/>
            </a:gs>
            <a:gs pos="97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62068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i="1" dirty="0" smtClean="0"/>
              <a:t>Kuna skalní </a:t>
            </a:r>
            <a:endParaRPr lang="cs-CZ" sz="3200" i="1" dirty="0"/>
          </a:p>
        </p:txBody>
      </p:sp>
      <p:pic>
        <p:nvPicPr>
          <p:cNvPr id="2050" name="Picture 2" descr="Popis obrázku chyb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357" y="1484784"/>
            <a:ext cx="2824245" cy="212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33194" y="1254536"/>
            <a:ext cx="46085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Na rozdíl od kuny lesní vyhledává spíše otevřené volné krajiny a žije s oblibou v blízkosti lidských sídel, ve stodolách, v půdních prostorách, ve zdivu starých hradů, v lomech, ve skalách, nebo v hromadě dříví.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3194" y="3645604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Je taktéž hnědá, má však černohnědý nádech, tmavší běhy i oháňku. 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4150240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Je hojnější než kuna lesní. 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581127"/>
            <a:ext cx="8383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Její kožešina je o něco méně hodnocena, neboť nemá tak výraznou barvu.  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3548" y="5350568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Kuna skalní před kunou lesní prchá. Je také nočním zvířetem, ale tak, kde není zneklidňována loví i ve dne.  </a:t>
            </a:r>
            <a:endParaRPr lang="cs-CZ" sz="2200" dirty="0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8" y="6120009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41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7000">
              <a:srgbClr val="FFA800"/>
            </a:gs>
            <a:gs pos="19000">
              <a:srgbClr val="825600"/>
            </a:gs>
            <a:gs pos="31000">
              <a:srgbClr val="FFA800"/>
            </a:gs>
            <a:gs pos="97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cs-CZ" b="1" i="1" dirty="0" smtClean="0"/>
              <a:t>Potrava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0431" y="1174172"/>
            <a:ext cx="784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Potrava kuny je pestrá, živí se téměř vším, čeho se může zmocnit.  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681675"/>
            <a:ext cx="8496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Jsou to myši, brouci, ptáci, plši, veverky, sluky, mladí zajíci, někdy i ježci.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2112562"/>
            <a:ext cx="7704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Kuna lesní loví i velké ptáky, jako např. tetřevy, 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77478" y="2707681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 oblibě má i rostlinou potravu, hlavně plody a ovoce, jako hrušky, jablka, švestky, borůvky, brusinky a jeřabiny. 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1867" y="3501006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Kuna lesní je krvelačnou šelmou, která ráda vysává své oběti krev. Ráda si pochutnává na mozku a vnitřnostech.  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2991" y="4350103"/>
            <a:ext cx="83122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Kuna skalní loví často domácí zvířata, jako holuby, drůbež a králíky. </a:t>
            </a:r>
            <a:endParaRPr lang="cs-CZ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90286" y="4969208"/>
            <a:ext cx="8600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Nespotřebovanou kořist si odnášejí a ukládají ve skrýších. </a:t>
            </a:r>
            <a:endParaRPr lang="cs-CZ" sz="2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66675" y="5381534"/>
            <a:ext cx="8661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Škodlivost obou kun se často přehání. Její hlavní potravou jsou </a:t>
            </a:r>
            <a:r>
              <a:rPr lang="cs-CZ" sz="2200" dirty="0" err="1" smtClean="0"/>
              <a:t>myšovití</a:t>
            </a:r>
            <a:r>
              <a:rPr lang="cs-CZ" sz="2200" dirty="0" smtClean="0"/>
              <a:t> hlodavci. </a:t>
            </a:r>
            <a:endParaRPr lang="cs-CZ" sz="2200" dirty="0"/>
          </a:p>
        </p:txBody>
      </p:sp>
      <p:pic>
        <p:nvPicPr>
          <p:cNvPr id="12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87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46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7000">
              <a:srgbClr val="FFA800"/>
            </a:gs>
            <a:gs pos="19000">
              <a:srgbClr val="825600"/>
            </a:gs>
            <a:gs pos="31000">
              <a:srgbClr val="FFA800"/>
            </a:gs>
            <a:gs pos="97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Úkol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412776"/>
            <a:ext cx="69127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Co patří mezi potravu kuny? Zakroužkuj obrázky.  </a:t>
            </a:r>
            <a:endParaRPr lang="cs-CZ" sz="2200" dirty="0"/>
          </a:p>
        </p:txBody>
      </p:sp>
      <p:pic>
        <p:nvPicPr>
          <p:cNvPr id="4098" name="Picture 2" descr="myš domác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1470442" cy="102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Veverka obecn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726" y="3687198"/>
            <a:ext cx="1507310" cy="102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Ků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974" y="2186742"/>
            <a:ext cx="1094617" cy="105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Vrabec domácí, zástupce skupin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56" y="3551626"/>
            <a:ext cx="1691804" cy="1127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Šírohlavec ještěrčí (Malpolon monspessulanus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202" y="5085185"/>
            <a:ext cx="162816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upload.wikimedia.org/wikipedia/commons/thumb/c/c1/Fuji_apple.jpg/220px-Fuji_appl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564" y="2095513"/>
            <a:ext cx="1787764" cy="112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Fruit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30" y="5288157"/>
            <a:ext cx="1391440" cy="129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Brusnice borůvk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875" y="3506561"/>
            <a:ext cx="1568219" cy="1179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http://upload.wikimedia.org/wikipedia/commons/thumb/6/69/Raspberries05.jpg/220px-Raspberries05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615" y="4732597"/>
            <a:ext cx="1800020" cy="1202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OPVK_hor_zakladni_logolink_RGB_cz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56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87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7000">
              <a:srgbClr val="FFA800"/>
            </a:gs>
            <a:gs pos="19000">
              <a:srgbClr val="825600"/>
            </a:gs>
            <a:gs pos="31000">
              <a:srgbClr val="FFA800"/>
            </a:gs>
            <a:gs pos="97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Zdroj 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68760"/>
            <a:ext cx="853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Základy myslivosti, C. Rakušan a kolektiv, Státní zemědělské nakladatelství Praha, 1987. ISBN 07 – 131 - 88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915091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Martes</a:t>
            </a:r>
            <a:r>
              <a:rPr lang="cs-CZ" dirty="0"/>
              <a:t> </a:t>
            </a:r>
            <a:r>
              <a:rPr lang="cs-CZ" dirty="0" err="1"/>
              <a:t>martes</a:t>
            </a:r>
            <a:r>
              <a:rPr lang="cs-CZ" dirty="0"/>
              <a:t> </a:t>
            </a:r>
            <a:r>
              <a:rPr lang="cs-CZ" dirty="0" err="1"/>
              <a:t>crop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20.8.2007 [cit. 2013-07-23]. Dostupné z: http://cs.wikipedia.org/wiki/Soubor:Martes_martes_crop.jpg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2895327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Steinmarder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22.10.2006 [cit. 2013-07-23]. Dostupné z: http://cs.wikipedia.org/wiki/Soubor:Steinmarder.JPG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393305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House mouse.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15.12.2004 [cit. 2013-07-23]. </a:t>
            </a:r>
            <a:r>
              <a:rPr lang="en-US" dirty="0" err="1"/>
              <a:t>Dostupné</a:t>
            </a:r>
            <a:r>
              <a:rPr lang="en-US" dirty="0"/>
              <a:t> z: http://cs.wikipedia.org/wiki/Soubor:House_mouse.jpg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6437" y="4856386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Eichhörnchen</a:t>
            </a:r>
            <a:r>
              <a:rPr lang="cs-CZ" dirty="0"/>
              <a:t> Düsseldorf </a:t>
            </a:r>
            <a:r>
              <a:rPr lang="cs-CZ" dirty="0" err="1"/>
              <a:t>Hofgarten</a:t>
            </a:r>
            <a:r>
              <a:rPr lang="cs-CZ" dirty="0"/>
              <a:t> </a:t>
            </a:r>
            <a:r>
              <a:rPr lang="cs-CZ" dirty="0" err="1"/>
              <a:t>edit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19.11.2011 [cit. 2013-07-23]. Dostupné z: http://cs.wikipedia.org/wiki/Soubor:Eichh%C3%B6rnchen_D%C3%BCsseldorf_Hofgarten_edit.jpg</a:t>
            </a:r>
          </a:p>
        </p:txBody>
      </p:sp>
      <p:pic>
        <p:nvPicPr>
          <p:cNvPr id="9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56" y="6056715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61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7000">
              <a:srgbClr val="FFA800"/>
            </a:gs>
            <a:gs pos="19000">
              <a:srgbClr val="825600"/>
            </a:gs>
            <a:gs pos="31000">
              <a:srgbClr val="FFA800"/>
            </a:gs>
            <a:gs pos="97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80780"/>
            <a:ext cx="8388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Dunkelfuchsstute-Ciara16.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16.3.2006 [cit. 2013-07-23]. Dostupné z: http://cs.wikipedia.org/wiki/Soubor:Dunkelfuchsstute-Ciara16.jpg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3648" y="873844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House sparrow04.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28.10.2006 [cit. 2013-07-23]. </a:t>
            </a:r>
            <a:r>
              <a:rPr lang="en-US" dirty="0" err="1"/>
              <a:t>Dostupné</a:t>
            </a:r>
            <a:r>
              <a:rPr lang="en-US" dirty="0"/>
              <a:t> z: http://cs.wikipedia.org/wiki/Soubor:House_sparrow04.jpg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-40943" y="1785590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Couleuvre</a:t>
            </a:r>
            <a:r>
              <a:rPr lang="cs-CZ" dirty="0"/>
              <a:t> </a:t>
            </a:r>
            <a:r>
              <a:rPr lang="cs-CZ" dirty="0" err="1"/>
              <a:t>montpellier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15.6.2007 [cit. 2013-07-23]. Dostupné z: http://cs.wikipedia.org/wiki/Soubor:Couleuvre_montpellier.jpg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-40943" y="2631338"/>
            <a:ext cx="8388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Fuji </a:t>
            </a:r>
            <a:r>
              <a:rPr lang="cs-CZ" dirty="0" err="1"/>
              <a:t>apple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24.6.2007 [cit. 2013-07-23]. Dostupné z: http://cs.wikipedia.org/wiki/Soubor:Fuji_apple.jpg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-40943" y="3429000"/>
            <a:ext cx="8388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Fruit3.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14.2.2007 [cit. 2013-07-23]. </a:t>
            </a:r>
            <a:r>
              <a:rPr lang="en-US" dirty="0" err="1"/>
              <a:t>Dostupné</a:t>
            </a:r>
            <a:r>
              <a:rPr lang="en-US" dirty="0"/>
              <a:t> z: http://cs.wikipedia.org/wiki/Soubor:Fruit3.JPG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4352330"/>
            <a:ext cx="8253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Bilberries.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24.5.2006 [cit. 2013-07-23]. </a:t>
            </a:r>
            <a:r>
              <a:rPr lang="en-US" dirty="0" err="1"/>
              <a:t>Dostupné</a:t>
            </a:r>
            <a:r>
              <a:rPr lang="en-US" dirty="0"/>
              <a:t> z: http://cs.wikipedia.org/wiki/Soubor:Bilberries.jpg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5199924"/>
            <a:ext cx="60121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700" dirty="0"/>
              <a:t>Raspberries05. In: </a:t>
            </a:r>
            <a:r>
              <a:rPr lang="cs-CZ" sz="1700" i="1" dirty="0" err="1"/>
              <a:t>Wikipedia</a:t>
            </a:r>
            <a:r>
              <a:rPr lang="cs-CZ" sz="1700" i="1" dirty="0"/>
              <a:t>: </a:t>
            </a:r>
            <a:r>
              <a:rPr lang="cs-CZ" sz="1700" i="1" dirty="0" err="1"/>
              <a:t>the</a:t>
            </a:r>
            <a:r>
              <a:rPr lang="cs-CZ" sz="1700" i="1" dirty="0"/>
              <a:t> free </a:t>
            </a:r>
            <a:r>
              <a:rPr lang="cs-CZ" sz="1700" i="1" dirty="0" err="1"/>
              <a:t>encyclopedia</a:t>
            </a:r>
            <a:r>
              <a:rPr lang="cs-CZ" sz="1700" dirty="0"/>
              <a:t> [online]. San Francisco (CA): </a:t>
            </a:r>
            <a:r>
              <a:rPr lang="cs-CZ" sz="1700" dirty="0" err="1"/>
              <a:t>Wikimedia</a:t>
            </a:r>
            <a:r>
              <a:rPr lang="cs-CZ" sz="1700" dirty="0"/>
              <a:t> </a:t>
            </a:r>
            <a:r>
              <a:rPr lang="cs-CZ" sz="1700" dirty="0" err="1"/>
              <a:t>Foundation</a:t>
            </a:r>
            <a:r>
              <a:rPr lang="cs-CZ" sz="1700" dirty="0"/>
              <a:t>, 2001-, 1.5.2006 [cit. 2013-07-23]. Dostupné </a:t>
            </a:r>
            <a:r>
              <a:rPr lang="cs-CZ" sz="1700" dirty="0" smtClean="0"/>
              <a:t>z:</a:t>
            </a:r>
          </a:p>
          <a:p>
            <a:r>
              <a:rPr lang="cs-CZ" sz="1700" dirty="0" smtClean="0"/>
              <a:t>http</a:t>
            </a:r>
            <a:r>
              <a:rPr lang="cs-CZ" sz="1700" dirty="0"/>
              <a:t>://sk.wikipedia.org/wiki/S%C3%BAbor:Raspberries05.jpg</a:t>
            </a:r>
          </a:p>
        </p:txBody>
      </p:sp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923" y="6076536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1323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583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Kuna</vt:lpstr>
      <vt:lpstr>Anotace:</vt:lpstr>
      <vt:lpstr>Kuna</vt:lpstr>
      <vt:lpstr>Rozdělení </vt:lpstr>
      <vt:lpstr>Prezentace aplikace PowerPoint</vt:lpstr>
      <vt:lpstr>Potrava</vt:lpstr>
      <vt:lpstr>Úkol</vt:lpstr>
      <vt:lpstr>Zdroj 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Kuna</dc:title>
  <dc:creator>Galik</dc:creator>
  <cp:lastModifiedBy>ucitel</cp:lastModifiedBy>
  <cp:revision>12</cp:revision>
  <dcterms:created xsi:type="dcterms:W3CDTF">2013-07-23T16:28:13Z</dcterms:created>
  <dcterms:modified xsi:type="dcterms:W3CDTF">2013-08-22T14:05:56Z</dcterms:modified>
</cp:coreProperties>
</file>