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64" r:id="rId10"/>
    <p:sldId id="27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70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58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13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77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75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30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36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83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61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30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51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ED861-3549-4D8A-B13C-C0B2FFFABC5C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70DB5-3DD4-4117-B32E-AA8BA0AD2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08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Jelen lesní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Pří_188_Rozmanitost </a:t>
            </a:r>
            <a:r>
              <a:rPr lang="cs-CZ" b="1" dirty="0" err="1" smtClean="0"/>
              <a:t>přírody_Jelen</a:t>
            </a:r>
            <a:r>
              <a:rPr lang="cs-CZ" b="1" dirty="0" smtClean="0"/>
              <a:t> lesní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726152313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21000">
              <a:srgbClr val="D49E6C"/>
            </a:gs>
            <a:gs pos="8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8863"/>
            <a:ext cx="8229600" cy="864096"/>
          </a:xfrm>
        </p:spPr>
        <p:txBody>
          <a:bodyPr>
            <a:normAutofit/>
          </a:bodyPr>
          <a:lstStyle/>
          <a:p>
            <a:r>
              <a:rPr lang="cs-CZ" sz="1800" dirty="0"/>
              <a:t>Základy myslivosti, C. Rakušan a kolektiv, Státní zemědělské nakladatelství Praha, 1987. ISBN 07 – 131 - 88 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1268760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ISBN 978–80–7289–211–2.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213285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Savci, Encyklopedie školáka. SLOVART, PRAHA, 1998. </a:t>
            </a:r>
          </a:p>
          <a:p>
            <a:r>
              <a:rPr lang="cs-CZ" dirty="0"/>
              <a:t>      ISBN 80 – 7209 – 115 – 8 </a:t>
            </a:r>
          </a:p>
        </p:txBody>
      </p:sp>
    </p:spTree>
    <p:extLst>
      <p:ext uri="{BB962C8B-B14F-4D97-AF65-F5344CB8AC3E}">
        <p14:creationId xmlns:p14="http://schemas.microsoft.com/office/powerpoint/2010/main" val="426831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jelenem.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jelenech.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</a:t>
            </a:r>
            <a:r>
              <a:rPr lang="cs-CZ" smtClean="0"/>
              <a:t>předmět </a:t>
            </a:r>
            <a:r>
              <a:rPr lang="cs-CZ" smtClean="0"/>
              <a:t>přírodověda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43380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i="1" dirty="0" smtClean="0"/>
              <a:t>Jelen lesní 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108" y="1124744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u="sng" dirty="0" smtClean="0"/>
              <a:t>Základní údaje</a:t>
            </a:r>
            <a:endParaRPr lang="cs-CZ" sz="2400" i="1" u="sng" dirty="0"/>
          </a:p>
        </p:txBody>
      </p:sp>
      <p:pic>
        <p:nvPicPr>
          <p:cNvPr id="1026" name="Picture 2" descr="Jelen lesní - same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356" y="3313575"/>
            <a:ext cx="2680599" cy="225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3774" y="1754841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Jméno: </a:t>
            </a:r>
            <a:r>
              <a:rPr lang="cs-CZ" sz="2000" dirty="0"/>
              <a:t>j</a:t>
            </a:r>
            <a:r>
              <a:rPr lang="cs-CZ" sz="2000" dirty="0" smtClean="0"/>
              <a:t>elen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3774" y="2327711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Čeleď: </a:t>
            </a:r>
            <a:r>
              <a:rPr lang="cs-CZ" sz="2000" dirty="0" smtClean="0"/>
              <a:t>jelenovití 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3774" y="2802994"/>
            <a:ext cx="1548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Třída: </a:t>
            </a:r>
            <a:r>
              <a:rPr lang="cs-CZ" sz="2000" dirty="0" smtClean="0"/>
              <a:t>savci 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3774" y="3404199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Řád: </a:t>
            </a:r>
            <a:r>
              <a:rPr lang="cs-CZ" sz="2000" dirty="0" smtClean="0"/>
              <a:t>sudokopytníci 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3646" y="3924767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Podřád: </a:t>
            </a:r>
            <a:r>
              <a:rPr lang="cs-CZ" sz="2000" dirty="0" smtClean="0"/>
              <a:t>přežvýkavci 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3018" y="4441661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Počet druhů: </a:t>
            </a:r>
            <a:r>
              <a:rPr lang="cs-CZ" sz="2000" dirty="0" smtClean="0"/>
              <a:t>asi 45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7544" y="4929696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Hmotnost: </a:t>
            </a:r>
            <a:r>
              <a:rPr lang="cs-CZ" sz="2000" dirty="0" smtClean="0"/>
              <a:t>samci 160 – 240 kg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    samice 120 – 170 kg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524983" y="1554786"/>
            <a:ext cx="4972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Rozšíření: </a:t>
            </a:r>
            <a:r>
              <a:rPr lang="cs-CZ" sz="2000" dirty="0" smtClean="0"/>
              <a:t>obývají prakticky celou Evropu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524983" y="2111218"/>
            <a:ext cx="2476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Počet mláďat: </a:t>
            </a:r>
            <a:r>
              <a:rPr lang="cs-CZ" sz="2000" dirty="0" smtClean="0"/>
              <a:t>1 – 2 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532557" y="2583596"/>
            <a:ext cx="3870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Potrava: </a:t>
            </a:r>
            <a:r>
              <a:rPr lang="cs-CZ" sz="2000" dirty="0" smtClean="0"/>
              <a:t>tráva, kůra, větvičky, listy, mladé výhonky  </a:t>
            </a:r>
            <a:endParaRPr lang="cs-CZ" sz="2000" dirty="0"/>
          </a:p>
        </p:txBody>
      </p:sp>
      <p:pic>
        <p:nvPicPr>
          <p:cNvPr id="16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6" y="6056752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239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/>
              <a:t>Popis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3392" y="692696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Pojmenování: samec – jelen, samice – laň, mládě - koloušek 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3945" y="1058894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Od nepaměti byli jeleni nazývání zvěří královskou.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3392" y="1766780"/>
            <a:ext cx="7004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Jelen lesní patří mezi největší zástupce své čeledi.  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0056" y="2166890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Samci dorůstají 175 – 230 cm, samice 160 – 210 cm. </a:t>
            </a:r>
          </a:p>
          <a:p>
            <a:r>
              <a:rPr lang="cs-CZ" sz="2000" dirty="0" smtClean="0"/>
              <a:t>Velikost i hmotnost je velmi proměnlivá. </a:t>
            </a:r>
          </a:p>
          <a:p>
            <a:r>
              <a:rPr lang="cs-CZ" sz="2000" dirty="0" smtClean="0"/>
              <a:t>Jeleni žijící v méně příznivých podmínkách mohou dorůstat jen 70 cm. </a:t>
            </a:r>
          </a:p>
          <a:p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81864" y="3136386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Přes léto má jelení srst obvykle hnědou barvu s rudějším nádechem, v zimním období převládá barva šedohnědá. 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57941" y="3859916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Nejtypičtějším znakem pro samce jsou parohy, které každý rok, obvykle na konci zimy, shazuje.  Na jaře, kdy jelenům rostou parohy nové, jsou porostlé jemnou ochranou sametovou vrstvou, která později zmizí.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70056" y="4856222"/>
            <a:ext cx="8036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Samci se mimo říji zdržují samostatně, samice naopak ve skupinách, které mohou dosahovat až 50 jedinců. 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7941" y="5564108"/>
            <a:ext cx="8676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Aktivní bývá až za soumraku, kdy ho můžeme vidět při pastvě na lesních paloucích.  </a:t>
            </a:r>
            <a:endParaRPr lang="cs-CZ" sz="2000" dirty="0"/>
          </a:p>
        </p:txBody>
      </p:sp>
      <p:pic>
        <p:nvPicPr>
          <p:cNvPr id="1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88241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99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Jednotlivé části jeleního parohu</a:t>
            </a:r>
            <a:endParaRPr lang="cs-CZ" b="1" i="1" dirty="0"/>
          </a:p>
        </p:txBody>
      </p:sp>
      <p:pic>
        <p:nvPicPr>
          <p:cNvPr id="1026" name="Picture 2" descr="http://upload.wikimedia.org/wikipedia/commons/thumb/2/2e/Horn_av_kronhjorten%2C_Nordisk_familjebok.png/100px-Horn_av_kronhjorten%2C_Nordisk_familjebo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80875"/>
            <a:ext cx="2457854" cy="545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3294721" y="5367128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054512" y="4507212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054512" y="3570132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795726" y="1944164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234532" y="496701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o</a:t>
            </a:r>
            <a:r>
              <a:rPr lang="cs-CZ" sz="2000" b="1" dirty="0" smtClean="0"/>
              <a:t>čník – první výsada</a:t>
            </a:r>
            <a:endParaRPr lang="cs-CZ" sz="20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090516" y="3168950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o</a:t>
            </a:r>
            <a:r>
              <a:rPr lang="cs-CZ" sz="2000" b="1" dirty="0" smtClean="0"/>
              <a:t>pěrák – druhá výsada</a:t>
            </a:r>
            <a:endParaRPr lang="cs-CZ" sz="20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018508" y="4107047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nadočník – třetí výsada</a:t>
            </a:r>
            <a:endParaRPr lang="cs-CZ" sz="20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802484" y="1588730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koruna – vrchol parohu</a:t>
            </a:r>
            <a:endParaRPr lang="cs-CZ" sz="2000" b="1" dirty="0"/>
          </a:p>
        </p:txBody>
      </p:sp>
      <p:pic>
        <p:nvPicPr>
          <p:cNvPr id="1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4928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59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000">
              <a:srgbClr val="D6B19C"/>
            </a:gs>
            <a:gs pos="28000">
              <a:srgbClr val="D49E6C"/>
            </a:gs>
            <a:gs pos="75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4025" y="116632"/>
            <a:ext cx="4843754" cy="706090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Jak rostou parohy</a:t>
            </a:r>
            <a:endParaRPr lang="cs-CZ" b="1" i="1" dirty="0"/>
          </a:p>
        </p:txBody>
      </p:sp>
      <p:pic>
        <p:nvPicPr>
          <p:cNvPr id="2050" name="Picture 2" descr="http://upload.wikimedia.org/wikipedia/commons/thumb/8/82/Kronhjortshornets_utveckling%2C_Nordisk_familjebok.svg/220px-Kronhjortshornets_utveckling%2C_Nordisk_familjebok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270" y="3910668"/>
            <a:ext cx="3284555" cy="1657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902971" y="5747318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</a:t>
            </a:r>
            <a:r>
              <a:rPr lang="cs-CZ" sz="2000" dirty="0" smtClean="0"/>
              <a:t>kázka vývoje parohu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802825"/>
            <a:ext cx="8144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000" i="1" u="sng" dirty="0" smtClean="0"/>
              <a:t>Bez paroží</a:t>
            </a:r>
          </a:p>
          <a:p>
            <a:r>
              <a:rPr lang="cs-CZ" sz="2000" dirty="0" smtClean="0"/>
              <a:t>V mírném pásmu jeleni shazují parohy každou zimu. </a:t>
            </a:r>
          </a:p>
          <a:p>
            <a:r>
              <a:rPr lang="cs-CZ" sz="2000" dirty="0" smtClean="0"/>
              <a:t>Na čele jelena zůstanou malé kostěné násadce zvané pučnice.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5197" y="1700808"/>
            <a:ext cx="8012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u="sng" dirty="0" smtClean="0"/>
              <a:t>2. Červen</a:t>
            </a:r>
          </a:p>
          <a:p>
            <a:r>
              <a:rPr lang="cs-CZ" sz="2000" dirty="0" smtClean="0"/>
              <a:t>Parohy rostou na jaře a v létě. </a:t>
            </a:r>
          </a:p>
          <a:p>
            <a:r>
              <a:rPr lang="cs-CZ" sz="2000" dirty="0" smtClean="0"/>
              <a:t>V tomto období jsou pokryté tenkou sametovou kůží zvanou lýčí.</a:t>
            </a:r>
          </a:p>
          <a:p>
            <a:r>
              <a:rPr lang="cs-CZ" sz="2000" dirty="0" smtClean="0"/>
              <a:t>Kůže je protkána cévami, které paroh vyživují.  </a:t>
            </a:r>
            <a:r>
              <a:rPr lang="cs-CZ" sz="2000" i="1" u="sng" dirty="0" smtClean="0"/>
              <a:t> </a:t>
            </a:r>
            <a:endParaRPr lang="cs-CZ" sz="2000" i="1" u="sng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5197" y="2924944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u="sng" dirty="0" smtClean="0"/>
              <a:t>3. Září </a:t>
            </a:r>
          </a:p>
          <a:p>
            <a:r>
              <a:rPr lang="cs-CZ" sz="2000" dirty="0" smtClean="0"/>
              <a:t>Parohy bývají již plně dorostlé do podzimní doby říje. Jeleni se zbavují lýčí tak, že parohy otírají o kmeny stromů (vytloukají).  </a:t>
            </a:r>
          </a:p>
          <a:p>
            <a:r>
              <a:rPr lang="cs-CZ" sz="2000" dirty="0" smtClean="0"/>
              <a:t>Zpočátku vyrůstá každým rokem o jednu výsadu víc. 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7809" y="4257014"/>
            <a:ext cx="4680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u="sng" dirty="0" smtClean="0"/>
              <a:t>4. Leden</a:t>
            </a:r>
          </a:p>
          <a:p>
            <a:r>
              <a:rPr lang="cs-CZ" sz="2000" dirty="0" smtClean="0"/>
              <a:t>Jakmile skončí doma rozmnožování, většinou od ledna do dubna, parohy prostě odpadnou. Obvykle se odlomí postupně. </a:t>
            </a:r>
            <a:endParaRPr lang="cs-CZ" sz="2000" dirty="0"/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012914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47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Vítěz bere všechno </a:t>
            </a:r>
            <a:endParaRPr lang="cs-CZ" b="1" i="1" dirty="0"/>
          </a:p>
        </p:txBody>
      </p:sp>
      <p:pic>
        <p:nvPicPr>
          <p:cNvPr id="3074" name="Picture 2" descr="http://upload.wikimedia.org/wikipedia/commons/thumb/a/a1/Hirschkampf.jpg/220px-Hirschkamp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40290"/>
            <a:ext cx="3664081" cy="274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842870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Dva samci jelena lesního se zaklesly parohy v boji, při němž v době říje svádějí samci s největším parožím souboje o vedoucí postavení ve stádu. </a:t>
            </a:r>
            <a:endParaRPr lang="cs-CZ" sz="2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4365104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Vítězný samec jelena lesního hlasitě troubí, čímž oznamuje svou nadvládu nad stádem po boji s jiným samcem. Je obklopen laněmi, které tvoří takzvaný harém. </a:t>
            </a:r>
          </a:p>
          <a:p>
            <a:r>
              <a:rPr lang="cs-CZ" sz="2000" b="1" dirty="0" smtClean="0"/>
              <a:t>V budoucnu bude muset obhajovat své postavení proti dalším mladším samcům. </a:t>
            </a:r>
            <a:endParaRPr lang="cs-CZ" sz="2000" b="1" dirty="0"/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76" y="594928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246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000">
              <a:srgbClr val="D6B19C"/>
            </a:gs>
            <a:gs pos="28000">
              <a:srgbClr val="D49E6C"/>
            </a:gs>
            <a:gs pos="75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Samec, samice, mládě</a:t>
            </a:r>
            <a:endParaRPr lang="cs-CZ" b="1" i="1" dirty="0"/>
          </a:p>
        </p:txBody>
      </p:sp>
      <p:pic>
        <p:nvPicPr>
          <p:cNvPr id="4098" name="Picture 2" descr="http://upload.wikimedia.org/wikipedia/commons/thumb/7/7f/Szarvasborju2.jpg/220px-Szarvasborju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832" y="2230065"/>
            <a:ext cx="2976329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Jeleň lesný-sam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112" y="1076298"/>
            <a:ext cx="3100569" cy="232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66974" y="3284825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</a:t>
            </a:r>
            <a:r>
              <a:rPr lang="cs-CZ" sz="2000" dirty="0" smtClean="0"/>
              <a:t>elen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84864" y="3684935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</a:t>
            </a:r>
            <a:r>
              <a:rPr lang="cs-CZ" sz="2000" dirty="0" smtClean="0"/>
              <a:t>aň 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316902" y="4532391"/>
            <a:ext cx="2688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</a:t>
            </a:r>
            <a:r>
              <a:rPr lang="cs-CZ" sz="2000" dirty="0" smtClean="0"/>
              <a:t>aň s kolouškem 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5774" y="4932501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Bílé skvrny na srsti koloucha jelena lesního pomáhají při ukrývaní ve vysoké trávě.</a:t>
            </a:r>
          </a:p>
          <a:p>
            <a:r>
              <a:rPr lang="cs-CZ" sz="2000" dirty="0" smtClean="0"/>
              <a:t>Ztrácejí je při první výměně srsti.  </a:t>
            </a:r>
            <a:endParaRPr lang="cs-CZ" sz="2000" dirty="0"/>
          </a:p>
        </p:txBody>
      </p:sp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48" y="594928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Náhled verze z 25. 8. 2005, 14:5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70" y="1180170"/>
            <a:ext cx="3104787" cy="206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53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75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7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2000">
              <a:srgbClr val="D6B19C"/>
            </a:gs>
            <a:gs pos="94000">
              <a:srgbClr val="D6B19C"/>
            </a:gs>
            <a:gs pos="78000">
              <a:srgbClr val="D49E6C"/>
            </a:gs>
            <a:gs pos="7000">
              <a:srgbClr val="A65528"/>
            </a:gs>
            <a:gs pos="2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291" y="1052736"/>
            <a:ext cx="8229600" cy="1152128"/>
          </a:xfrm>
        </p:spPr>
        <p:txBody>
          <a:bodyPr>
            <a:normAutofit/>
          </a:bodyPr>
          <a:lstStyle/>
          <a:p>
            <a:r>
              <a:rPr lang="cs-CZ" sz="1800" dirty="0" err="1"/>
              <a:t>Red</a:t>
            </a:r>
            <a:r>
              <a:rPr lang="cs-CZ" sz="1800" dirty="0"/>
              <a:t> </a:t>
            </a:r>
            <a:r>
              <a:rPr lang="cs-CZ" sz="1800" dirty="0" err="1"/>
              <a:t>Deer</a:t>
            </a:r>
            <a:r>
              <a:rPr lang="cs-CZ" sz="1800" dirty="0"/>
              <a:t> </a:t>
            </a:r>
            <a:r>
              <a:rPr lang="cs-CZ" sz="1800" dirty="0" err="1"/>
              <a:t>Stag</a:t>
            </a:r>
            <a:r>
              <a:rPr lang="cs-CZ" sz="1800" dirty="0"/>
              <a:t>. In: </a:t>
            </a:r>
            <a:r>
              <a:rPr lang="cs-CZ" sz="1800" i="1" dirty="0" err="1"/>
              <a:t>Wikipedia</a:t>
            </a:r>
            <a:r>
              <a:rPr lang="cs-CZ" sz="1800" i="1" dirty="0"/>
              <a:t>: </a:t>
            </a:r>
            <a:r>
              <a:rPr lang="cs-CZ" sz="1800" i="1" dirty="0" err="1"/>
              <a:t>the</a:t>
            </a:r>
            <a:r>
              <a:rPr lang="cs-CZ" sz="1800" i="1" dirty="0"/>
              <a:t> free </a:t>
            </a:r>
            <a:r>
              <a:rPr lang="cs-CZ" sz="1800" i="1" dirty="0" err="1"/>
              <a:t>encyclopedia</a:t>
            </a:r>
            <a:r>
              <a:rPr lang="cs-CZ" sz="1800" dirty="0"/>
              <a:t> [online]. San Francisco (CA): </a:t>
            </a:r>
            <a:r>
              <a:rPr lang="cs-CZ" sz="1800" dirty="0" err="1"/>
              <a:t>Wikimedia</a:t>
            </a:r>
            <a:r>
              <a:rPr lang="cs-CZ" sz="1800" dirty="0"/>
              <a:t> </a:t>
            </a:r>
            <a:r>
              <a:rPr lang="cs-CZ" sz="1800" dirty="0" err="1"/>
              <a:t>Foundation</a:t>
            </a:r>
            <a:r>
              <a:rPr lang="cs-CZ" sz="1800" dirty="0"/>
              <a:t>, 2001-, 18.3.2003 [cit. 2013-04-03]. Dostupné z: http://cs.wikipedia.org/wiki/Soubor:Red_Deer_Stag.jpg</a:t>
            </a:r>
          </a:p>
        </p:txBody>
      </p:sp>
      <p:sp>
        <p:nvSpPr>
          <p:cNvPr id="4" name="Obdélník 3"/>
          <p:cNvSpPr/>
          <p:nvPr/>
        </p:nvSpPr>
        <p:spPr>
          <a:xfrm>
            <a:off x="342537" y="211429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Horn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kronhjorten</a:t>
            </a:r>
            <a:r>
              <a:rPr lang="cs-CZ" dirty="0"/>
              <a:t>, </a:t>
            </a:r>
            <a:r>
              <a:rPr lang="cs-CZ" dirty="0" err="1"/>
              <a:t>Nordisk</a:t>
            </a:r>
            <a:r>
              <a:rPr lang="cs-CZ" dirty="0"/>
              <a:t> </a:t>
            </a:r>
            <a:r>
              <a:rPr lang="cs-CZ" dirty="0" err="1"/>
              <a:t>familjebok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17.9.2006 [cit. 2013-04-03]. Dostupné z: http://cs.wikipedia.org/wiki/Soubor:Horn_av_kronhjorten,_Nordisk_familjebok.png</a:t>
            </a:r>
          </a:p>
        </p:txBody>
      </p:sp>
      <p:sp>
        <p:nvSpPr>
          <p:cNvPr id="5" name="Obdélník 4"/>
          <p:cNvSpPr/>
          <p:nvPr/>
        </p:nvSpPr>
        <p:spPr>
          <a:xfrm>
            <a:off x="342537" y="4233991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Kronhjortshornets</a:t>
            </a:r>
            <a:r>
              <a:rPr lang="cs-CZ" dirty="0"/>
              <a:t> </a:t>
            </a:r>
            <a:r>
              <a:rPr lang="cs-CZ" dirty="0" err="1"/>
              <a:t>utveckling</a:t>
            </a:r>
            <a:r>
              <a:rPr lang="cs-CZ" dirty="0"/>
              <a:t>, </a:t>
            </a:r>
            <a:r>
              <a:rPr lang="cs-CZ" dirty="0" err="1"/>
              <a:t>Nordisk</a:t>
            </a:r>
            <a:r>
              <a:rPr lang="cs-CZ" dirty="0"/>
              <a:t> </a:t>
            </a:r>
            <a:r>
              <a:rPr lang="cs-CZ" dirty="0" err="1"/>
              <a:t>familjebok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17.9.2006 [cit. 2013-04-03]. Dostupné z: http://cs.wikipedia.org/wiki/Soubor:Kronhjortshornets_utveckling,_Nordisk_familjebok.svg</a:t>
            </a:r>
          </a:p>
        </p:txBody>
      </p:sp>
      <p:sp>
        <p:nvSpPr>
          <p:cNvPr id="6" name="Obdélník 5"/>
          <p:cNvSpPr/>
          <p:nvPr/>
        </p:nvSpPr>
        <p:spPr>
          <a:xfrm>
            <a:off x="394291" y="3298085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Hirschkampf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19.12.2004 [cit. 2013-04-03]. Dostupné z: http://cs.wikipedia.org/wiki/Soubor:Hirschkampf.jpg</a:t>
            </a:r>
          </a:p>
        </p:txBody>
      </p:sp>
      <p:sp>
        <p:nvSpPr>
          <p:cNvPr id="7" name="Obdélník 6"/>
          <p:cNvSpPr/>
          <p:nvPr/>
        </p:nvSpPr>
        <p:spPr>
          <a:xfrm>
            <a:off x="342537" y="5733256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Silz</a:t>
            </a:r>
            <a:r>
              <a:rPr lang="cs-CZ" dirty="0"/>
              <a:t> cerf22.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25.8.2005 [cit. 2013-04-03]. Dostupné z: http://cs.wikipedia.org/wiki/Soubor:Silz_cerf22.jpg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55063" y="216087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i="1" dirty="0" smtClean="0"/>
              <a:t>Zdroje</a:t>
            </a:r>
            <a:endParaRPr lang="cs-CZ" sz="4400" b="1" i="1" dirty="0"/>
          </a:p>
        </p:txBody>
      </p:sp>
    </p:spTree>
    <p:extLst>
      <p:ext uri="{BB962C8B-B14F-4D97-AF65-F5344CB8AC3E}">
        <p14:creationId xmlns:p14="http://schemas.microsoft.com/office/powerpoint/2010/main" val="73942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664</Words>
  <Application>Microsoft Office PowerPoint</Application>
  <PresentationFormat>Předvádění na obrazovce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Jelen lesní </vt:lpstr>
      <vt:lpstr>Anotace:</vt:lpstr>
      <vt:lpstr>Jelen lesní </vt:lpstr>
      <vt:lpstr>Popis</vt:lpstr>
      <vt:lpstr>Jednotlivé části jeleního parohu</vt:lpstr>
      <vt:lpstr>Jak rostou parohy</vt:lpstr>
      <vt:lpstr>Vítěz bere všechno </vt:lpstr>
      <vt:lpstr>Samec, samice, mládě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Jelen lesní</dc:title>
  <dc:creator>Galik</dc:creator>
  <cp:lastModifiedBy>ucitel</cp:lastModifiedBy>
  <cp:revision>10</cp:revision>
  <dcterms:created xsi:type="dcterms:W3CDTF">2013-04-02T18:01:34Z</dcterms:created>
  <dcterms:modified xsi:type="dcterms:W3CDTF">2013-08-22T14:06:30Z</dcterms:modified>
</cp:coreProperties>
</file>