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9" r:id="rId3"/>
    <p:sldId id="260" r:id="rId4"/>
    <p:sldId id="264" r:id="rId5"/>
    <p:sldId id="263" r:id="rId6"/>
    <p:sldId id="262" r:id="rId7"/>
    <p:sldId id="261" r:id="rId8"/>
    <p:sldId id="265" r:id="rId9"/>
    <p:sldId id="268" r:id="rId10"/>
    <p:sldId id="267" r:id="rId11"/>
    <p:sldId id="266"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9" d="100"/>
          <a:sy n="119" d="100"/>
        </p:scale>
        <p:origin x="-39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DA1440-DB83-44A3-94F5-2DEE9E1E9D1A}" type="datetimeFigureOut">
              <a:rPr lang="cs-CZ" smtClean="0"/>
              <a:t>22.8.2013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F1D454-AE8E-4FA4-B0E1-527905371609}" type="slidenum">
              <a:rPr lang="cs-CZ" smtClean="0"/>
              <a:t>‹#›</a:t>
            </a:fld>
            <a:endParaRPr lang="cs-CZ"/>
          </a:p>
        </p:txBody>
      </p:sp>
    </p:spTree>
    <p:extLst>
      <p:ext uri="{BB962C8B-B14F-4D97-AF65-F5344CB8AC3E}">
        <p14:creationId xmlns:p14="http://schemas.microsoft.com/office/powerpoint/2010/main" val="2893292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52C74145-6D65-4B9B-BF75-20423459A2A9}" type="datetimeFigureOut">
              <a:rPr lang="cs-CZ" smtClean="0"/>
              <a:t>22.8.2013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4C1A98D-10F2-4D3D-B435-20CAD3E58EF1}" type="slidenum">
              <a:rPr lang="cs-CZ" smtClean="0"/>
              <a:t>‹#›</a:t>
            </a:fld>
            <a:endParaRPr lang="cs-CZ"/>
          </a:p>
        </p:txBody>
      </p:sp>
    </p:spTree>
    <p:extLst>
      <p:ext uri="{BB962C8B-B14F-4D97-AF65-F5344CB8AC3E}">
        <p14:creationId xmlns:p14="http://schemas.microsoft.com/office/powerpoint/2010/main" val="2740942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2C74145-6D65-4B9B-BF75-20423459A2A9}" type="datetimeFigureOut">
              <a:rPr lang="cs-CZ" smtClean="0"/>
              <a:t>22.8.2013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4C1A98D-10F2-4D3D-B435-20CAD3E58EF1}" type="slidenum">
              <a:rPr lang="cs-CZ" smtClean="0"/>
              <a:t>‹#›</a:t>
            </a:fld>
            <a:endParaRPr lang="cs-CZ"/>
          </a:p>
        </p:txBody>
      </p:sp>
    </p:spTree>
    <p:extLst>
      <p:ext uri="{BB962C8B-B14F-4D97-AF65-F5344CB8AC3E}">
        <p14:creationId xmlns:p14="http://schemas.microsoft.com/office/powerpoint/2010/main" val="2225361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2C74145-6D65-4B9B-BF75-20423459A2A9}" type="datetimeFigureOut">
              <a:rPr lang="cs-CZ" smtClean="0"/>
              <a:t>22.8.2013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4C1A98D-10F2-4D3D-B435-20CAD3E58EF1}" type="slidenum">
              <a:rPr lang="cs-CZ" smtClean="0"/>
              <a:t>‹#›</a:t>
            </a:fld>
            <a:endParaRPr lang="cs-CZ"/>
          </a:p>
        </p:txBody>
      </p:sp>
    </p:spTree>
    <p:extLst>
      <p:ext uri="{BB962C8B-B14F-4D97-AF65-F5344CB8AC3E}">
        <p14:creationId xmlns:p14="http://schemas.microsoft.com/office/powerpoint/2010/main" val="419277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2C74145-6D65-4B9B-BF75-20423459A2A9}" type="datetimeFigureOut">
              <a:rPr lang="cs-CZ" smtClean="0"/>
              <a:t>22.8.2013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4C1A98D-10F2-4D3D-B435-20CAD3E58EF1}" type="slidenum">
              <a:rPr lang="cs-CZ" smtClean="0"/>
              <a:t>‹#›</a:t>
            </a:fld>
            <a:endParaRPr lang="cs-CZ"/>
          </a:p>
        </p:txBody>
      </p:sp>
    </p:spTree>
    <p:extLst>
      <p:ext uri="{BB962C8B-B14F-4D97-AF65-F5344CB8AC3E}">
        <p14:creationId xmlns:p14="http://schemas.microsoft.com/office/powerpoint/2010/main" val="376624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52C74145-6D65-4B9B-BF75-20423459A2A9}" type="datetimeFigureOut">
              <a:rPr lang="cs-CZ" smtClean="0"/>
              <a:t>22.8.2013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4C1A98D-10F2-4D3D-B435-20CAD3E58EF1}" type="slidenum">
              <a:rPr lang="cs-CZ" smtClean="0"/>
              <a:t>‹#›</a:t>
            </a:fld>
            <a:endParaRPr lang="cs-CZ"/>
          </a:p>
        </p:txBody>
      </p:sp>
    </p:spTree>
    <p:extLst>
      <p:ext uri="{BB962C8B-B14F-4D97-AF65-F5344CB8AC3E}">
        <p14:creationId xmlns:p14="http://schemas.microsoft.com/office/powerpoint/2010/main" val="3369440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2C74145-6D65-4B9B-BF75-20423459A2A9}" type="datetimeFigureOut">
              <a:rPr lang="cs-CZ" smtClean="0"/>
              <a:t>22.8.2013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4C1A98D-10F2-4D3D-B435-20CAD3E58EF1}" type="slidenum">
              <a:rPr lang="cs-CZ" smtClean="0"/>
              <a:t>‹#›</a:t>
            </a:fld>
            <a:endParaRPr lang="cs-CZ"/>
          </a:p>
        </p:txBody>
      </p:sp>
    </p:spTree>
    <p:extLst>
      <p:ext uri="{BB962C8B-B14F-4D97-AF65-F5344CB8AC3E}">
        <p14:creationId xmlns:p14="http://schemas.microsoft.com/office/powerpoint/2010/main" val="1998222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2C74145-6D65-4B9B-BF75-20423459A2A9}" type="datetimeFigureOut">
              <a:rPr lang="cs-CZ" smtClean="0"/>
              <a:t>22.8.2013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4C1A98D-10F2-4D3D-B435-20CAD3E58EF1}" type="slidenum">
              <a:rPr lang="cs-CZ" smtClean="0"/>
              <a:t>‹#›</a:t>
            </a:fld>
            <a:endParaRPr lang="cs-CZ"/>
          </a:p>
        </p:txBody>
      </p:sp>
    </p:spTree>
    <p:extLst>
      <p:ext uri="{BB962C8B-B14F-4D97-AF65-F5344CB8AC3E}">
        <p14:creationId xmlns:p14="http://schemas.microsoft.com/office/powerpoint/2010/main" val="2962692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52C74145-6D65-4B9B-BF75-20423459A2A9}" type="datetimeFigureOut">
              <a:rPr lang="cs-CZ" smtClean="0"/>
              <a:t>22.8.2013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4C1A98D-10F2-4D3D-B435-20CAD3E58EF1}" type="slidenum">
              <a:rPr lang="cs-CZ" smtClean="0"/>
              <a:t>‹#›</a:t>
            </a:fld>
            <a:endParaRPr lang="cs-CZ"/>
          </a:p>
        </p:txBody>
      </p:sp>
    </p:spTree>
    <p:extLst>
      <p:ext uri="{BB962C8B-B14F-4D97-AF65-F5344CB8AC3E}">
        <p14:creationId xmlns:p14="http://schemas.microsoft.com/office/powerpoint/2010/main" val="977284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2C74145-6D65-4B9B-BF75-20423459A2A9}" type="datetimeFigureOut">
              <a:rPr lang="cs-CZ" smtClean="0"/>
              <a:t>22.8.2013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4C1A98D-10F2-4D3D-B435-20CAD3E58EF1}" type="slidenum">
              <a:rPr lang="cs-CZ" smtClean="0"/>
              <a:t>‹#›</a:t>
            </a:fld>
            <a:endParaRPr lang="cs-CZ"/>
          </a:p>
        </p:txBody>
      </p:sp>
    </p:spTree>
    <p:extLst>
      <p:ext uri="{BB962C8B-B14F-4D97-AF65-F5344CB8AC3E}">
        <p14:creationId xmlns:p14="http://schemas.microsoft.com/office/powerpoint/2010/main" val="4227405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2C74145-6D65-4B9B-BF75-20423459A2A9}" type="datetimeFigureOut">
              <a:rPr lang="cs-CZ" smtClean="0"/>
              <a:t>22.8.2013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4C1A98D-10F2-4D3D-B435-20CAD3E58EF1}" type="slidenum">
              <a:rPr lang="cs-CZ" smtClean="0"/>
              <a:t>‹#›</a:t>
            </a:fld>
            <a:endParaRPr lang="cs-CZ"/>
          </a:p>
        </p:txBody>
      </p:sp>
    </p:spTree>
    <p:extLst>
      <p:ext uri="{BB962C8B-B14F-4D97-AF65-F5344CB8AC3E}">
        <p14:creationId xmlns:p14="http://schemas.microsoft.com/office/powerpoint/2010/main" val="1233869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2C74145-6D65-4B9B-BF75-20423459A2A9}" type="datetimeFigureOut">
              <a:rPr lang="cs-CZ" smtClean="0"/>
              <a:t>22.8.2013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4C1A98D-10F2-4D3D-B435-20CAD3E58EF1}" type="slidenum">
              <a:rPr lang="cs-CZ" smtClean="0"/>
              <a:t>‹#›</a:t>
            </a:fld>
            <a:endParaRPr lang="cs-CZ"/>
          </a:p>
        </p:txBody>
      </p:sp>
    </p:spTree>
    <p:extLst>
      <p:ext uri="{BB962C8B-B14F-4D97-AF65-F5344CB8AC3E}">
        <p14:creationId xmlns:p14="http://schemas.microsoft.com/office/powerpoint/2010/main" val="3807515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C74145-6D65-4B9B-BF75-20423459A2A9}" type="datetimeFigureOut">
              <a:rPr lang="cs-CZ" smtClean="0"/>
              <a:t>22.8.2013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C1A98D-10F2-4D3D-B435-20CAD3E58EF1}" type="slidenum">
              <a:rPr lang="cs-CZ" smtClean="0"/>
              <a:t>‹#›</a:t>
            </a:fld>
            <a:endParaRPr lang="cs-CZ"/>
          </a:p>
        </p:txBody>
      </p:sp>
    </p:spTree>
    <p:extLst>
      <p:ext uri="{BB962C8B-B14F-4D97-AF65-F5344CB8AC3E}">
        <p14:creationId xmlns:p14="http://schemas.microsoft.com/office/powerpoint/2010/main" val="5741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5.jpeg"/><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9900"/>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3276600"/>
            <a:ext cx="7772400" cy="914400"/>
          </a:xfrm>
        </p:spPr>
        <p:txBody>
          <a:bodyPr/>
          <a:lstStyle/>
          <a:p>
            <a:r>
              <a:rPr lang="cs-CZ" sz="4800" b="1" smtClean="0">
                <a:solidFill>
                  <a:schemeClr val="bg1"/>
                </a:solidFill>
                <a:effectLst>
                  <a:outerShdw blurRad="38100" dist="38100" dir="2700000" algn="tl">
                    <a:srgbClr val="000000"/>
                  </a:outerShdw>
                </a:effectLst>
              </a:rPr>
              <a:t>Včela medonosná</a:t>
            </a:r>
            <a:endParaRPr lang="cs-CZ" sz="4800" b="1" dirty="0">
              <a:solidFill>
                <a:schemeClr val="bg1"/>
              </a:solidFill>
              <a:effectLst>
                <a:outerShdw blurRad="38100" dist="38100" dir="2700000" algn="tl">
                  <a:srgbClr val="000000"/>
                </a:outerShdw>
              </a:effectLst>
            </a:endParaRPr>
          </a:p>
        </p:txBody>
      </p:sp>
      <p:pic>
        <p:nvPicPr>
          <p:cNvPr id="4100" name="Picture 4" descr="OPVK_hor_zakladni_logolink_RGB_cz"/>
          <p:cNvPicPr>
            <a:picLocks noChangeAspect="1" noChangeArrowheads="1"/>
          </p:cNvPicPr>
          <p:nvPr/>
        </p:nvPicPr>
        <p:blipFill>
          <a:blip r:embed="rId2" cstate="print"/>
          <a:srcRect/>
          <a:stretch>
            <a:fillRect/>
          </a:stretch>
        </p:blipFill>
        <p:spPr bwMode="auto">
          <a:xfrm>
            <a:off x="1752600" y="609600"/>
            <a:ext cx="5575300" cy="1217613"/>
          </a:xfrm>
          <a:prstGeom prst="rect">
            <a:avLst/>
          </a:prstGeom>
          <a:noFill/>
        </p:spPr>
      </p:pic>
      <p:sp>
        <p:nvSpPr>
          <p:cNvPr id="4103" name="Text Box 7"/>
          <p:cNvSpPr txBox="1">
            <a:spLocks noChangeArrowheads="1"/>
          </p:cNvSpPr>
          <p:nvPr/>
        </p:nvSpPr>
        <p:spPr bwMode="auto">
          <a:xfrm>
            <a:off x="9072563" y="4760913"/>
            <a:ext cx="184150" cy="366712"/>
          </a:xfrm>
          <a:prstGeom prst="rect">
            <a:avLst/>
          </a:prstGeom>
          <a:noFill/>
          <a:ln w="9525">
            <a:noFill/>
            <a:miter lim="800000"/>
            <a:headEnd/>
            <a:tailEnd/>
          </a:ln>
          <a:effectLst/>
        </p:spPr>
        <p:txBody>
          <a:bodyPr wrap="none">
            <a:spAutoFit/>
          </a:bodyPr>
          <a:lstStyle/>
          <a:p>
            <a:pPr algn="ctr"/>
            <a:endParaRPr lang="cs-CZ"/>
          </a:p>
        </p:txBody>
      </p:sp>
      <p:sp>
        <p:nvSpPr>
          <p:cNvPr id="4110" name="Text Box 14"/>
          <p:cNvSpPr txBox="1">
            <a:spLocks noChangeArrowheads="1"/>
          </p:cNvSpPr>
          <p:nvPr/>
        </p:nvSpPr>
        <p:spPr bwMode="auto">
          <a:xfrm>
            <a:off x="0" y="4572000"/>
            <a:ext cx="9144000" cy="1477328"/>
          </a:xfrm>
          <a:prstGeom prst="rect">
            <a:avLst/>
          </a:prstGeom>
          <a:solidFill>
            <a:schemeClr val="bg1"/>
          </a:solidFill>
          <a:ln w="9525">
            <a:noFill/>
            <a:miter lim="800000"/>
            <a:headEnd/>
            <a:tailEnd/>
          </a:ln>
          <a:effectLst/>
        </p:spPr>
        <p:txBody>
          <a:bodyPr>
            <a:spAutoFit/>
          </a:bodyPr>
          <a:lstStyle/>
          <a:p>
            <a:pPr algn="ctr"/>
            <a:r>
              <a:rPr lang="cs-CZ" b="1" dirty="0" smtClean="0"/>
              <a:t>Pří_190_Rozmanitost přírody _ Včela medonosná</a:t>
            </a:r>
          </a:p>
          <a:p>
            <a:pPr algn="ctr"/>
            <a:endParaRPr lang="cs-CZ" b="1" dirty="0" smtClean="0"/>
          </a:p>
          <a:p>
            <a:pPr algn="ctr"/>
            <a:r>
              <a:rPr lang="cs-CZ" b="1" dirty="0" smtClean="0"/>
              <a:t>Autor</a:t>
            </a:r>
            <a:r>
              <a:rPr lang="cs-CZ" b="1" dirty="0"/>
              <a:t>: Mgr. </a:t>
            </a:r>
            <a:r>
              <a:rPr lang="cs-CZ" b="1" dirty="0" smtClean="0"/>
              <a:t>Eliška </a:t>
            </a:r>
            <a:r>
              <a:rPr lang="cs-CZ" b="1" dirty="0" err="1" smtClean="0"/>
              <a:t>Galíková</a:t>
            </a:r>
            <a:r>
              <a:rPr lang="cs-CZ" b="1" dirty="0" smtClean="0"/>
              <a:t> </a:t>
            </a:r>
            <a:endParaRPr lang="cs-CZ" b="1" dirty="0"/>
          </a:p>
          <a:p>
            <a:pPr algn="ctr"/>
            <a:endParaRPr lang="cs-CZ" dirty="0"/>
          </a:p>
          <a:p>
            <a:pPr algn="ctr"/>
            <a:r>
              <a:rPr lang="cs-CZ" dirty="0"/>
              <a:t>Škola: Základní škola </a:t>
            </a:r>
            <a:r>
              <a:rPr lang="cs-CZ" dirty="0" smtClean="0"/>
              <a:t>Fryšták, </a:t>
            </a:r>
            <a:r>
              <a:rPr lang="cs-CZ" dirty="0"/>
              <a:t>okres Zlín, příspěvková organizace </a:t>
            </a:r>
          </a:p>
        </p:txBody>
      </p:sp>
      <p:sp>
        <p:nvSpPr>
          <p:cNvPr id="4113" name="Text Box 17"/>
          <p:cNvSpPr txBox="1">
            <a:spLocks noChangeArrowheads="1"/>
          </p:cNvSpPr>
          <p:nvPr/>
        </p:nvSpPr>
        <p:spPr bwMode="auto">
          <a:xfrm>
            <a:off x="0" y="2057400"/>
            <a:ext cx="9144000" cy="823913"/>
          </a:xfrm>
          <a:prstGeom prst="rect">
            <a:avLst/>
          </a:prstGeom>
          <a:solidFill>
            <a:srgbClr val="FFFFFF"/>
          </a:solidFill>
          <a:ln w="9525" algn="ctr">
            <a:noFill/>
            <a:miter lim="800000"/>
            <a:headEnd/>
            <a:tailEnd/>
          </a:ln>
          <a:effectLst/>
        </p:spPr>
        <p:txBody>
          <a:bodyPr>
            <a:spAutoFit/>
          </a:bodyPr>
          <a:lstStyle/>
          <a:p>
            <a:pPr algn="ctr"/>
            <a:r>
              <a:rPr lang="cs-CZ" dirty="0"/>
              <a:t>Registrační číslo projektu: CZ.1.07/1.1.38/02.0025</a:t>
            </a:r>
          </a:p>
          <a:p>
            <a:pPr algn="ctr"/>
            <a:r>
              <a:rPr lang="cs-CZ" dirty="0"/>
              <a:t>Název projektu: Modernizace výuky na ZŠ Slušovice, </a:t>
            </a:r>
            <a:r>
              <a:rPr lang="cs-CZ" dirty="0" err="1"/>
              <a:t>Fryšták</a:t>
            </a:r>
            <a:r>
              <a:rPr lang="cs-CZ" dirty="0"/>
              <a:t>, </a:t>
            </a:r>
            <a:r>
              <a:rPr lang="cs-CZ" dirty="0" err="1"/>
              <a:t>Kašava</a:t>
            </a:r>
            <a:r>
              <a:rPr lang="cs-CZ" dirty="0"/>
              <a:t> a Velehrad</a:t>
            </a:r>
          </a:p>
          <a:p>
            <a:pPr algn="ctr"/>
            <a:r>
              <a:rPr lang="cs-CZ" sz="1200" dirty="0"/>
              <a:t>Tento projekt je spolufinancován z Evropského sociálního fondu a státního rozpočtu České republiky.</a:t>
            </a:r>
          </a:p>
        </p:txBody>
      </p:sp>
    </p:spTree>
    <p:extLst>
      <p:ext uri="{BB962C8B-B14F-4D97-AF65-F5344CB8AC3E}">
        <p14:creationId xmlns:p14="http://schemas.microsoft.com/office/powerpoint/2010/main" val="650254691"/>
      </p:ext>
    </p:extLst>
  </p:cSld>
  <p:clrMapOvr>
    <a:masterClrMapping/>
  </p:clrMapOvr>
  <p:transition>
    <p:strip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pattFill prst="sphere">
          <a:fgClr>
            <a:srgbClr val="FFFF00"/>
          </a:fgClr>
          <a:bgClr>
            <a:schemeClr val="bg1"/>
          </a:bgClr>
        </a:patt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dirty="0" smtClean="0"/>
              <a:t>Zdroje</a:t>
            </a:r>
            <a:endParaRPr lang="cs-CZ" b="1" i="1" dirty="0"/>
          </a:p>
        </p:txBody>
      </p:sp>
      <p:pic>
        <p:nvPicPr>
          <p:cNvPr id="4" name="Picture 8" descr="OPVK_hor_zakladni_logolink_RGB_c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4" y="6059978"/>
            <a:ext cx="3653444" cy="798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ovéPole 4"/>
          <p:cNvSpPr txBox="1"/>
          <p:nvPr/>
        </p:nvSpPr>
        <p:spPr>
          <a:xfrm>
            <a:off x="0" y="1268760"/>
            <a:ext cx="9144000" cy="646331"/>
          </a:xfrm>
          <a:prstGeom prst="rect">
            <a:avLst/>
          </a:prstGeom>
          <a:noFill/>
        </p:spPr>
        <p:txBody>
          <a:bodyPr wrap="square" rtlCol="0">
            <a:spAutoFit/>
          </a:bodyPr>
          <a:lstStyle/>
          <a:p>
            <a:pPr marL="285750" lvl="0" indent="-285750">
              <a:buFont typeface="Arial" pitchFamily="34" charset="0"/>
              <a:buChar char="•"/>
            </a:pPr>
            <a:r>
              <a:rPr lang="en-US" dirty="0"/>
              <a:t>ČLOVĚK A JEHO SVĚT, </a:t>
            </a:r>
            <a:r>
              <a:rPr lang="en-US" dirty="0" err="1"/>
              <a:t>Přírodověda</a:t>
            </a:r>
            <a:r>
              <a:rPr lang="en-US" dirty="0"/>
              <a:t> pro 4. </a:t>
            </a:r>
            <a:r>
              <a:rPr lang="en-US" dirty="0" err="1"/>
              <a:t>ročník</a:t>
            </a:r>
            <a:r>
              <a:rPr lang="en-US" dirty="0"/>
              <a:t>. NOVÁ ŠKOLA, </a:t>
            </a:r>
            <a:r>
              <a:rPr lang="en-US" dirty="0" err="1"/>
              <a:t>s.r.o</a:t>
            </a:r>
            <a:r>
              <a:rPr lang="en-US" dirty="0"/>
              <a:t>., 2010. </a:t>
            </a:r>
            <a:endParaRPr lang="cs-CZ" dirty="0" smtClean="0"/>
          </a:p>
          <a:p>
            <a:pPr lvl="0"/>
            <a:r>
              <a:rPr lang="cs-CZ" dirty="0" smtClean="0"/>
              <a:t>      </a:t>
            </a:r>
            <a:r>
              <a:rPr lang="en-US" dirty="0" smtClean="0"/>
              <a:t>ISBN </a:t>
            </a:r>
            <a:r>
              <a:rPr lang="en-US" dirty="0"/>
              <a:t>978–80–7289–211–2.</a:t>
            </a:r>
            <a:endParaRPr lang="cs-CZ" dirty="0"/>
          </a:p>
        </p:txBody>
      </p:sp>
      <p:sp>
        <p:nvSpPr>
          <p:cNvPr id="6" name="TextovéPole 5"/>
          <p:cNvSpPr txBox="1"/>
          <p:nvPr/>
        </p:nvSpPr>
        <p:spPr>
          <a:xfrm>
            <a:off x="0" y="1948190"/>
            <a:ext cx="7308304" cy="369332"/>
          </a:xfrm>
          <a:prstGeom prst="rect">
            <a:avLst/>
          </a:prstGeom>
          <a:noFill/>
        </p:spPr>
        <p:txBody>
          <a:bodyPr wrap="square" rtlCol="0">
            <a:spAutoFit/>
          </a:bodyPr>
          <a:lstStyle/>
          <a:p>
            <a:pPr marL="285750" indent="-285750">
              <a:buFont typeface="Arial" pitchFamily="34" charset="0"/>
              <a:buChar char="•"/>
            </a:pPr>
            <a:r>
              <a:rPr lang="cs-CZ" dirty="0" smtClean="0"/>
              <a:t>PŘÍRODOVĚDA, 5. ročník. PRODOS, s.r.o., 1996. ISBN 80-85806-41-X</a:t>
            </a:r>
            <a:endParaRPr lang="cs-CZ" dirty="0"/>
          </a:p>
        </p:txBody>
      </p:sp>
      <p:sp>
        <p:nvSpPr>
          <p:cNvPr id="3" name="TextovéPole 2"/>
          <p:cNvSpPr txBox="1"/>
          <p:nvPr/>
        </p:nvSpPr>
        <p:spPr>
          <a:xfrm>
            <a:off x="6504" y="2577678"/>
            <a:ext cx="8964488" cy="923330"/>
          </a:xfrm>
          <a:prstGeom prst="rect">
            <a:avLst/>
          </a:prstGeom>
          <a:noFill/>
        </p:spPr>
        <p:txBody>
          <a:bodyPr wrap="square" rtlCol="0">
            <a:spAutoFit/>
          </a:bodyPr>
          <a:lstStyle/>
          <a:p>
            <a:pPr marL="285750" indent="-285750">
              <a:buFont typeface="Arial" pitchFamily="34" charset="0"/>
              <a:buChar char="•"/>
            </a:pPr>
            <a:r>
              <a:rPr lang="cs-CZ" dirty="0" err="1"/>
              <a:t>Apis</a:t>
            </a:r>
            <a:r>
              <a:rPr lang="cs-CZ" dirty="0"/>
              <a:t> </a:t>
            </a:r>
            <a:r>
              <a:rPr lang="cs-CZ" dirty="0" err="1"/>
              <a:t>mellifera</a:t>
            </a:r>
            <a:r>
              <a:rPr lang="cs-CZ" dirty="0"/>
              <a:t> bi.jpg. In: </a:t>
            </a:r>
            <a:r>
              <a:rPr lang="cs-CZ" i="1" dirty="0" err="1"/>
              <a:t>Wikipedia</a:t>
            </a:r>
            <a:r>
              <a:rPr lang="cs-CZ" i="1" dirty="0"/>
              <a:t>: </a:t>
            </a:r>
            <a:r>
              <a:rPr lang="cs-CZ" i="1" dirty="0" err="1"/>
              <a:t>the</a:t>
            </a:r>
            <a:r>
              <a:rPr lang="cs-CZ" i="1" dirty="0"/>
              <a:t> free </a:t>
            </a:r>
            <a:r>
              <a:rPr lang="cs-CZ" i="1" dirty="0" err="1"/>
              <a:t>encyclopedia</a:t>
            </a:r>
            <a:r>
              <a:rPr lang="cs-CZ" dirty="0"/>
              <a:t> [online]. San Francisco (CA): </a:t>
            </a:r>
            <a:r>
              <a:rPr lang="cs-CZ" dirty="0" err="1"/>
              <a:t>Wikimedia</a:t>
            </a:r>
            <a:r>
              <a:rPr lang="cs-CZ" dirty="0"/>
              <a:t> </a:t>
            </a:r>
            <a:r>
              <a:rPr lang="cs-CZ" dirty="0" err="1"/>
              <a:t>Foundation</a:t>
            </a:r>
            <a:r>
              <a:rPr lang="cs-CZ" dirty="0"/>
              <a:t>, 2001-, 5.8.2006 [cit. 2013-04-24]. Dostupné z: http://cs.wikipedia.org/wiki/Soubor:Apis_mellifera_bi.jpg</a:t>
            </a:r>
          </a:p>
        </p:txBody>
      </p:sp>
      <p:sp>
        <p:nvSpPr>
          <p:cNvPr id="7" name="TextovéPole 6"/>
          <p:cNvSpPr txBox="1"/>
          <p:nvPr/>
        </p:nvSpPr>
        <p:spPr>
          <a:xfrm>
            <a:off x="6504" y="3645024"/>
            <a:ext cx="8957984" cy="923330"/>
          </a:xfrm>
          <a:prstGeom prst="rect">
            <a:avLst/>
          </a:prstGeom>
          <a:noFill/>
        </p:spPr>
        <p:txBody>
          <a:bodyPr wrap="square" rtlCol="0">
            <a:spAutoFit/>
          </a:bodyPr>
          <a:lstStyle/>
          <a:p>
            <a:pPr marL="285750" indent="-285750">
              <a:buFont typeface="Arial" pitchFamily="34" charset="0"/>
              <a:buChar char="•"/>
            </a:pPr>
            <a:r>
              <a:rPr lang="cs-CZ" dirty="0" err="1"/>
              <a:t>HoneyBeeAnatomy.svg</a:t>
            </a:r>
            <a:r>
              <a:rPr lang="cs-CZ" dirty="0"/>
              <a:t>. In: </a:t>
            </a:r>
            <a:r>
              <a:rPr lang="cs-CZ" i="1" dirty="0" err="1"/>
              <a:t>Wikipedia</a:t>
            </a:r>
            <a:r>
              <a:rPr lang="cs-CZ" i="1" dirty="0"/>
              <a:t>: </a:t>
            </a:r>
            <a:r>
              <a:rPr lang="cs-CZ" i="1" dirty="0" err="1"/>
              <a:t>the</a:t>
            </a:r>
            <a:r>
              <a:rPr lang="cs-CZ" i="1" dirty="0"/>
              <a:t> free </a:t>
            </a:r>
            <a:r>
              <a:rPr lang="cs-CZ" i="1" dirty="0" err="1"/>
              <a:t>encyclopedia</a:t>
            </a:r>
            <a:r>
              <a:rPr lang="cs-CZ" dirty="0"/>
              <a:t> [online]. San Francisco (CA): </a:t>
            </a:r>
            <a:r>
              <a:rPr lang="cs-CZ" dirty="0" err="1"/>
              <a:t>Wikimedia</a:t>
            </a:r>
            <a:r>
              <a:rPr lang="cs-CZ" dirty="0"/>
              <a:t> </a:t>
            </a:r>
            <a:r>
              <a:rPr lang="cs-CZ" dirty="0" err="1"/>
              <a:t>Foundation</a:t>
            </a:r>
            <a:r>
              <a:rPr lang="cs-CZ" dirty="0"/>
              <a:t>, 2001-, 27.9.2012 [cit. 2013-04-24]. Dostupné z: http://cs.wikipedia.org/wiki/Soubor:HoneyBeeAnatomy.svg</a:t>
            </a:r>
          </a:p>
        </p:txBody>
      </p:sp>
      <p:sp>
        <p:nvSpPr>
          <p:cNvPr id="8" name="TextovéPole 7"/>
          <p:cNvSpPr txBox="1"/>
          <p:nvPr/>
        </p:nvSpPr>
        <p:spPr>
          <a:xfrm>
            <a:off x="-7144" y="4797152"/>
            <a:ext cx="8669952" cy="923330"/>
          </a:xfrm>
          <a:prstGeom prst="rect">
            <a:avLst/>
          </a:prstGeom>
          <a:noFill/>
        </p:spPr>
        <p:txBody>
          <a:bodyPr wrap="square" rtlCol="0">
            <a:spAutoFit/>
          </a:bodyPr>
          <a:lstStyle/>
          <a:p>
            <a:pPr marL="285750" indent="-285750">
              <a:buFont typeface="Arial" pitchFamily="34" charset="0"/>
              <a:buChar char="•"/>
            </a:pPr>
            <a:r>
              <a:rPr lang="cs-CZ" dirty="0"/>
              <a:t>Abeille-bee-honey.jpg. In: </a:t>
            </a:r>
            <a:r>
              <a:rPr lang="cs-CZ" i="1" dirty="0" err="1"/>
              <a:t>Wikipedia</a:t>
            </a:r>
            <a:r>
              <a:rPr lang="cs-CZ" i="1" dirty="0"/>
              <a:t>: </a:t>
            </a:r>
            <a:r>
              <a:rPr lang="cs-CZ" i="1" dirty="0" err="1"/>
              <a:t>the</a:t>
            </a:r>
            <a:r>
              <a:rPr lang="cs-CZ" i="1" dirty="0"/>
              <a:t> free </a:t>
            </a:r>
            <a:r>
              <a:rPr lang="cs-CZ" i="1" dirty="0" err="1"/>
              <a:t>encyclopedia</a:t>
            </a:r>
            <a:r>
              <a:rPr lang="cs-CZ" dirty="0"/>
              <a:t> [online]. San Francisco (CA): </a:t>
            </a:r>
            <a:r>
              <a:rPr lang="cs-CZ" dirty="0" err="1"/>
              <a:t>Wikimedia</a:t>
            </a:r>
            <a:r>
              <a:rPr lang="cs-CZ" dirty="0"/>
              <a:t> </a:t>
            </a:r>
            <a:r>
              <a:rPr lang="cs-CZ" dirty="0" err="1"/>
              <a:t>Foundation</a:t>
            </a:r>
            <a:r>
              <a:rPr lang="cs-CZ" dirty="0"/>
              <a:t>, 2001-, 12.4.2007 [cit. 2013-04-24]. Dostupné z: http://cs.wikipedia.org/wiki/Soubor:Abeille-bee-honey.jpg</a:t>
            </a:r>
          </a:p>
        </p:txBody>
      </p:sp>
    </p:spTree>
    <p:extLst>
      <p:ext uri="{BB962C8B-B14F-4D97-AF65-F5344CB8AC3E}">
        <p14:creationId xmlns:p14="http://schemas.microsoft.com/office/powerpoint/2010/main" val="6097895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pattFill prst="sphere">
          <a:fgClr>
            <a:srgbClr val="FFFF00"/>
          </a:fgClr>
          <a:bgClr>
            <a:schemeClr val="bg1"/>
          </a:bgClr>
        </a:pattFill>
        <a:effectLst/>
      </p:bgPr>
    </p:bg>
    <p:spTree>
      <p:nvGrpSpPr>
        <p:cNvPr id="1" name=""/>
        <p:cNvGrpSpPr/>
        <p:nvPr/>
      </p:nvGrpSpPr>
      <p:grpSpPr>
        <a:xfrm>
          <a:off x="0" y="0"/>
          <a:ext cx="0" cy="0"/>
          <a:chOff x="0" y="0"/>
          <a:chExt cx="0" cy="0"/>
        </a:xfrm>
      </p:grpSpPr>
      <p:sp>
        <p:nvSpPr>
          <p:cNvPr id="5" name="TextovéPole 4"/>
          <p:cNvSpPr txBox="1"/>
          <p:nvPr/>
        </p:nvSpPr>
        <p:spPr>
          <a:xfrm>
            <a:off x="0" y="116632"/>
            <a:ext cx="9036496" cy="923330"/>
          </a:xfrm>
          <a:prstGeom prst="rect">
            <a:avLst/>
          </a:prstGeom>
          <a:noFill/>
        </p:spPr>
        <p:txBody>
          <a:bodyPr wrap="square" rtlCol="0">
            <a:spAutoFit/>
          </a:bodyPr>
          <a:lstStyle/>
          <a:p>
            <a:pPr marL="285750" indent="-285750">
              <a:buFont typeface="Arial" pitchFamily="34" charset="0"/>
              <a:buChar char="•"/>
            </a:pPr>
            <a:r>
              <a:rPr lang="cs-CZ" dirty="0" err="1"/>
              <a:t>Bienenwabe</a:t>
            </a:r>
            <a:r>
              <a:rPr lang="cs-CZ" dirty="0"/>
              <a:t> </a:t>
            </a:r>
            <a:r>
              <a:rPr lang="cs-CZ" dirty="0" err="1"/>
              <a:t>mit</a:t>
            </a:r>
            <a:r>
              <a:rPr lang="cs-CZ" dirty="0"/>
              <a:t> </a:t>
            </a:r>
            <a:r>
              <a:rPr lang="cs-CZ" dirty="0" err="1"/>
              <a:t>Eiern</a:t>
            </a:r>
            <a:r>
              <a:rPr lang="cs-CZ" dirty="0"/>
              <a:t> </a:t>
            </a:r>
            <a:r>
              <a:rPr lang="cs-CZ" dirty="0" err="1"/>
              <a:t>und</a:t>
            </a:r>
            <a:r>
              <a:rPr lang="cs-CZ" dirty="0"/>
              <a:t> </a:t>
            </a:r>
            <a:r>
              <a:rPr lang="cs-CZ" dirty="0" err="1"/>
              <a:t>Brut</a:t>
            </a:r>
            <a:r>
              <a:rPr lang="cs-CZ" dirty="0"/>
              <a:t> 5.jpg. In: </a:t>
            </a:r>
            <a:r>
              <a:rPr lang="cs-CZ" i="1" dirty="0" err="1"/>
              <a:t>Wikipedia</a:t>
            </a:r>
            <a:r>
              <a:rPr lang="cs-CZ" i="1" dirty="0"/>
              <a:t>: </a:t>
            </a:r>
            <a:r>
              <a:rPr lang="cs-CZ" i="1" dirty="0" err="1"/>
              <a:t>the</a:t>
            </a:r>
            <a:r>
              <a:rPr lang="cs-CZ" i="1" dirty="0"/>
              <a:t> free </a:t>
            </a:r>
            <a:r>
              <a:rPr lang="cs-CZ" i="1" dirty="0" err="1"/>
              <a:t>encyclopedia</a:t>
            </a:r>
            <a:r>
              <a:rPr lang="cs-CZ" dirty="0"/>
              <a:t> [online]. San Francisco (CA): </a:t>
            </a:r>
            <a:r>
              <a:rPr lang="cs-CZ" dirty="0" err="1"/>
              <a:t>Wikimedia</a:t>
            </a:r>
            <a:r>
              <a:rPr lang="cs-CZ" dirty="0"/>
              <a:t> </a:t>
            </a:r>
            <a:r>
              <a:rPr lang="cs-CZ" dirty="0" err="1"/>
              <a:t>Foundation</a:t>
            </a:r>
            <a:r>
              <a:rPr lang="cs-CZ" dirty="0"/>
              <a:t>, 2001-, 27.4.2007 [cit. 2013-04-24]. Dostupné z: http://cs.wikipedia.org/wiki/Soubor:Bienenwabe_mit_Eiern_und_Brut_5.jpg</a:t>
            </a:r>
          </a:p>
        </p:txBody>
      </p:sp>
      <p:sp>
        <p:nvSpPr>
          <p:cNvPr id="6" name="TextovéPole 5"/>
          <p:cNvSpPr txBox="1"/>
          <p:nvPr/>
        </p:nvSpPr>
        <p:spPr>
          <a:xfrm>
            <a:off x="0" y="1039962"/>
            <a:ext cx="9036496" cy="923330"/>
          </a:xfrm>
          <a:prstGeom prst="rect">
            <a:avLst/>
          </a:prstGeom>
          <a:noFill/>
        </p:spPr>
        <p:txBody>
          <a:bodyPr wrap="square" rtlCol="0">
            <a:spAutoFit/>
          </a:bodyPr>
          <a:lstStyle/>
          <a:p>
            <a:pPr marL="285750" indent="-285750">
              <a:buFont typeface="Arial" pitchFamily="34" charset="0"/>
              <a:buChar char="•"/>
            </a:pPr>
            <a:r>
              <a:rPr lang="cs-CZ" dirty="0"/>
              <a:t>Bienenwachs.jpg. In: </a:t>
            </a:r>
            <a:r>
              <a:rPr lang="cs-CZ" i="1" dirty="0" err="1"/>
              <a:t>Wikipedia</a:t>
            </a:r>
            <a:r>
              <a:rPr lang="cs-CZ" i="1" dirty="0"/>
              <a:t>: </a:t>
            </a:r>
            <a:r>
              <a:rPr lang="cs-CZ" i="1" dirty="0" err="1"/>
              <a:t>the</a:t>
            </a:r>
            <a:r>
              <a:rPr lang="cs-CZ" i="1" dirty="0"/>
              <a:t> free </a:t>
            </a:r>
            <a:r>
              <a:rPr lang="cs-CZ" i="1" dirty="0" err="1"/>
              <a:t>encyclopedia</a:t>
            </a:r>
            <a:r>
              <a:rPr lang="cs-CZ" dirty="0"/>
              <a:t> [online]. San Francisco (CA): </a:t>
            </a:r>
            <a:r>
              <a:rPr lang="cs-CZ" dirty="0" err="1"/>
              <a:t>Wikimedia</a:t>
            </a:r>
            <a:r>
              <a:rPr lang="cs-CZ" dirty="0"/>
              <a:t> </a:t>
            </a:r>
            <a:r>
              <a:rPr lang="cs-CZ" dirty="0" err="1"/>
              <a:t>Foundation</a:t>
            </a:r>
            <a:r>
              <a:rPr lang="cs-CZ" dirty="0"/>
              <a:t>, 2001-, 30.7.2006 [cit. 2013-04-24]. Dostupné z: http://cs.wikipedia.org/wiki/Soubor:Bienenwachs.jpg</a:t>
            </a:r>
          </a:p>
        </p:txBody>
      </p:sp>
      <p:sp>
        <p:nvSpPr>
          <p:cNvPr id="7" name="TextovéPole 6"/>
          <p:cNvSpPr txBox="1"/>
          <p:nvPr/>
        </p:nvSpPr>
        <p:spPr>
          <a:xfrm>
            <a:off x="0" y="1963292"/>
            <a:ext cx="8532440" cy="923330"/>
          </a:xfrm>
          <a:prstGeom prst="rect">
            <a:avLst/>
          </a:prstGeom>
          <a:noFill/>
        </p:spPr>
        <p:txBody>
          <a:bodyPr wrap="square" rtlCol="0">
            <a:spAutoFit/>
          </a:bodyPr>
          <a:lstStyle/>
          <a:p>
            <a:pPr marL="285750" indent="-285750">
              <a:buFont typeface="Arial" pitchFamily="34" charset="0"/>
              <a:buChar char="•"/>
            </a:pPr>
            <a:r>
              <a:rPr lang="cs-CZ" dirty="0" err="1"/>
              <a:t>Apis</a:t>
            </a:r>
            <a:r>
              <a:rPr lang="cs-CZ" dirty="0"/>
              <a:t> </a:t>
            </a:r>
            <a:r>
              <a:rPr lang="cs-CZ" dirty="0" err="1"/>
              <a:t>mell</a:t>
            </a:r>
            <a:r>
              <a:rPr lang="cs-CZ" dirty="0"/>
              <a:t> </a:t>
            </a:r>
            <a:r>
              <a:rPr lang="cs-CZ" dirty="0" err="1"/>
              <a:t>syr</a:t>
            </a:r>
            <a:r>
              <a:rPr lang="cs-CZ" dirty="0"/>
              <a:t> 02.jpg. In: </a:t>
            </a:r>
            <a:r>
              <a:rPr lang="cs-CZ" i="1" dirty="0" err="1"/>
              <a:t>Wikipedia</a:t>
            </a:r>
            <a:r>
              <a:rPr lang="cs-CZ" i="1" dirty="0"/>
              <a:t>: </a:t>
            </a:r>
            <a:r>
              <a:rPr lang="cs-CZ" i="1" dirty="0" err="1"/>
              <a:t>the</a:t>
            </a:r>
            <a:r>
              <a:rPr lang="cs-CZ" i="1" dirty="0"/>
              <a:t> free </a:t>
            </a:r>
            <a:r>
              <a:rPr lang="cs-CZ" i="1" dirty="0" err="1"/>
              <a:t>encyclopedia</a:t>
            </a:r>
            <a:r>
              <a:rPr lang="cs-CZ" dirty="0"/>
              <a:t> [online]. San Francisco (CA): </a:t>
            </a:r>
            <a:r>
              <a:rPr lang="cs-CZ" dirty="0" err="1"/>
              <a:t>Wikimedia</a:t>
            </a:r>
            <a:r>
              <a:rPr lang="cs-CZ" dirty="0"/>
              <a:t> </a:t>
            </a:r>
            <a:r>
              <a:rPr lang="cs-CZ" dirty="0" err="1"/>
              <a:t>Foundation</a:t>
            </a:r>
            <a:r>
              <a:rPr lang="cs-CZ" dirty="0"/>
              <a:t>, 2001-, 8.4.2011 [cit. 2013-04-24]. Dostupné z: http://cs.wikipedia.org/wiki/Soubor:Apis_mell_syr_02.jpg</a:t>
            </a:r>
          </a:p>
        </p:txBody>
      </p:sp>
      <p:sp>
        <p:nvSpPr>
          <p:cNvPr id="8" name="TextovéPole 7"/>
          <p:cNvSpPr txBox="1"/>
          <p:nvPr/>
        </p:nvSpPr>
        <p:spPr>
          <a:xfrm>
            <a:off x="-13648" y="2886622"/>
            <a:ext cx="9036496" cy="1200329"/>
          </a:xfrm>
          <a:prstGeom prst="rect">
            <a:avLst/>
          </a:prstGeom>
          <a:noFill/>
        </p:spPr>
        <p:txBody>
          <a:bodyPr wrap="square" rtlCol="0">
            <a:spAutoFit/>
          </a:bodyPr>
          <a:lstStyle/>
          <a:p>
            <a:pPr marL="285750" indent="-285750">
              <a:buFont typeface="Arial" pitchFamily="34" charset="0"/>
              <a:buChar char="•"/>
            </a:pPr>
            <a:r>
              <a:rPr lang="cs-CZ" dirty="0" err="1"/>
              <a:t>Apis</a:t>
            </a:r>
            <a:r>
              <a:rPr lang="cs-CZ" dirty="0"/>
              <a:t> </a:t>
            </a:r>
            <a:r>
              <a:rPr lang="cs-CZ" dirty="0" err="1"/>
              <a:t>mellifera</a:t>
            </a:r>
            <a:r>
              <a:rPr lang="cs-CZ" dirty="0"/>
              <a:t> </a:t>
            </a:r>
            <a:r>
              <a:rPr lang="cs-CZ" dirty="0" err="1"/>
              <a:t>carnica</a:t>
            </a:r>
            <a:r>
              <a:rPr lang="cs-CZ" dirty="0"/>
              <a:t> </a:t>
            </a:r>
            <a:r>
              <a:rPr lang="cs-CZ" dirty="0" err="1"/>
              <a:t>worker</a:t>
            </a:r>
            <a:r>
              <a:rPr lang="cs-CZ" dirty="0"/>
              <a:t> </a:t>
            </a:r>
            <a:r>
              <a:rPr lang="cs-CZ" dirty="0" err="1"/>
              <a:t>hive</a:t>
            </a:r>
            <a:r>
              <a:rPr lang="cs-CZ" dirty="0"/>
              <a:t> </a:t>
            </a:r>
            <a:r>
              <a:rPr lang="cs-CZ" dirty="0" err="1"/>
              <a:t>entrance</a:t>
            </a:r>
            <a:r>
              <a:rPr lang="cs-CZ" dirty="0"/>
              <a:t> 2.jpg. In: </a:t>
            </a:r>
            <a:r>
              <a:rPr lang="cs-CZ" i="1" dirty="0" err="1"/>
              <a:t>Wikipedia</a:t>
            </a:r>
            <a:r>
              <a:rPr lang="cs-CZ" i="1" dirty="0"/>
              <a:t>: </a:t>
            </a:r>
            <a:r>
              <a:rPr lang="cs-CZ" i="1" dirty="0" err="1"/>
              <a:t>the</a:t>
            </a:r>
            <a:r>
              <a:rPr lang="cs-CZ" i="1" dirty="0"/>
              <a:t> free </a:t>
            </a:r>
            <a:r>
              <a:rPr lang="cs-CZ" i="1" dirty="0" err="1"/>
              <a:t>encyclopedia</a:t>
            </a:r>
            <a:r>
              <a:rPr lang="cs-CZ" dirty="0"/>
              <a:t> [online]. San Francisco (CA): </a:t>
            </a:r>
            <a:r>
              <a:rPr lang="cs-CZ" dirty="0" err="1"/>
              <a:t>Wikimedia</a:t>
            </a:r>
            <a:r>
              <a:rPr lang="cs-CZ" dirty="0"/>
              <a:t> </a:t>
            </a:r>
            <a:r>
              <a:rPr lang="cs-CZ" dirty="0" err="1"/>
              <a:t>Foundation</a:t>
            </a:r>
            <a:r>
              <a:rPr lang="cs-CZ" dirty="0"/>
              <a:t>, 2001-, 4.6.2007 [cit. 2013-04-24]. Dostupné z: http://cs.wikipedia.org/wiki/Soubor:Apis_mellifera_carnica_worker_hive_entrance_2.jpg</a:t>
            </a:r>
          </a:p>
        </p:txBody>
      </p:sp>
      <p:sp>
        <p:nvSpPr>
          <p:cNvPr id="9" name="TextovéPole 8"/>
          <p:cNvSpPr txBox="1"/>
          <p:nvPr/>
        </p:nvSpPr>
        <p:spPr>
          <a:xfrm>
            <a:off x="13648" y="4100366"/>
            <a:ext cx="9036496" cy="923330"/>
          </a:xfrm>
          <a:prstGeom prst="rect">
            <a:avLst/>
          </a:prstGeom>
          <a:noFill/>
        </p:spPr>
        <p:txBody>
          <a:bodyPr wrap="square" rtlCol="0">
            <a:spAutoFit/>
          </a:bodyPr>
          <a:lstStyle/>
          <a:p>
            <a:pPr marL="285750" indent="-285750">
              <a:buFont typeface="Arial" pitchFamily="34" charset="0"/>
              <a:buChar char="•"/>
            </a:pPr>
            <a:r>
              <a:rPr lang="cs-CZ" dirty="0" err="1"/>
              <a:t>Apis</a:t>
            </a:r>
            <a:r>
              <a:rPr lang="cs-CZ" dirty="0"/>
              <a:t> </a:t>
            </a:r>
            <a:r>
              <a:rPr lang="cs-CZ" dirty="0" err="1"/>
              <a:t>mellifera</a:t>
            </a:r>
            <a:r>
              <a:rPr lang="cs-CZ" dirty="0"/>
              <a:t> </a:t>
            </a:r>
            <a:r>
              <a:rPr lang="cs-CZ" dirty="0" err="1"/>
              <a:t>scutellata</a:t>
            </a:r>
            <a:r>
              <a:rPr lang="cs-CZ" dirty="0"/>
              <a:t> 1355021.jpg. In: </a:t>
            </a:r>
            <a:r>
              <a:rPr lang="cs-CZ" i="1" dirty="0" err="1"/>
              <a:t>Wikipedia</a:t>
            </a:r>
            <a:r>
              <a:rPr lang="cs-CZ" i="1" dirty="0"/>
              <a:t>: </a:t>
            </a:r>
            <a:r>
              <a:rPr lang="cs-CZ" i="1" dirty="0" err="1"/>
              <a:t>the</a:t>
            </a:r>
            <a:r>
              <a:rPr lang="cs-CZ" i="1" dirty="0"/>
              <a:t> free </a:t>
            </a:r>
            <a:r>
              <a:rPr lang="cs-CZ" i="1" dirty="0" err="1"/>
              <a:t>encyclopedia</a:t>
            </a:r>
            <a:r>
              <a:rPr lang="cs-CZ" dirty="0"/>
              <a:t> [online]. San Francisco (CA): </a:t>
            </a:r>
            <a:r>
              <a:rPr lang="cs-CZ" dirty="0" err="1"/>
              <a:t>Wikimedia</a:t>
            </a:r>
            <a:r>
              <a:rPr lang="cs-CZ" dirty="0"/>
              <a:t> </a:t>
            </a:r>
            <a:r>
              <a:rPr lang="cs-CZ" dirty="0" err="1"/>
              <a:t>Foundation</a:t>
            </a:r>
            <a:r>
              <a:rPr lang="cs-CZ" dirty="0"/>
              <a:t>, 2001-, 26.6.2010 [cit. 2013-04-24]. Dostupné z: http://cs.wikipedia.org/wiki/Soubor:Apis_mellifera_scutellata_1355021.jpg</a:t>
            </a:r>
          </a:p>
        </p:txBody>
      </p:sp>
      <p:sp>
        <p:nvSpPr>
          <p:cNvPr id="10" name="TextovéPole 9"/>
          <p:cNvSpPr txBox="1"/>
          <p:nvPr/>
        </p:nvSpPr>
        <p:spPr>
          <a:xfrm>
            <a:off x="1" y="5023696"/>
            <a:ext cx="9022848" cy="923330"/>
          </a:xfrm>
          <a:prstGeom prst="rect">
            <a:avLst/>
          </a:prstGeom>
          <a:noFill/>
        </p:spPr>
        <p:txBody>
          <a:bodyPr wrap="square" rtlCol="0">
            <a:spAutoFit/>
          </a:bodyPr>
          <a:lstStyle/>
          <a:p>
            <a:pPr marL="285750" indent="-285750">
              <a:buFont typeface="Arial" pitchFamily="34" charset="0"/>
              <a:buChar char="•"/>
            </a:pPr>
            <a:r>
              <a:rPr lang="cs-CZ" dirty="0"/>
              <a:t>Morávka, včelí úly.JPG. In: </a:t>
            </a:r>
            <a:r>
              <a:rPr lang="cs-CZ" i="1" dirty="0" err="1"/>
              <a:t>Wikipedia</a:t>
            </a:r>
            <a:r>
              <a:rPr lang="cs-CZ" i="1" dirty="0"/>
              <a:t>: </a:t>
            </a:r>
            <a:r>
              <a:rPr lang="cs-CZ" i="1" dirty="0" err="1"/>
              <a:t>the</a:t>
            </a:r>
            <a:r>
              <a:rPr lang="cs-CZ" i="1" dirty="0"/>
              <a:t> free </a:t>
            </a:r>
            <a:r>
              <a:rPr lang="cs-CZ" i="1" dirty="0" err="1"/>
              <a:t>encyclopedia</a:t>
            </a:r>
            <a:r>
              <a:rPr lang="cs-CZ" dirty="0"/>
              <a:t> [online]. San Francisco (CA): </a:t>
            </a:r>
            <a:r>
              <a:rPr lang="cs-CZ" dirty="0" err="1"/>
              <a:t>Wikimedia</a:t>
            </a:r>
            <a:r>
              <a:rPr lang="cs-CZ" dirty="0"/>
              <a:t> </a:t>
            </a:r>
            <a:r>
              <a:rPr lang="cs-CZ" dirty="0" err="1"/>
              <a:t>Foundation</a:t>
            </a:r>
            <a:r>
              <a:rPr lang="cs-CZ" dirty="0"/>
              <a:t>, 2001-, 7.10.2010 [cit. 2013-04-24]. Dostupné z: http://cs.wikipedia.org/wiki/Soubor:Mor%C3%A1vka,_v%C4%8Del%C3%AD_%C3%BAly.JPG</a:t>
            </a:r>
          </a:p>
        </p:txBody>
      </p:sp>
      <p:pic>
        <p:nvPicPr>
          <p:cNvPr id="11" name="Picture 8" descr="OPVK_hor_zakladni_logolink_RGB_c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4" y="6059978"/>
            <a:ext cx="3653444" cy="798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39047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9900"/>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ctrTitle"/>
          </p:nvPr>
        </p:nvSpPr>
        <p:spPr/>
        <p:txBody>
          <a:bodyPr/>
          <a:lstStyle/>
          <a:p>
            <a:r>
              <a:rPr lang="cs-CZ" sz="4800" b="1" dirty="0">
                <a:solidFill>
                  <a:schemeClr val="bg1"/>
                </a:solidFill>
                <a:effectLst>
                  <a:outerShdw blurRad="38100" dist="38100" dir="2700000" algn="tl">
                    <a:srgbClr val="000000"/>
                  </a:outerShdw>
                </a:effectLst>
              </a:rPr>
              <a:t>Anotace:</a:t>
            </a:r>
          </a:p>
        </p:txBody>
      </p:sp>
      <p:pic>
        <p:nvPicPr>
          <p:cNvPr id="90115" name="Picture 3" descr="OPVK_hor_zakladni_logolink_RGB_cz"/>
          <p:cNvPicPr>
            <a:picLocks noChangeAspect="1" noChangeArrowheads="1"/>
          </p:cNvPicPr>
          <p:nvPr/>
        </p:nvPicPr>
        <p:blipFill>
          <a:blip r:embed="rId2" cstate="print"/>
          <a:srcRect/>
          <a:stretch>
            <a:fillRect/>
          </a:stretch>
        </p:blipFill>
        <p:spPr bwMode="auto">
          <a:xfrm>
            <a:off x="1752600" y="609600"/>
            <a:ext cx="5575300" cy="1217613"/>
          </a:xfrm>
          <a:prstGeom prst="rect">
            <a:avLst/>
          </a:prstGeom>
          <a:noFill/>
        </p:spPr>
      </p:pic>
      <p:sp>
        <p:nvSpPr>
          <p:cNvPr id="90116" name="Text Box 4"/>
          <p:cNvSpPr txBox="1">
            <a:spLocks noChangeArrowheads="1"/>
          </p:cNvSpPr>
          <p:nvPr/>
        </p:nvSpPr>
        <p:spPr bwMode="auto">
          <a:xfrm>
            <a:off x="9072563" y="4760913"/>
            <a:ext cx="184150" cy="366712"/>
          </a:xfrm>
          <a:prstGeom prst="rect">
            <a:avLst/>
          </a:prstGeom>
          <a:noFill/>
          <a:ln w="9525">
            <a:noFill/>
            <a:miter lim="800000"/>
            <a:headEnd/>
            <a:tailEnd/>
          </a:ln>
          <a:effectLst/>
        </p:spPr>
        <p:txBody>
          <a:bodyPr wrap="none">
            <a:spAutoFit/>
          </a:bodyPr>
          <a:lstStyle/>
          <a:p>
            <a:pPr algn="ctr"/>
            <a:endParaRPr lang="cs-CZ"/>
          </a:p>
        </p:txBody>
      </p:sp>
      <p:sp>
        <p:nvSpPr>
          <p:cNvPr id="90117" name="Text Box 5"/>
          <p:cNvSpPr txBox="1">
            <a:spLocks noChangeArrowheads="1"/>
          </p:cNvSpPr>
          <p:nvPr/>
        </p:nvSpPr>
        <p:spPr bwMode="auto">
          <a:xfrm>
            <a:off x="0" y="3505200"/>
            <a:ext cx="9144000" cy="1754326"/>
          </a:xfrm>
          <a:prstGeom prst="rect">
            <a:avLst/>
          </a:prstGeom>
          <a:solidFill>
            <a:schemeClr val="bg1"/>
          </a:solidFill>
          <a:ln w="9525">
            <a:noFill/>
            <a:miter lim="800000"/>
            <a:headEnd/>
            <a:tailEnd/>
          </a:ln>
          <a:effectLst/>
        </p:spPr>
        <p:txBody>
          <a:bodyPr lIns="738000" rIns="738000">
            <a:spAutoFit/>
          </a:bodyPr>
          <a:lstStyle/>
          <a:p>
            <a:pPr>
              <a:buFont typeface="Wingdings" pitchFamily="2" charset="2"/>
              <a:buChar char="q"/>
            </a:pPr>
            <a:r>
              <a:rPr lang="cs-CZ" dirty="0" smtClean="0"/>
              <a:t>Digitální učební materiál je určen k seznámení žáků se včelou.</a:t>
            </a:r>
          </a:p>
          <a:p>
            <a:pPr>
              <a:buFont typeface="Wingdings" pitchFamily="2" charset="2"/>
              <a:buChar char="q"/>
            </a:pPr>
            <a:r>
              <a:rPr lang="cs-CZ" dirty="0" smtClean="0"/>
              <a:t>Materiál rozvíjí nově získané vědomosti a dovednosti žáků o včele.</a:t>
            </a:r>
          </a:p>
          <a:p>
            <a:pPr>
              <a:buFont typeface="Wingdings" pitchFamily="2" charset="2"/>
              <a:buChar char="q"/>
            </a:pPr>
            <a:r>
              <a:rPr lang="cs-CZ" dirty="0" smtClean="0"/>
              <a:t>Je určen pro předmět </a:t>
            </a:r>
            <a:r>
              <a:rPr lang="cs-CZ" dirty="0" err="1" smtClean="0"/>
              <a:t>řírodověda</a:t>
            </a:r>
            <a:r>
              <a:rPr lang="cs-CZ" dirty="0" smtClean="0"/>
              <a:t> </a:t>
            </a:r>
            <a:r>
              <a:rPr lang="cs-CZ" dirty="0" smtClean="0"/>
              <a:t>4. ročník.</a:t>
            </a:r>
          </a:p>
          <a:p>
            <a:pPr>
              <a:buFont typeface="Wingdings" pitchFamily="2" charset="2"/>
              <a:buChar char="q"/>
            </a:pPr>
            <a:r>
              <a:rPr lang="cs-CZ" dirty="0" smtClean="0"/>
              <a:t>Tento materiál vznikl jako doplňující materiál k učebnici:</a:t>
            </a:r>
          </a:p>
          <a:p>
            <a:pPr lvl="0"/>
            <a:r>
              <a:rPr lang="en-US" i="1" dirty="0"/>
              <a:t>ČLOVĚK A JEHO SVĚT, </a:t>
            </a:r>
            <a:r>
              <a:rPr lang="en-US" i="1" dirty="0" err="1"/>
              <a:t>Přírodověda</a:t>
            </a:r>
            <a:r>
              <a:rPr lang="en-US" i="1" dirty="0"/>
              <a:t> pro 4. </a:t>
            </a:r>
            <a:r>
              <a:rPr lang="en-US" i="1" dirty="0" err="1"/>
              <a:t>ročník</a:t>
            </a:r>
            <a:r>
              <a:rPr lang="en-US" i="1" dirty="0"/>
              <a:t>. NOVÁ ŠKOLA, </a:t>
            </a:r>
            <a:r>
              <a:rPr lang="en-US" i="1" dirty="0" err="1"/>
              <a:t>s.r.o</a:t>
            </a:r>
            <a:r>
              <a:rPr lang="en-US" i="1" dirty="0"/>
              <a:t>., 2010. </a:t>
            </a:r>
            <a:endParaRPr lang="cs-CZ" i="1" dirty="0" smtClean="0"/>
          </a:p>
          <a:p>
            <a:pPr lvl="0"/>
            <a:r>
              <a:rPr lang="en-US" i="1" dirty="0" smtClean="0"/>
              <a:t>ISBN </a:t>
            </a:r>
            <a:r>
              <a:rPr lang="en-US" i="1" dirty="0"/>
              <a:t>978–80–7289–211–2</a:t>
            </a:r>
            <a:r>
              <a:rPr lang="en-US" i="1" dirty="0" smtClean="0"/>
              <a:t>.</a:t>
            </a:r>
            <a:endParaRPr lang="cs-CZ" dirty="0"/>
          </a:p>
        </p:txBody>
      </p:sp>
    </p:spTree>
    <p:extLst>
      <p:ext uri="{BB962C8B-B14F-4D97-AF65-F5344CB8AC3E}">
        <p14:creationId xmlns:p14="http://schemas.microsoft.com/office/powerpoint/2010/main" val="324532333"/>
      </p:ext>
    </p:extLst>
  </p:cSld>
  <p:clrMapOvr>
    <a:masterClrMapping/>
  </p:clrMapOvr>
  <p:transition>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sphere">
          <a:fgClr>
            <a:srgbClr val="FFFF00"/>
          </a:fgClr>
          <a:bgClr>
            <a:schemeClr val="bg1"/>
          </a:bgClr>
        </a:patt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dirty="0" smtClean="0"/>
              <a:t>Včela medonosná</a:t>
            </a:r>
            <a:endParaRPr lang="cs-CZ" b="1" i="1" dirty="0"/>
          </a:p>
        </p:txBody>
      </p:sp>
      <p:sp>
        <p:nvSpPr>
          <p:cNvPr id="4" name="TextovéPole 3"/>
          <p:cNvSpPr txBox="1"/>
          <p:nvPr/>
        </p:nvSpPr>
        <p:spPr>
          <a:xfrm>
            <a:off x="381812" y="1442447"/>
            <a:ext cx="5112568" cy="461665"/>
          </a:xfrm>
          <a:prstGeom prst="rect">
            <a:avLst/>
          </a:prstGeom>
          <a:noFill/>
        </p:spPr>
        <p:txBody>
          <a:bodyPr wrap="square" rtlCol="0">
            <a:spAutoFit/>
          </a:bodyPr>
          <a:lstStyle/>
          <a:p>
            <a:r>
              <a:rPr lang="cs-CZ" sz="2400" i="1" u="sng" dirty="0" smtClean="0"/>
              <a:t>Základní údaje</a:t>
            </a:r>
            <a:endParaRPr lang="cs-CZ" sz="2400" i="1" u="sng" dirty="0"/>
          </a:p>
        </p:txBody>
      </p:sp>
      <p:sp>
        <p:nvSpPr>
          <p:cNvPr id="5" name="TextovéPole 4"/>
          <p:cNvSpPr txBox="1"/>
          <p:nvPr/>
        </p:nvSpPr>
        <p:spPr>
          <a:xfrm>
            <a:off x="224224" y="2064571"/>
            <a:ext cx="4320480" cy="430887"/>
          </a:xfrm>
          <a:prstGeom prst="rect">
            <a:avLst/>
          </a:prstGeom>
          <a:noFill/>
        </p:spPr>
        <p:txBody>
          <a:bodyPr wrap="square" rtlCol="0">
            <a:spAutoFit/>
          </a:bodyPr>
          <a:lstStyle/>
          <a:p>
            <a:r>
              <a:rPr lang="cs-CZ" sz="2200" b="1" dirty="0" smtClean="0"/>
              <a:t>Jméno: </a:t>
            </a:r>
            <a:r>
              <a:rPr lang="cs-CZ" sz="2200" dirty="0" smtClean="0"/>
              <a:t>včela</a:t>
            </a:r>
            <a:endParaRPr lang="cs-CZ" sz="2200" dirty="0"/>
          </a:p>
        </p:txBody>
      </p:sp>
      <p:sp>
        <p:nvSpPr>
          <p:cNvPr id="6" name="TextovéPole 5"/>
          <p:cNvSpPr txBox="1"/>
          <p:nvPr/>
        </p:nvSpPr>
        <p:spPr>
          <a:xfrm>
            <a:off x="233604" y="2575825"/>
            <a:ext cx="4536504" cy="430887"/>
          </a:xfrm>
          <a:prstGeom prst="rect">
            <a:avLst/>
          </a:prstGeom>
          <a:noFill/>
        </p:spPr>
        <p:txBody>
          <a:bodyPr wrap="square" rtlCol="0">
            <a:spAutoFit/>
          </a:bodyPr>
          <a:lstStyle/>
          <a:p>
            <a:r>
              <a:rPr lang="cs-CZ" sz="2200" b="1" dirty="0" smtClean="0"/>
              <a:t>Třída: </a:t>
            </a:r>
            <a:r>
              <a:rPr lang="cs-CZ" sz="2200" dirty="0" smtClean="0"/>
              <a:t>hmyz</a:t>
            </a:r>
            <a:endParaRPr lang="cs-CZ" sz="2200" dirty="0"/>
          </a:p>
        </p:txBody>
      </p:sp>
      <p:sp>
        <p:nvSpPr>
          <p:cNvPr id="7" name="TextovéPole 6"/>
          <p:cNvSpPr txBox="1"/>
          <p:nvPr/>
        </p:nvSpPr>
        <p:spPr>
          <a:xfrm>
            <a:off x="234525" y="3089788"/>
            <a:ext cx="4968552" cy="430887"/>
          </a:xfrm>
          <a:prstGeom prst="rect">
            <a:avLst/>
          </a:prstGeom>
          <a:noFill/>
        </p:spPr>
        <p:txBody>
          <a:bodyPr wrap="square" rtlCol="0">
            <a:spAutoFit/>
          </a:bodyPr>
          <a:lstStyle/>
          <a:p>
            <a:r>
              <a:rPr lang="cs-CZ" sz="2200" b="1" dirty="0" smtClean="0"/>
              <a:t>Řád: </a:t>
            </a:r>
            <a:r>
              <a:rPr lang="cs-CZ" sz="2200" dirty="0" smtClean="0"/>
              <a:t>blanokřídlí</a:t>
            </a:r>
            <a:endParaRPr lang="cs-CZ" sz="2200" dirty="0"/>
          </a:p>
        </p:txBody>
      </p:sp>
      <p:sp>
        <p:nvSpPr>
          <p:cNvPr id="8" name="TextovéPole 7"/>
          <p:cNvSpPr txBox="1"/>
          <p:nvPr/>
        </p:nvSpPr>
        <p:spPr>
          <a:xfrm>
            <a:off x="224224" y="3640494"/>
            <a:ext cx="5904656" cy="430887"/>
          </a:xfrm>
          <a:prstGeom prst="rect">
            <a:avLst/>
          </a:prstGeom>
          <a:noFill/>
        </p:spPr>
        <p:txBody>
          <a:bodyPr wrap="square" rtlCol="0">
            <a:spAutoFit/>
          </a:bodyPr>
          <a:lstStyle/>
          <a:p>
            <a:r>
              <a:rPr lang="cs-CZ" sz="2200" b="1" dirty="0" smtClean="0"/>
              <a:t>Čeleď: </a:t>
            </a:r>
            <a:r>
              <a:rPr lang="cs-CZ" sz="2200" dirty="0" err="1" smtClean="0"/>
              <a:t>včelovití</a:t>
            </a:r>
            <a:endParaRPr lang="cs-CZ" sz="2200" dirty="0"/>
          </a:p>
        </p:txBody>
      </p:sp>
      <p:sp>
        <p:nvSpPr>
          <p:cNvPr id="9" name="TextovéPole 8"/>
          <p:cNvSpPr txBox="1"/>
          <p:nvPr/>
        </p:nvSpPr>
        <p:spPr>
          <a:xfrm>
            <a:off x="236117" y="4179155"/>
            <a:ext cx="5472608" cy="430887"/>
          </a:xfrm>
          <a:prstGeom prst="rect">
            <a:avLst/>
          </a:prstGeom>
          <a:noFill/>
        </p:spPr>
        <p:txBody>
          <a:bodyPr wrap="square" rtlCol="0">
            <a:spAutoFit/>
          </a:bodyPr>
          <a:lstStyle/>
          <a:p>
            <a:r>
              <a:rPr lang="cs-CZ" sz="2200" b="1" dirty="0" smtClean="0"/>
              <a:t>Rod: </a:t>
            </a:r>
            <a:r>
              <a:rPr lang="cs-CZ" sz="2200" dirty="0" smtClean="0"/>
              <a:t>včela</a:t>
            </a:r>
            <a:endParaRPr lang="cs-CZ" sz="2200" dirty="0"/>
          </a:p>
        </p:txBody>
      </p:sp>
      <p:pic>
        <p:nvPicPr>
          <p:cNvPr id="1028" name="Picture 4" descr="http://upload.wikimedia.org/wikipedia/commons/thumb/5/51/Apis_mellifera_bi.jpg/220px-Apis_mellifera_b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4473" y="3572676"/>
            <a:ext cx="3895700" cy="3081146"/>
          </a:xfrm>
          <a:prstGeom prst="rect">
            <a:avLst/>
          </a:prstGeom>
          <a:noFill/>
          <a:extLst>
            <a:ext uri="{909E8E84-426E-40DD-AFC4-6F175D3DCCD1}">
              <a14:hiddenFill xmlns:a14="http://schemas.microsoft.com/office/drawing/2010/main">
                <a:solidFill>
                  <a:srgbClr val="FFFFFF"/>
                </a:solidFill>
              </a14:hiddenFill>
            </a:ext>
          </a:extLst>
        </p:spPr>
      </p:pic>
      <p:sp>
        <p:nvSpPr>
          <p:cNvPr id="10" name="TextovéPole 9"/>
          <p:cNvSpPr txBox="1"/>
          <p:nvPr/>
        </p:nvSpPr>
        <p:spPr>
          <a:xfrm>
            <a:off x="234525" y="5378621"/>
            <a:ext cx="3019895" cy="430887"/>
          </a:xfrm>
          <a:prstGeom prst="rect">
            <a:avLst/>
          </a:prstGeom>
          <a:noFill/>
        </p:spPr>
        <p:txBody>
          <a:bodyPr wrap="square" rtlCol="0">
            <a:spAutoFit/>
          </a:bodyPr>
          <a:lstStyle/>
          <a:p>
            <a:r>
              <a:rPr lang="cs-CZ" sz="2200" b="1" dirty="0" smtClean="0"/>
              <a:t>Hmotnost:</a:t>
            </a:r>
            <a:r>
              <a:rPr lang="cs-CZ" sz="2200" dirty="0" smtClean="0"/>
              <a:t> 175-240 mg</a:t>
            </a:r>
            <a:endParaRPr lang="cs-CZ" sz="2200" dirty="0"/>
          </a:p>
        </p:txBody>
      </p:sp>
      <p:sp>
        <p:nvSpPr>
          <p:cNvPr id="11" name="TextovéPole 10"/>
          <p:cNvSpPr txBox="1"/>
          <p:nvPr/>
        </p:nvSpPr>
        <p:spPr>
          <a:xfrm>
            <a:off x="4544704" y="1898716"/>
            <a:ext cx="4464496" cy="1107996"/>
          </a:xfrm>
          <a:prstGeom prst="rect">
            <a:avLst/>
          </a:prstGeom>
          <a:noFill/>
        </p:spPr>
        <p:txBody>
          <a:bodyPr wrap="square" rtlCol="0">
            <a:spAutoFit/>
          </a:bodyPr>
          <a:lstStyle/>
          <a:p>
            <a:r>
              <a:rPr lang="cs-CZ" sz="2200" b="1" dirty="0" smtClean="0"/>
              <a:t>Velikost matky: </a:t>
            </a:r>
            <a:r>
              <a:rPr lang="cs-CZ" sz="2200" dirty="0" smtClean="0"/>
              <a:t>20-25 mm</a:t>
            </a:r>
          </a:p>
          <a:p>
            <a:r>
              <a:rPr lang="cs-CZ" sz="2200" b="1" dirty="0" smtClean="0"/>
              <a:t>Velikost dělnice:</a:t>
            </a:r>
            <a:r>
              <a:rPr lang="cs-CZ" sz="2200" dirty="0" smtClean="0"/>
              <a:t> 12-14 mm</a:t>
            </a:r>
          </a:p>
          <a:p>
            <a:r>
              <a:rPr lang="cs-CZ" sz="2200" b="1" dirty="0" smtClean="0"/>
              <a:t>Velikost trubce: </a:t>
            </a:r>
            <a:r>
              <a:rPr lang="cs-CZ" sz="2200" dirty="0" smtClean="0"/>
              <a:t>15-17 mm</a:t>
            </a:r>
            <a:endParaRPr lang="cs-CZ" sz="2200" dirty="0"/>
          </a:p>
        </p:txBody>
      </p:sp>
      <p:pic>
        <p:nvPicPr>
          <p:cNvPr id="14" name="Picture 8" descr="OPVK_hor_zakladni_logolink_RGB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4" y="6059978"/>
            <a:ext cx="3653444" cy="798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ovéPole 11"/>
          <p:cNvSpPr txBox="1"/>
          <p:nvPr/>
        </p:nvSpPr>
        <p:spPr>
          <a:xfrm>
            <a:off x="260276" y="4725144"/>
            <a:ext cx="2776825" cy="430887"/>
          </a:xfrm>
          <a:prstGeom prst="rect">
            <a:avLst/>
          </a:prstGeom>
          <a:noFill/>
        </p:spPr>
        <p:txBody>
          <a:bodyPr wrap="square" rtlCol="0">
            <a:spAutoFit/>
          </a:bodyPr>
          <a:lstStyle/>
          <a:p>
            <a:r>
              <a:rPr lang="cs-CZ" sz="2200" b="1" dirty="0" smtClean="0"/>
              <a:t>Kmen:</a:t>
            </a:r>
            <a:r>
              <a:rPr lang="cs-CZ" sz="2200" dirty="0" smtClean="0"/>
              <a:t> členovci</a:t>
            </a:r>
            <a:endParaRPr lang="cs-CZ" sz="2200" dirty="0"/>
          </a:p>
        </p:txBody>
      </p:sp>
    </p:spTree>
    <p:extLst>
      <p:ext uri="{BB962C8B-B14F-4D97-AF65-F5344CB8AC3E}">
        <p14:creationId xmlns:p14="http://schemas.microsoft.com/office/powerpoint/2010/main" val="1052283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750" fill="hold"/>
                                        <p:tgtEl>
                                          <p:spTgt spid="5"/>
                                        </p:tgtEl>
                                        <p:attrNameLst>
                                          <p:attrName>ppt_x</p:attrName>
                                        </p:attrNameLst>
                                      </p:cBhvr>
                                      <p:tavLst>
                                        <p:tav tm="0">
                                          <p:val>
                                            <p:strVal val="0-#ppt_w/2"/>
                                          </p:val>
                                        </p:tav>
                                        <p:tav tm="100000">
                                          <p:val>
                                            <p:strVal val="#ppt_x"/>
                                          </p:val>
                                        </p:tav>
                                      </p:tavLst>
                                    </p:anim>
                                    <p:anim calcmode="lin" valueType="num">
                                      <p:cBhvr additive="base">
                                        <p:cTn id="8" dur="75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750" fill="hold"/>
                                        <p:tgtEl>
                                          <p:spTgt spid="6"/>
                                        </p:tgtEl>
                                        <p:attrNameLst>
                                          <p:attrName>ppt_x</p:attrName>
                                        </p:attrNameLst>
                                      </p:cBhvr>
                                      <p:tavLst>
                                        <p:tav tm="0">
                                          <p:val>
                                            <p:strVal val="0-#ppt_w/2"/>
                                          </p:val>
                                        </p:tav>
                                        <p:tav tm="100000">
                                          <p:val>
                                            <p:strVal val="#ppt_x"/>
                                          </p:val>
                                        </p:tav>
                                      </p:tavLst>
                                    </p:anim>
                                    <p:anim calcmode="lin" valueType="num">
                                      <p:cBhvr additive="base">
                                        <p:cTn id="14" dur="75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750" fill="hold"/>
                                        <p:tgtEl>
                                          <p:spTgt spid="7"/>
                                        </p:tgtEl>
                                        <p:attrNameLst>
                                          <p:attrName>ppt_x</p:attrName>
                                        </p:attrNameLst>
                                      </p:cBhvr>
                                      <p:tavLst>
                                        <p:tav tm="0">
                                          <p:val>
                                            <p:strVal val="0-#ppt_w/2"/>
                                          </p:val>
                                        </p:tav>
                                        <p:tav tm="100000">
                                          <p:val>
                                            <p:strVal val="#ppt_x"/>
                                          </p:val>
                                        </p:tav>
                                      </p:tavLst>
                                    </p:anim>
                                    <p:anim calcmode="lin" valueType="num">
                                      <p:cBhvr additive="base">
                                        <p:cTn id="20" dur="75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750" fill="hold"/>
                                        <p:tgtEl>
                                          <p:spTgt spid="8"/>
                                        </p:tgtEl>
                                        <p:attrNameLst>
                                          <p:attrName>ppt_x</p:attrName>
                                        </p:attrNameLst>
                                      </p:cBhvr>
                                      <p:tavLst>
                                        <p:tav tm="0">
                                          <p:val>
                                            <p:strVal val="0-#ppt_w/2"/>
                                          </p:val>
                                        </p:tav>
                                        <p:tav tm="100000">
                                          <p:val>
                                            <p:strVal val="#ppt_x"/>
                                          </p:val>
                                        </p:tav>
                                      </p:tavLst>
                                    </p:anim>
                                    <p:anim calcmode="lin" valueType="num">
                                      <p:cBhvr additive="base">
                                        <p:cTn id="26" dur="75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750" fill="hold"/>
                                        <p:tgtEl>
                                          <p:spTgt spid="9"/>
                                        </p:tgtEl>
                                        <p:attrNameLst>
                                          <p:attrName>ppt_x</p:attrName>
                                        </p:attrNameLst>
                                      </p:cBhvr>
                                      <p:tavLst>
                                        <p:tav tm="0">
                                          <p:val>
                                            <p:strVal val="0-#ppt_w/2"/>
                                          </p:val>
                                        </p:tav>
                                        <p:tav tm="100000">
                                          <p:val>
                                            <p:strVal val="#ppt_x"/>
                                          </p:val>
                                        </p:tav>
                                      </p:tavLst>
                                    </p:anim>
                                    <p:anim calcmode="lin" valueType="num">
                                      <p:cBhvr additive="base">
                                        <p:cTn id="32" dur="75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750" fill="hold"/>
                                        <p:tgtEl>
                                          <p:spTgt spid="12"/>
                                        </p:tgtEl>
                                        <p:attrNameLst>
                                          <p:attrName>ppt_x</p:attrName>
                                        </p:attrNameLst>
                                      </p:cBhvr>
                                      <p:tavLst>
                                        <p:tav tm="0">
                                          <p:val>
                                            <p:strVal val="0-#ppt_w/2"/>
                                          </p:val>
                                        </p:tav>
                                        <p:tav tm="100000">
                                          <p:val>
                                            <p:strVal val="#ppt_x"/>
                                          </p:val>
                                        </p:tav>
                                      </p:tavLst>
                                    </p:anim>
                                    <p:anim calcmode="lin" valueType="num">
                                      <p:cBhvr additive="base">
                                        <p:cTn id="38" dur="75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750" fill="hold"/>
                                        <p:tgtEl>
                                          <p:spTgt spid="10"/>
                                        </p:tgtEl>
                                        <p:attrNameLst>
                                          <p:attrName>ppt_x</p:attrName>
                                        </p:attrNameLst>
                                      </p:cBhvr>
                                      <p:tavLst>
                                        <p:tav tm="0">
                                          <p:val>
                                            <p:strVal val="0-#ppt_w/2"/>
                                          </p:val>
                                        </p:tav>
                                        <p:tav tm="100000">
                                          <p:val>
                                            <p:strVal val="#ppt_x"/>
                                          </p:val>
                                        </p:tav>
                                      </p:tavLst>
                                    </p:anim>
                                    <p:anim calcmode="lin" valueType="num">
                                      <p:cBhvr additive="base">
                                        <p:cTn id="44" dur="75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750" fill="hold"/>
                                        <p:tgtEl>
                                          <p:spTgt spid="11"/>
                                        </p:tgtEl>
                                        <p:attrNameLst>
                                          <p:attrName>ppt_x</p:attrName>
                                        </p:attrNameLst>
                                      </p:cBhvr>
                                      <p:tavLst>
                                        <p:tav tm="0">
                                          <p:val>
                                            <p:strVal val="0-#ppt_w/2"/>
                                          </p:val>
                                        </p:tav>
                                        <p:tav tm="100000">
                                          <p:val>
                                            <p:strVal val="#ppt_x"/>
                                          </p:val>
                                        </p:tav>
                                      </p:tavLst>
                                    </p:anim>
                                    <p:anim calcmode="lin" valueType="num">
                                      <p:cBhvr additive="base">
                                        <p:cTn id="50" dur="75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1028"/>
                                        </p:tgtEl>
                                        <p:attrNameLst>
                                          <p:attrName>style.visibility</p:attrName>
                                        </p:attrNameLst>
                                      </p:cBhvr>
                                      <p:to>
                                        <p:strVal val="visible"/>
                                      </p:to>
                                    </p:set>
                                    <p:animEffect transition="in" filter="fade">
                                      <p:cBhvr>
                                        <p:cTn id="55"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sphere">
          <a:fgClr>
            <a:srgbClr val="FFFF00"/>
          </a:fgClr>
          <a:bgClr>
            <a:schemeClr val="bg1"/>
          </a:bgClr>
        </a:patt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dirty="0" smtClean="0"/>
              <a:t>Stavba těla</a:t>
            </a:r>
            <a:endParaRPr lang="cs-CZ" b="1" i="1" dirty="0"/>
          </a:p>
        </p:txBody>
      </p:sp>
      <p:sp>
        <p:nvSpPr>
          <p:cNvPr id="4" name="TextovéPole 3"/>
          <p:cNvSpPr txBox="1"/>
          <p:nvPr/>
        </p:nvSpPr>
        <p:spPr>
          <a:xfrm>
            <a:off x="70611" y="1412775"/>
            <a:ext cx="8640960" cy="707886"/>
          </a:xfrm>
          <a:prstGeom prst="rect">
            <a:avLst/>
          </a:prstGeom>
          <a:noFill/>
        </p:spPr>
        <p:txBody>
          <a:bodyPr wrap="square" rtlCol="0">
            <a:spAutoFit/>
          </a:bodyPr>
          <a:lstStyle/>
          <a:p>
            <a:r>
              <a:rPr lang="cs-CZ" sz="2000" dirty="0"/>
              <a:t>Její tělo se skládá ze tří hlavních částí – hlava, hruď, zadeček. Tyto části jsou od sebe oddělené zúžením, které jim umožňuje pohyblivost.</a:t>
            </a:r>
          </a:p>
        </p:txBody>
      </p:sp>
      <p:sp>
        <p:nvSpPr>
          <p:cNvPr id="5" name="TextovéPole 4"/>
          <p:cNvSpPr txBox="1"/>
          <p:nvPr/>
        </p:nvSpPr>
        <p:spPr>
          <a:xfrm>
            <a:off x="70611" y="2120661"/>
            <a:ext cx="8712968" cy="1938992"/>
          </a:xfrm>
          <a:prstGeom prst="rect">
            <a:avLst/>
          </a:prstGeom>
          <a:noFill/>
        </p:spPr>
        <p:txBody>
          <a:bodyPr wrap="square" rtlCol="0">
            <a:spAutoFit/>
          </a:bodyPr>
          <a:lstStyle/>
          <a:p>
            <a:r>
              <a:rPr lang="cs-CZ" sz="2000" b="1" dirty="0" smtClean="0"/>
              <a:t>Hlava</a:t>
            </a:r>
          </a:p>
          <a:p>
            <a:r>
              <a:rPr lang="cs-CZ" sz="2000" dirty="0" smtClean="0"/>
              <a:t>Po </a:t>
            </a:r>
            <a:r>
              <a:rPr lang="cs-CZ" sz="2000" dirty="0"/>
              <a:t>boku temene </a:t>
            </a:r>
            <a:r>
              <a:rPr lang="cs-CZ" sz="2000" dirty="0" smtClean="0"/>
              <a:t>hlavy </a:t>
            </a:r>
            <a:r>
              <a:rPr lang="cs-CZ" sz="2000" dirty="0"/>
              <a:t>má včela dvě složené </a:t>
            </a:r>
            <a:r>
              <a:rPr lang="cs-CZ" sz="2000" dirty="0" smtClean="0"/>
              <a:t>oči </a:t>
            </a:r>
            <a:r>
              <a:rPr lang="cs-CZ" sz="2000" dirty="0"/>
              <a:t>a na vrcholu temena tři jednoduché </a:t>
            </a:r>
            <a:r>
              <a:rPr lang="cs-CZ" sz="2000" dirty="0" smtClean="0"/>
              <a:t>oči, </a:t>
            </a:r>
            <a:r>
              <a:rPr lang="cs-CZ" sz="2000" dirty="0"/>
              <a:t>které jsou rozmístěné do tvaru </a:t>
            </a:r>
            <a:r>
              <a:rPr lang="cs-CZ" sz="2000" dirty="0" smtClean="0"/>
              <a:t>trojúhelníku. Na </a:t>
            </a:r>
            <a:r>
              <a:rPr lang="cs-CZ" sz="2000" dirty="0"/>
              <a:t>tykadlech se nachází mnoho smyslových orgánů, pomocí kterých včela dovede vnímat čichová a hmatová podráždění</a:t>
            </a:r>
            <a:r>
              <a:rPr lang="cs-CZ" sz="2000" dirty="0" smtClean="0"/>
              <a:t>. </a:t>
            </a:r>
            <a:r>
              <a:rPr lang="cs-CZ" sz="2000" dirty="0"/>
              <a:t>Hlava včelí matky má srdcovitý tvar, dělnice trojúhelníkový a hlava trubce je kruhovitá.</a:t>
            </a:r>
          </a:p>
        </p:txBody>
      </p:sp>
      <p:pic>
        <p:nvPicPr>
          <p:cNvPr id="6" name="Picture 8" descr="OPVK_hor_zakladni_logolink_RGB_c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4" y="6059978"/>
            <a:ext cx="3653444" cy="798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ovéPole 6"/>
          <p:cNvSpPr txBox="1"/>
          <p:nvPr/>
        </p:nvSpPr>
        <p:spPr>
          <a:xfrm>
            <a:off x="86631" y="4059653"/>
            <a:ext cx="7728101" cy="707886"/>
          </a:xfrm>
          <a:prstGeom prst="rect">
            <a:avLst/>
          </a:prstGeom>
          <a:noFill/>
        </p:spPr>
        <p:txBody>
          <a:bodyPr wrap="square" rtlCol="0">
            <a:spAutoFit/>
          </a:bodyPr>
          <a:lstStyle/>
          <a:p>
            <a:r>
              <a:rPr lang="cs-CZ" sz="2000" b="1" dirty="0" smtClean="0"/>
              <a:t>Hruď</a:t>
            </a:r>
          </a:p>
          <a:p>
            <a:r>
              <a:rPr lang="cs-CZ" sz="2000" dirty="0" smtClean="0"/>
              <a:t>Má </a:t>
            </a:r>
            <a:r>
              <a:rPr lang="cs-CZ" sz="2000" dirty="0"/>
              <a:t>hlavní funkci jako nosič orgánů pohybu – křídel a nohou.</a:t>
            </a:r>
          </a:p>
        </p:txBody>
      </p:sp>
      <p:sp>
        <p:nvSpPr>
          <p:cNvPr id="8" name="TextovéPole 7"/>
          <p:cNvSpPr txBox="1"/>
          <p:nvPr/>
        </p:nvSpPr>
        <p:spPr>
          <a:xfrm>
            <a:off x="49819" y="4767539"/>
            <a:ext cx="8842661" cy="1323439"/>
          </a:xfrm>
          <a:prstGeom prst="rect">
            <a:avLst/>
          </a:prstGeom>
          <a:noFill/>
        </p:spPr>
        <p:txBody>
          <a:bodyPr wrap="square" rtlCol="0">
            <a:spAutoFit/>
          </a:bodyPr>
          <a:lstStyle/>
          <a:p>
            <a:r>
              <a:rPr lang="cs-CZ" sz="2000" b="1" dirty="0" smtClean="0"/>
              <a:t>Nohy </a:t>
            </a:r>
          </a:p>
          <a:p>
            <a:r>
              <a:rPr lang="cs-CZ" sz="2000" dirty="0"/>
              <a:t>M</a:t>
            </a:r>
            <a:r>
              <a:rPr lang="cs-CZ" sz="2000" dirty="0" smtClean="0"/>
              <a:t>á</a:t>
            </a:r>
            <a:r>
              <a:rPr lang="cs-CZ" sz="2000" dirty="0"/>
              <a:t> </a:t>
            </a:r>
            <a:r>
              <a:rPr lang="cs-CZ" sz="2000" b="1" dirty="0"/>
              <a:t>3 páry</a:t>
            </a:r>
            <a:r>
              <a:rPr lang="cs-CZ" sz="2000" dirty="0"/>
              <a:t> </a:t>
            </a:r>
            <a:r>
              <a:rPr lang="cs-CZ" sz="2000" dirty="0" smtClean="0"/>
              <a:t>nohou. </a:t>
            </a:r>
            <a:r>
              <a:rPr lang="cs-CZ" sz="2000" dirty="0"/>
              <a:t>Včele slouží nohy k pohybu, k vytváření řetízků s ostatními včelami, k předávání voskových šupinek, sběru a ukládání pylu, čištění tykadel</a:t>
            </a:r>
            <a:r>
              <a:rPr lang="cs-CZ" sz="2000" dirty="0" smtClean="0"/>
              <a:t>. </a:t>
            </a:r>
            <a:r>
              <a:rPr lang="cs-CZ" sz="2000" dirty="0"/>
              <a:t>Známé je hlavně ústrojí na třetím páru nohou, zvané košíčky, do kterých sbírá pyl.</a:t>
            </a:r>
          </a:p>
        </p:txBody>
      </p:sp>
    </p:spTree>
    <p:extLst>
      <p:ext uri="{BB962C8B-B14F-4D97-AF65-F5344CB8AC3E}">
        <p14:creationId xmlns:p14="http://schemas.microsoft.com/office/powerpoint/2010/main" val="530095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75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75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randombar(horizontal)">
                                      <p:cBhvr>
                                        <p:cTn id="22"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sphere">
          <a:fgClr>
            <a:srgbClr val="FFFF00"/>
          </a:fgClr>
          <a:bgClr>
            <a:schemeClr val="bg1"/>
          </a:bgClr>
        </a:pattFill>
        <a:effectLst/>
      </p:bgPr>
    </p:bg>
    <p:spTree>
      <p:nvGrpSpPr>
        <p:cNvPr id="1" name=""/>
        <p:cNvGrpSpPr/>
        <p:nvPr/>
      </p:nvGrpSpPr>
      <p:grpSpPr>
        <a:xfrm>
          <a:off x="0" y="0"/>
          <a:ext cx="0" cy="0"/>
          <a:chOff x="0" y="0"/>
          <a:chExt cx="0" cy="0"/>
        </a:xfrm>
      </p:grpSpPr>
      <p:pic>
        <p:nvPicPr>
          <p:cNvPr id="4" name="Picture 8" descr="OPVK_hor_zakladni_logolink_RGB_c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4" y="6059978"/>
            <a:ext cx="3653444" cy="798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4" name="Picture 2" descr="http://upload.wikimedia.org/wikipedia/commons/thumb/4/4b/HoneyBeeAnatomy.svg/220px-HoneyBeeAnatomy.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9948" y="1124744"/>
            <a:ext cx="4944500" cy="4495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ovéPole 4"/>
          <p:cNvSpPr txBox="1"/>
          <p:nvPr/>
        </p:nvSpPr>
        <p:spPr>
          <a:xfrm>
            <a:off x="251520" y="1124744"/>
            <a:ext cx="3096344" cy="4401205"/>
          </a:xfrm>
          <a:prstGeom prst="rect">
            <a:avLst/>
          </a:prstGeom>
          <a:noFill/>
        </p:spPr>
        <p:txBody>
          <a:bodyPr wrap="square" rtlCol="0">
            <a:spAutoFit/>
          </a:bodyPr>
          <a:lstStyle/>
          <a:p>
            <a:r>
              <a:rPr lang="cs-CZ" sz="2000" b="1" dirty="0"/>
              <a:t>K</a:t>
            </a:r>
            <a:r>
              <a:rPr lang="cs-CZ" sz="2000" b="1" dirty="0" smtClean="0"/>
              <a:t>řídla</a:t>
            </a:r>
          </a:p>
          <a:p>
            <a:r>
              <a:rPr lang="cs-CZ" sz="2000" dirty="0" smtClean="0"/>
              <a:t>Včela </a:t>
            </a:r>
            <a:r>
              <a:rPr lang="cs-CZ" sz="2000" dirty="0"/>
              <a:t>má na každém boku hrudní části jeden pár blanitých </a:t>
            </a:r>
            <a:r>
              <a:rPr lang="cs-CZ" sz="2000" dirty="0" smtClean="0"/>
              <a:t>křídel, </a:t>
            </a:r>
            <a:r>
              <a:rPr lang="cs-CZ" sz="2000" dirty="0"/>
              <a:t>která jsou na povrchu pokrytá množstvím drobných chloupků, okem běžně neviditelných. Přední křídla jsou větší než zadní</a:t>
            </a:r>
            <a:r>
              <a:rPr lang="cs-CZ" sz="2000" dirty="0" smtClean="0"/>
              <a:t>. </a:t>
            </a:r>
            <a:r>
              <a:rPr lang="cs-CZ" sz="2000" dirty="0"/>
              <a:t>Pohyb křídel je tak rychlý, že není možné sledovat jednotlivé kmity</a:t>
            </a:r>
            <a:r>
              <a:rPr lang="cs-CZ" sz="2000" dirty="0" smtClean="0"/>
              <a:t>. </a:t>
            </a:r>
            <a:r>
              <a:rPr lang="cs-CZ" sz="2000" dirty="0"/>
              <a:t>Včela dokáže letět </a:t>
            </a:r>
            <a:r>
              <a:rPr lang="cs-CZ" sz="2000" dirty="0" smtClean="0"/>
              <a:t>dopředu i stát </a:t>
            </a:r>
            <a:r>
              <a:rPr lang="cs-CZ" sz="2000" dirty="0"/>
              <a:t>za letu na </a:t>
            </a:r>
            <a:r>
              <a:rPr lang="cs-CZ" sz="2000" dirty="0" smtClean="0"/>
              <a:t>místě.</a:t>
            </a:r>
            <a:r>
              <a:rPr lang="cs-CZ" sz="2000" dirty="0"/>
              <a:t> </a:t>
            </a:r>
          </a:p>
        </p:txBody>
      </p:sp>
    </p:spTree>
    <p:extLst>
      <p:ext uri="{BB962C8B-B14F-4D97-AF65-F5344CB8AC3E}">
        <p14:creationId xmlns:p14="http://schemas.microsoft.com/office/powerpoint/2010/main" val="2201812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Effect transition="in" filter="fade">
                                      <p:cBhvr>
                                        <p:cTn id="14" dur="1000"/>
                                        <p:tgtEl>
                                          <p:spTgt spid="3074"/>
                                        </p:tgtEl>
                                      </p:cBhvr>
                                    </p:animEffect>
                                    <p:anim calcmode="lin" valueType="num">
                                      <p:cBhvr>
                                        <p:cTn id="15" dur="1000" fill="hold"/>
                                        <p:tgtEl>
                                          <p:spTgt spid="3074"/>
                                        </p:tgtEl>
                                        <p:attrNameLst>
                                          <p:attrName>ppt_x</p:attrName>
                                        </p:attrNameLst>
                                      </p:cBhvr>
                                      <p:tavLst>
                                        <p:tav tm="0">
                                          <p:val>
                                            <p:strVal val="#ppt_x"/>
                                          </p:val>
                                        </p:tav>
                                        <p:tav tm="100000">
                                          <p:val>
                                            <p:strVal val="#ppt_x"/>
                                          </p:val>
                                        </p:tav>
                                      </p:tavLst>
                                    </p:anim>
                                    <p:anim calcmode="lin" valueType="num">
                                      <p:cBhvr>
                                        <p:cTn id="16" dur="1000" fill="hold"/>
                                        <p:tgtEl>
                                          <p:spTgt spid="30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sphere">
          <a:fgClr>
            <a:srgbClr val="FFFF00"/>
          </a:fgClr>
          <a:bgClr>
            <a:schemeClr val="bg1"/>
          </a:bgClr>
        </a:pattFill>
        <a:effectLst/>
      </p:bgPr>
    </p:bg>
    <p:spTree>
      <p:nvGrpSpPr>
        <p:cNvPr id="1" name=""/>
        <p:cNvGrpSpPr/>
        <p:nvPr/>
      </p:nvGrpSpPr>
      <p:grpSpPr>
        <a:xfrm>
          <a:off x="0" y="0"/>
          <a:ext cx="0" cy="0"/>
          <a:chOff x="0" y="0"/>
          <a:chExt cx="0" cy="0"/>
        </a:xfrm>
      </p:grpSpPr>
      <p:pic>
        <p:nvPicPr>
          <p:cNvPr id="4" name="Picture 8" descr="OPVK_hor_zakladni_logolink_RGB_c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4" y="6059978"/>
            <a:ext cx="3653444" cy="798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ovéPole 4"/>
          <p:cNvSpPr txBox="1"/>
          <p:nvPr/>
        </p:nvSpPr>
        <p:spPr>
          <a:xfrm>
            <a:off x="251520" y="332656"/>
            <a:ext cx="8568952" cy="1938992"/>
          </a:xfrm>
          <a:prstGeom prst="rect">
            <a:avLst/>
          </a:prstGeom>
          <a:noFill/>
        </p:spPr>
        <p:txBody>
          <a:bodyPr wrap="square" rtlCol="0">
            <a:spAutoFit/>
          </a:bodyPr>
          <a:lstStyle/>
          <a:p>
            <a:r>
              <a:rPr lang="cs-CZ" sz="2000" b="1" dirty="0" smtClean="0"/>
              <a:t>Zadeček</a:t>
            </a:r>
          </a:p>
          <a:p>
            <a:r>
              <a:rPr lang="cs-CZ" sz="2000" dirty="0" smtClean="0"/>
              <a:t>V zadečku</a:t>
            </a:r>
            <a:r>
              <a:rPr lang="cs-CZ" sz="2000" dirty="0"/>
              <a:t> včely jsou uložené zažívací orgány, medový váček, jedová žláza, vzdušné vaky a žihadlo. Je pohyblivě spojen s hrudní částí. Žihadlo na konci zadečku je duté, napojené na jedový váček. Na konci má háček, který znemožňuje po bodnutí jeho vytažení z rány. Včela si tak po bodnutí vytrhne žihadlo i s jedovým váčkem a následně umírá.</a:t>
            </a:r>
          </a:p>
        </p:txBody>
      </p:sp>
      <p:pic>
        <p:nvPicPr>
          <p:cNvPr id="2050" name="Picture 2" descr="http://upload.wikimedia.org/wikipedia/commons/thumb/f/f5/Apis_mellifera_carnica_worker_hive_entrance_2.jpg/120px-Apis_mellifera_carnica_worker_hive_entrance_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736" y="2271648"/>
            <a:ext cx="4104456" cy="2736303"/>
          </a:xfrm>
          <a:prstGeom prst="rect">
            <a:avLst/>
          </a:prstGeom>
          <a:noFill/>
          <a:extLst>
            <a:ext uri="{909E8E84-426E-40DD-AFC4-6F175D3DCCD1}">
              <a14:hiddenFill xmlns:a14="http://schemas.microsoft.com/office/drawing/2010/main">
                <a:solidFill>
                  <a:srgbClr val="FFFFFF"/>
                </a:solidFill>
              </a14:hiddenFill>
            </a:ext>
          </a:extLst>
        </p:spPr>
      </p:pic>
      <p:sp>
        <p:nvSpPr>
          <p:cNvPr id="6" name="TextovéPole 5"/>
          <p:cNvSpPr txBox="1"/>
          <p:nvPr/>
        </p:nvSpPr>
        <p:spPr>
          <a:xfrm>
            <a:off x="53308" y="5044315"/>
            <a:ext cx="8712968" cy="1015663"/>
          </a:xfrm>
          <a:prstGeom prst="rect">
            <a:avLst/>
          </a:prstGeom>
          <a:noFill/>
        </p:spPr>
        <p:txBody>
          <a:bodyPr wrap="square" rtlCol="0">
            <a:spAutoFit/>
          </a:bodyPr>
          <a:lstStyle/>
          <a:p>
            <a:r>
              <a:rPr lang="cs-CZ" sz="2000" dirty="0"/>
              <a:t>Pokud má člověk žihadlo v ráně, v žádném případě ho nesmí vytahovat tak, že by ho uchopil za jedový váček, neboť by si tím vymáčkl zbytek jedu ve váčku do rány. Žihadlo je nutno vyškrábnout tenkým předmětem (nehtem).</a:t>
            </a:r>
          </a:p>
        </p:txBody>
      </p:sp>
    </p:spTree>
    <p:extLst>
      <p:ext uri="{BB962C8B-B14F-4D97-AF65-F5344CB8AC3E}">
        <p14:creationId xmlns:p14="http://schemas.microsoft.com/office/powerpoint/2010/main" val="2949564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Effect transition="in" filter="fade">
                                      <p:cBhvr>
                                        <p:cTn id="14" dur="1000"/>
                                        <p:tgtEl>
                                          <p:spTgt spid="2050"/>
                                        </p:tgtEl>
                                      </p:cBhvr>
                                    </p:animEffect>
                                    <p:anim calcmode="lin" valueType="num">
                                      <p:cBhvr>
                                        <p:cTn id="15" dur="1000" fill="hold"/>
                                        <p:tgtEl>
                                          <p:spTgt spid="2050"/>
                                        </p:tgtEl>
                                        <p:attrNameLst>
                                          <p:attrName>ppt_x</p:attrName>
                                        </p:attrNameLst>
                                      </p:cBhvr>
                                      <p:tavLst>
                                        <p:tav tm="0">
                                          <p:val>
                                            <p:strVal val="#ppt_x"/>
                                          </p:val>
                                        </p:tav>
                                        <p:tav tm="100000">
                                          <p:val>
                                            <p:strVal val="#ppt_x"/>
                                          </p:val>
                                        </p:tav>
                                      </p:tavLst>
                                    </p:anim>
                                    <p:anim calcmode="lin" valueType="num">
                                      <p:cBhvr>
                                        <p:cTn id="16"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pattFill prst="sphere">
          <a:fgClr>
            <a:srgbClr val="FFFF00"/>
          </a:fgClr>
          <a:bgClr>
            <a:schemeClr val="bg1"/>
          </a:bgClr>
        </a:patt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85192" y="28636"/>
            <a:ext cx="8229600" cy="1143000"/>
          </a:xfrm>
        </p:spPr>
        <p:txBody>
          <a:bodyPr/>
          <a:lstStyle/>
          <a:p>
            <a:r>
              <a:rPr lang="cs-CZ" b="1" i="1" dirty="0" smtClean="0"/>
              <a:t>Život včely</a:t>
            </a:r>
            <a:endParaRPr lang="cs-CZ" b="1" i="1" dirty="0"/>
          </a:p>
        </p:txBody>
      </p:sp>
      <p:pic>
        <p:nvPicPr>
          <p:cNvPr id="4" name="Picture 8" descr="OPVK_hor_zakladni_logolink_RGB_c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4" y="6059978"/>
            <a:ext cx="3653444" cy="798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ovéPole 4"/>
          <p:cNvSpPr txBox="1"/>
          <p:nvPr/>
        </p:nvSpPr>
        <p:spPr>
          <a:xfrm>
            <a:off x="251520" y="1098407"/>
            <a:ext cx="8496944" cy="707886"/>
          </a:xfrm>
          <a:prstGeom prst="rect">
            <a:avLst/>
          </a:prstGeom>
          <a:noFill/>
        </p:spPr>
        <p:txBody>
          <a:bodyPr wrap="square" rtlCol="0">
            <a:spAutoFit/>
          </a:bodyPr>
          <a:lstStyle/>
          <a:p>
            <a:r>
              <a:rPr lang="cs-CZ" sz="2000" dirty="0" smtClean="0"/>
              <a:t>Včela medonosná žije v úlu, kde si staví hnízdo. To se skládá z plástů tvořených komůrkami z vosku. </a:t>
            </a:r>
            <a:endParaRPr lang="cs-CZ" sz="2000" dirty="0"/>
          </a:p>
        </p:txBody>
      </p:sp>
      <p:sp>
        <p:nvSpPr>
          <p:cNvPr id="6" name="TextovéPole 5"/>
          <p:cNvSpPr txBox="1"/>
          <p:nvPr/>
        </p:nvSpPr>
        <p:spPr>
          <a:xfrm>
            <a:off x="251520" y="1806293"/>
            <a:ext cx="8496944" cy="1015663"/>
          </a:xfrm>
          <a:prstGeom prst="rect">
            <a:avLst/>
          </a:prstGeom>
          <a:noFill/>
        </p:spPr>
        <p:txBody>
          <a:bodyPr wrap="square" rtlCol="0">
            <a:spAutoFit/>
          </a:bodyPr>
          <a:lstStyle/>
          <a:p>
            <a:r>
              <a:rPr lang="cs-CZ" sz="2000" dirty="0" smtClean="0"/>
              <a:t>V jednom úlu žije jediná královna – matka, která klade vajíčka. Spolu s ní zde žijí včelí samečci – trubci. Jejich jediným úkolem je oplodnit královnu, po oplodnění hynou. </a:t>
            </a:r>
            <a:endParaRPr lang="cs-CZ" sz="2000" dirty="0"/>
          </a:p>
        </p:txBody>
      </p:sp>
      <p:sp>
        <p:nvSpPr>
          <p:cNvPr id="7" name="TextovéPole 6"/>
          <p:cNvSpPr txBox="1"/>
          <p:nvPr/>
        </p:nvSpPr>
        <p:spPr>
          <a:xfrm>
            <a:off x="251520" y="2821956"/>
            <a:ext cx="8064896" cy="1323439"/>
          </a:xfrm>
          <a:prstGeom prst="rect">
            <a:avLst/>
          </a:prstGeom>
          <a:noFill/>
        </p:spPr>
        <p:txBody>
          <a:bodyPr wrap="square" rtlCol="0">
            <a:spAutoFit/>
          </a:bodyPr>
          <a:lstStyle/>
          <a:p>
            <a:r>
              <a:rPr lang="cs-CZ" sz="2000" dirty="0" smtClean="0"/>
              <a:t>Celý úl zabezpečují dělnice. Mladé dělnice čistí úl, starší krmí larvy a staví voskové plásty. Nejstarší dělnice sbírají pyl a nektar a vyrábějí med, kterým krmí larvy, trubce i královnu. Dělnice jsou též samičky, ale nemají schopnost se rozmnožovat.</a:t>
            </a:r>
            <a:endParaRPr lang="cs-CZ" sz="2000" dirty="0"/>
          </a:p>
        </p:txBody>
      </p:sp>
      <p:pic>
        <p:nvPicPr>
          <p:cNvPr id="7170" name="Picture 2" descr="http://upload.wikimedia.org/wikipedia/commons/thumb/3/37/Bienenwabe_mit_Eiern_und_Brut_5.jpg/220px-Bienenwabe_mit_Eiern_und_Brut_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476" y="4145395"/>
            <a:ext cx="2095500" cy="1571626"/>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971600" y="5637135"/>
            <a:ext cx="2994436" cy="369332"/>
          </a:xfrm>
          <a:prstGeom prst="rect">
            <a:avLst/>
          </a:prstGeom>
          <a:noFill/>
        </p:spPr>
        <p:txBody>
          <a:bodyPr wrap="square" rtlCol="0">
            <a:spAutoFit/>
          </a:bodyPr>
          <a:lstStyle/>
          <a:p>
            <a:r>
              <a:rPr lang="cs-CZ" dirty="0" smtClean="0"/>
              <a:t>Vajíčka a larvy</a:t>
            </a:r>
            <a:endParaRPr lang="cs-CZ" dirty="0"/>
          </a:p>
        </p:txBody>
      </p:sp>
      <p:sp>
        <p:nvSpPr>
          <p:cNvPr id="9" name="TextovéPole 8"/>
          <p:cNvSpPr txBox="1"/>
          <p:nvPr/>
        </p:nvSpPr>
        <p:spPr>
          <a:xfrm>
            <a:off x="4206762" y="5940778"/>
            <a:ext cx="4392488" cy="646331"/>
          </a:xfrm>
          <a:prstGeom prst="rect">
            <a:avLst/>
          </a:prstGeom>
          <a:noFill/>
        </p:spPr>
        <p:txBody>
          <a:bodyPr wrap="square" rtlCol="0">
            <a:spAutoFit/>
          </a:bodyPr>
          <a:lstStyle/>
          <a:p>
            <a:r>
              <a:rPr lang="cs-CZ" dirty="0"/>
              <a:t>Dole čerstvě vyprodukované voskové šupinky, nahoře část mezistěny z vosku</a:t>
            </a:r>
          </a:p>
        </p:txBody>
      </p:sp>
      <p:pic>
        <p:nvPicPr>
          <p:cNvPr id="7178" name="Picture 10" descr="http://upload.wikimedia.org/wikipedia/commons/thumb/e/e6/Bienenwachs.jpg/220px-Bienenwach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8024" y="4122466"/>
            <a:ext cx="2376264" cy="1782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7934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7170"/>
                                        </p:tgtEl>
                                        <p:attrNameLst>
                                          <p:attrName>style.visibility</p:attrName>
                                        </p:attrNameLst>
                                      </p:cBhvr>
                                      <p:to>
                                        <p:strVal val="visible"/>
                                      </p:to>
                                    </p:set>
                                    <p:animEffect transition="in" filter="wipe(down)">
                                      <p:cBhvr>
                                        <p:cTn id="22" dur="750"/>
                                        <p:tgtEl>
                                          <p:spTgt spid="7170"/>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down)">
                                      <p:cBhvr>
                                        <p:cTn id="25" dur="75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7178"/>
                                        </p:tgtEl>
                                        <p:attrNameLst>
                                          <p:attrName>style.visibility</p:attrName>
                                        </p:attrNameLst>
                                      </p:cBhvr>
                                      <p:to>
                                        <p:strVal val="visible"/>
                                      </p:to>
                                    </p:set>
                                    <p:animEffect transition="in" filter="wipe(down)">
                                      <p:cBhvr>
                                        <p:cTn id="30" dur="750"/>
                                        <p:tgtEl>
                                          <p:spTgt spid="7178"/>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down)">
                                      <p:cBhvr>
                                        <p:cTn id="33"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pattFill prst="sphere">
          <a:fgClr>
            <a:srgbClr val="FFFF00"/>
          </a:fgClr>
          <a:bgClr>
            <a:schemeClr val="bg1"/>
          </a:bgClr>
        </a:patt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i="1" dirty="0" smtClean="0"/>
              <a:t>Vybrané poddruhy včely medonosné</a:t>
            </a:r>
            <a:endParaRPr lang="cs-CZ" b="1" i="1" dirty="0"/>
          </a:p>
        </p:txBody>
      </p:sp>
      <p:pic>
        <p:nvPicPr>
          <p:cNvPr id="4" name="Picture 8" descr="OPVK_hor_zakladni_logolink_RGB_c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4" y="6059978"/>
            <a:ext cx="3653444" cy="798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6" name="Picture 2" descr="http://upload.wikimedia.org/wikipedia/commons/thumb/2/2c/Apis_mell_syr_02.jpg/120px-Apis_mell_syr_0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423" y="1847412"/>
            <a:ext cx="3343605" cy="1699669"/>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http://upload.wikimedia.org/wikipedia/commons/thumb/5/55/Abeille-bee-honey.jpg/120px-Abeille-bee-honey.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7864" y="3732623"/>
            <a:ext cx="2235847" cy="2142689"/>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http://upload.wikimedia.org/wikipedia/commons/thumb/f/f5/Apis_mellifera_carnica_worker_hive_entrance_2.jpg/120px-Apis_mellifera_carnica_worker_hive_entrance_2.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1960" y="1541063"/>
            <a:ext cx="2109748" cy="1406499"/>
          </a:xfrm>
          <a:prstGeom prst="rect">
            <a:avLst/>
          </a:prstGeom>
          <a:noFill/>
          <a:extLst>
            <a:ext uri="{909E8E84-426E-40DD-AFC4-6F175D3DCCD1}">
              <a14:hiddenFill xmlns:a14="http://schemas.microsoft.com/office/drawing/2010/main">
                <a:solidFill>
                  <a:srgbClr val="FFFFFF"/>
                </a:solidFill>
              </a14:hiddenFill>
            </a:ext>
          </a:extLst>
        </p:spPr>
      </p:pic>
      <p:pic>
        <p:nvPicPr>
          <p:cNvPr id="6152" name="Picture 8" descr="http://upload.wikimedia.org/wikipedia/commons/thumb/a/ac/Apis_mellifera_scutellata_1355021.jpg/80px-Apis_mellifera_scutellata_1355021.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47227" y="2401457"/>
            <a:ext cx="1944216" cy="2916327"/>
          </a:xfrm>
          <a:prstGeom prst="rect">
            <a:avLst/>
          </a:prstGeom>
          <a:noFill/>
          <a:extLst>
            <a:ext uri="{909E8E84-426E-40DD-AFC4-6F175D3DCCD1}">
              <a14:hiddenFill xmlns:a14="http://schemas.microsoft.com/office/drawing/2010/main">
                <a:solidFill>
                  <a:srgbClr val="FFFFFF"/>
                </a:solidFill>
              </a14:hiddenFill>
            </a:ext>
          </a:extLst>
        </p:spPr>
      </p:pic>
      <p:sp>
        <p:nvSpPr>
          <p:cNvPr id="5" name="TextovéPole 4"/>
          <p:cNvSpPr txBox="1"/>
          <p:nvPr/>
        </p:nvSpPr>
        <p:spPr>
          <a:xfrm>
            <a:off x="6407696" y="5317784"/>
            <a:ext cx="2736304" cy="369332"/>
          </a:xfrm>
          <a:prstGeom prst="rect">
            <a:avLst/>
          </a:prstGeom>
          <a:noFill/>
        </p:spPr>
        <p:txBody>
          <a:bodyPr wrap="square" rtlCol="0">
            <a:spAutoFit/>
          </a:bodyPr>
          <a:lstStyle/>
          <a:p>
            <a:r>
              <a:rPr lang="cs-CZ" dirty="0"/>
              <a:t>Včela med. středoafrická</a:t>
            </a:r>
          </a:p>
        </p:txBody>
      </p:sp>
      <p:sp>
        <p:nvSpPr>
          <p:cNvPr id="6" name="TextovéPole 5"/>
          <p:cNvSpPr txBox="1"/>
          <p:nvPr/>
        </p:nvSpPr>
        <p:spPr>
          <a:xfrm>
            <a:off x="3906116" y="2947562"/>
            <a:ext cx="2922240" cy="369332"/>
          </a:xfrm>
          <a:prstGeom prst="rect">
            <a:avLst/>
          </a:prstGeom>
          <a:noFill/>
        </p:spPr>
        <p:txBody>
          <a:bodyPr wrap="square" rtlCol="0">
            <a:spAutoFit/>
          </a:bodyPr>
          <a:lstStyle/>
          <a:p>
            <a:r>
              <a:rPr lang="cs-CZ" dirty="0"/>
              <a:t>Včela medonosná kraňská</a:t>
            </a:r>
          </a:p>
        </p:txBody>
      </p:sp>
      <p:sp>
        <p:nvSpPr>
          <p:cNvPr id="7" name="TextovéPole 6"/>
          <p:cNvSpPr txBox="1"/>
          <p:nvPr/>
        </p:nvSpPr>
        <p:spPr>
          <a:xfrm>
            <a:off x="3236633" y="5875312"/>
            <a:ext cx="2736304" cy="369332"/>
          </a:xfrm>
          <a:prstGeom prst="rect">
            <a:avLst/>
          </a:prstGeom>
          <a:noFill/>
        </p:spPr>
        <p:txBody>
          <a:bodyPr wrap="square" rtlCol="0">
            <a:spAutoFit/>
          </a:bodyPr>
          <a:lstStyle/>
          <a:p>
            <a:r>
              <a:rPr lang="cs-CZ" dirty="0"/>
              <a:t>Včela medonosná tmavá</a:t>
            </a:r>
          </a:p>
        </p:txBody>
      </p:sp>
      <p:sp>
        <p:nvSpPr>
          <p:cNvPr id="8" name="TextovéPole 7"/>
          <p:cNvSpPr txBox="1"/>
          <p:nvPr/>
        </p:nvSpPr>
        <p:spPr>
          <a:xfrm>
            <a:off x="539303" y="3568389"/>
            <a:ext cx="2448272" cy="369332"/>
          </a:xfrm>
          <a:prstGeom prst="rect">
            <a:avLst/>
          </a:prstGeom>
          <a:noFill/>
        </p:spPr>
        <p:txBody>
          <a:bodyPr wrap="square" rtlCol="0">
            <a:spAutoFit/>
          </a:bodyPr>
          <a:lstStyle/>
          <a:p>
            <a:r>
              <a:rPr lang="cs-CZ" dirty="0"/>
              <a:t>Včela medonosná syrská</a:t>
            </a:r>
          </a:p>
        </p:txBody>
      </p:sp>
    </p:spTree>
    <p:extLst>
      <p:ext uri="{BB962C8B-B14F-4D97-AF65-F5344CB8AC3E}">
        <p14:creationId xmlns:p14="http://schemas.microsoft.com/office/powerpoint/2010/main" val="4129427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1000"/>
                                        <p:tgtEl>
                                          <p:spTgt spid="6146"/>
                                        </p:tgtEl>
                                      </p:cBhvr>
                                    </p:animEffect>
                                    <p:anim calcmode="lin" valueType="num">
                                      <p:cBhvr>
                                        <p:cTn id="8" dur="1000" fill="hold"/>
                                        <p:tgtEl>
                                          <p:spTgt spid="6146"/>
                                        </p:tgtEl>
                                        <p:attrNameLst>
                                          <p:attrName>ppt_x</p:attrName>
                                        </p:attrNameLst>
                                      </p:cBhvr>
                                      <p:tavLst>
                                        <p:tav tm="0">
                                          <p:val>
                                            <p:strVal val="#ppt_x"/>
                                          </p:val>
                                        </p:tav>
                                        <p:tav tm="100000">
                                          <p:val>
                                            <p:strVal val="#ppt_x"/>
                                          </p:val>
                                        </p:tav>
                                      </p:tavLst>
                                    </p:anim>
                                    <p:anim calcmode="lin" valueType="num">
                                      <p:cBhvr>
                                        <p:cTn id="9" dur="1000" fill="hold"/>
                                        <p:tgtEl>
                                          <p:spTgt spid="614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150"/>
                                        </p:tgtEl>
                                        <p:attrNameLst>
                                          <p:attrName>style.visibility</p:attrName>
                                        </p:attrNameLst>
                                      </p:cBhvr>
                                      <p:to>
                                        <p:strVal val="visible"/>
                                      </p:to>
                                    </p:set>
                                    <p:animEffect transition="in" filter="fade">
                                      <p:cBhvr>
                                        <p:cTn id="19" dur="1000"/>
                                        <p:tgtEl>
                                          <p:spTgt spid="6150"/>
                                        </p:tgtEl>
                                      </p:cBhvr>
                                    </p:animEffect>
                                    <p:anim calcmode="lin" valueType="num">
                                      <p:cBhvr>
                                        <p:cTn id="20" dur="1000" fill="hold"/>
                                        <p:tgtEl>
                                          <p:spTgt spid="6150"/>
                                        </p:tgtEl>
                                        <p:attrNameLst>
                                          <p:attrName>ppt_x</p:attrName>
                                        </p:attrNameLst>
                                      </p:cBhvr>
                                      <p:tavLst>
                                        <p:tav tm="0">
                                          <p:val>
                                            <p:strVal val="#ppt_x"/>
                                          </p:val>
                                        </p:tav>
                                        <p:tav tm="100000">
                                          <p:val>
                                            <p:strVal val="#ppt_x"/>
                                          </p:val>
                                        </p:tav>
                                      </p:tavLst>
                                    </p:anim>
                                    <p:anim calcmode="lin" valueType="num">
                                      <p:cBhvr>
                                        <p:cTn id="21" dur="1000" fill="hold"/>
                                        <p:tgtEl>
                                          <p:spTgt spid="6150"/>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1000"/>
                                        <p:tgtEl>
                                          <p:spTgt spid="6"/>
                                        </p:tgtEl>
                                      </p:cBhvr>
                                    </p:animEffect>
                                    <p:anim calcmode="lin" valueType="num">
                                      <p:cBhvr>
                                        <p:cTn id="25" dur="1000" fill="hold"/>
                                        <p:tgtEl>
                                          <p:spTgt spid="6"/>
                                        </p:tgtEl>
                                        <p:attrNameLst>
                                          <p:attrName>ppt_x</p:attrName>
                                        </p:attrNameLst>
                                      </p:cBhvr>
                                      <p:tavLst>
                                        <p:tav tm="0">
                                          <p:val>
                                            <p:strVal val="#ppt_x"/>
                                          </p:val>
                                        </p:tav>
                                        <p:tav tm="100000">
                                          <p:val>
                                            <p:strVal val="#ppt_x"/>
                                          </p:val>
                                        </p:tav>
                                      </p:tavLst>
                                    </p:anim>
                                    <p:anim calcmode="lin" valueType="num">
                                      <p:cBhvr>
                                        <p:cTn id="2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6148"/>
                                        </p:tgtEl>
                                        <p:attrNameLst>
                                          <p:attrName>style.visibility</p:attrName>
                                        </p:attrNameLst>
                                      </p:cBhvr>
                                      <p:to>
                                        <p:strVal val="visible"/>
                                      </p:to>
                                    </p:set>
                                    <p:animEffect transition="in" filter="fade">
                                      <p:cBhvr>
                                        <p:cTn id="31" dur="1000"/>
                                        <p:tgtEl>
                                          <p:spTgt spid="6148"/>
                                        </p:tgtEl>
                                      </p:cBhvr>
                                    </p:animEffect>
                                    <p:anim calcmode="lin" valueType="num">
                                      <p:cBhvr>
                                        <p:cTn id="32" dur="1000" fill="hold"/>
                                        <p:tgtEl>
                                          <p:spTgt spid="6148"/>
                                        </p:tgtEl>
                                        <p:attrNameLst>
                                          <p:attrName>ppt_x</p:attrName>
                                        </p:attrNameLst>
                                      </p:cBhvr>
                                      <p:tavLst>
                                        <p:tav tm="0">
                                          <p:val>
                                            <p:strVal val="#ppt_x"/>
                                          </p:val>
                                        </p:tav>
                                        <p:tav tm="100000">
                                          <p:val>
                                            <p:strVal val="#ppt_x"/>
                                          </p:val>
                                        </p:tav>
                                      </p:tavLst>
                                    </p:anim>
                                    <p:anim calcmode="lin" valueType="num">
                                      <p:cBhvr>
                                        <p:cTn id="33" dur="1000" fill="hold"/>
                                        <p:tgtEl>
                                          <p:spTgt spid="6148"/>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1000"/>
                                        <p:tgtEl>
                                          <p:spTgt spid="7"/>
                                        </p:tgtEl>
                                      </p:cBhvr>
                                    </p:animEffect>
                                    <p:anim calcmode="lin" valueType="num">
                                      <p:cBhvr>
                                        <p:cTn id="37" dur="1000" fill="hold"/>
                                        <p:tgtEl>
                                          <p:spTgt spid="7"/>
                                        </p:tgtEl>
                                        <p:attrNameLst>
                                          <p:attrName>ppt_x</p:attrName>
                                        </p:attrNameLst>
                                      </p:cBhvr>
                                      <p:tavLst>
                                        <p:tav tm="0">
                                          <p:val>
                                            <p:strVal val="#ppt_x"/>
                                          </p:val>
                                        </p:tav>
                                        <p:tav tm="100000">
                                          <p:val>
                                            <p:strVal val="#ppt_x"/>
                                          </p:val>
                                        </p:tav>
                                      </p:tavLst>
                                    </p:anim>
                                    <p:anim calcmode="lin" valueType="num">
                                      <p:cBhvr>
                                        <p:cTn id="3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6152"/>
                                        </p:tgtEl>
                                        <p:attrNameLst>
                                          <p:attrName>style.visibility</p:attrName>
                                        </p:attrNameLst>
                                      </p:cBhvr>
                                      <p:to>
                                        <p:strVal val="visible"/>
                                      </p:to>
                                    </p:set>
                                    <p:animEffect transition="in" filter="fade">
                                      <p:cBhvr>
                                        <p:cTn id="43" dur="1000"/>
                                        <p:tgtEl>
                                          <p:spTgt spid="6152"/>
                                        </p:tgtEl>
                                      </p:cBhvr>
                                    </p:animEffect>
                                    <p:anim calcmode="lin" valueType="num">
                                      <p:cBhvr>
                                        <p:cTn id="44" dur="1000" fill="hold"/>
                                        <p:tgtEl>
                                          <p:spTgt spid="6152"/>
                                        </p:tgtEl>
                                        <p:attrNameLst>
                                          <p:attrName>ppt_x</p:attrName>
                                        </p:attrNameLst>
                                      </p:cBhvr>
                                      <p:tavLst>
                                        <p:tav tm="0">
                                          <p:val>
                                            <p:strVal val="#ppt_x"/>
                                          </p:val>
                                        </p:tav>
                                        <p:tav tm="100000">
                                          <p:val>
                                            <p:strVal val="#ppt_x"/>
                                          </p:val>
                                        </p:tav>
                                      </p:tavLst>
                                    </p:anim>
                                    <p:anim calcmode="lin" valueType="num">
                                      <p:cBhvr>
                                        <p:cTn id="45" dur="1000" fill="hold"/>
                                        <p:tgtEl>
                                          <p:spTgt spid="6152"/>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5"/>
                                        </p:tgtEl>
                                        <p:attrNameLst>
                                          <p:attrName>style.visibility</p:attrName>
                                        </p:attrNameLst>
                                      </p:cBhvr>
                                      <p:to>
                                        <p:strVal val="visible"/>
                                      </p:to>
                                    </p:set>
                                    <p:animEffect transition="in" filter="fade">
                                      <p:cBhvr>
                                        <p:cTn id="48" dur="1000"/>
                                        <p:tgtEl>
                                          <p:spTgt spid="5"/>
                                        </p:tgtEl>
                                      </p:cBhvr>
                                    </p:animEffect>
                                    <p:anim calcmode="lin" valueType="num">
                                      <p:cBhvr>
                                        <p:cTn id="49" dur="1000" fill="hold"/>
                                        <p:tgtEl>
                                          <p:spTgt spid="5"/>
                                        </p:tgtEl>
                                        <p:attrNameLst>
                                          <p:attrName>ppt_x</p:attrName>
                                        </p:attrNameLst>
                                      </p:cBhvr>
                                      <p:tavLst>
                                        <p:tav tm="0">
                                          <p:val>
                                            <p:strVal val="#ppt_x"/>
                                          </p:val>
                                        </p:tav>
                                        <p:tav tm="100000">
                                          <p:val>
                                            <p:strVal val="#ppt_x"/>
                                          </p:val>
                                        </p:tav>
                                      </p:tavLst>
                                    </p:anim>
                                    <p:anim calcmode="lin" valueType="num">
                                      <p:cBhvr>
                                        <p:cTn id="5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pattFill prst="sphere">
          <a:fgClr>
            <a:srgbClr val="FFFF00"/>
          </a:fgClr>
          <a:bgClr>
            <a:schemeClr val="bg1"/>
          </a:bgClr>
        </a:patt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dirty="0" smtClean="0"/>
              <a:t>Význam včely</a:t>
            </a:r>
            <a:endParaRPr lang="cs-CZ" b="1" i="1" dirty="0"/>
          </a:p>
        </p:txBody>
      </p:sp>
      <p:sp>
        <p:nvSpPr>
          <p:cNvPr id="4" name="TextovéPole 3"/>
          <p:cNvSpPr txBox="1"/>
          <p:nvPr/>
        </p:nvSpPr>
        <p:spPr>
          <a:xfrm>
            <a:off x="85466" y="1421262"/>
            <a:ext cx="8810180" cy="400110"/>
          </a:xfrm>
          <a:prstGeom prst="rect">
            <a:avLst/>
          </a:prstGeom>
          <a:noFill/>
        </p:spPr>
        <p:txBody>
          <a:bodyPr wrap="square" rtlCol="0">
            <a:spAutoFit/>
          </a:bodyPr>
          <a:lstStyle/>
          <a:p>
            <a:r>
              <a:rPr lang="cs-CZ" sz="2000" dirty="0" smtClean="0"/>
              <a:t>Včely poskytují lidem přímý užitek – med, vosk, mateří kašičku, propolis a včelí jed. </a:t>
            </a:r>
            <a:endParaRPr lang="cs-CZ" sz="2000" dirty="0"/>
          </a:p>
        </p:txBody>
      </p:sp>
      <p:sp>
        <p:nvSpPr>
          <p:cNvPr id="5" name="TextovéPole 4"/>
          <p:cNvSpPr txBox="1"/>
          <p:nvPr/>
        </p:nvSpPr>
        <p:spPr>
          <a:xfrm>
            <a:off x="73850" y="1869877"/>
            <a:ext cx="8856984" cy="707886"/>
          </a:xfrm>
          <a:prstGeom prst="rect">
            <a:avLst/>
          </a:prstGeom>
          <a:noFill/>
        </p:spPr>
        <p:txBody>
          <a:bodyPr wrap="square" rtlCol="0">
            <a:spAutoFit/>
          </a:bodyPr>
          <a:lstStyle/>
          <a:p>
            <a:r>
              <a:rPr lang="cs-CZ" sz="2000" dirty="0" smtClean="0"/>
              <a:t>Ještě větší význam mají pro opilování květů. Jen opylené květy mohou přenést plody. </a:t>
            </a:r>
            <a:endParaRPr lang="cs-CZ" sz="2000" dirty="0"/>
          </a:p>
        </p:txBody>
      </p:sp>
      <p:sp>
        <p:nvSpPr>
          <p:cNvPr id="6" name="TextovéPole 5"/>
          <p:cNvSpPr txBox="1"/>
          <p:nvPr/>
        </p:nvSpPr>
        <p:spPr>
          <a:xfrm>
            <a:off x="2386680" y="2708920"/>
            <a:ext cx="4392488" cy="707886"/>
          </a:xfrm>
          <a:prstGeom prst="rect">
            <a:avLst/>
          </a:prstGeom>
          <a:noFill/>
        </p:spPr>
        <p:txBody>
          <a:bodyPr wrap="square" rtlCol="0">
            <a:spAutoFit/>
          </a:bodyPr>
          <a:lstStyle/>
          <a:p>
            <a:r>
              <a:rPr lang="cs-CZ" sz="4000" b="1" i="1" dirty="0" smtClean="0"/>
              <a:t>Nebezpečí pro včely </a:t>
            </a:r>
            <a:endParaRPr lang="cs-CZ" sz="4000" b="1" i="1" dirty="0"/>
          </a:p>
        </p:txBody>
      </p:sp>
      <p:sp>
        <p:nvSpPr>
          <p:cNvPr id="7" name="TextovéPole 6"/>
          <p:cNvSpPr txBox="1"/>
          <p:nvPr/>
        </p:nvSpPr>
        <p:spPr>
          <a:xfrm>
            <a:off x="114544" y="3516977"/>
            <a:ext cx="7920880" cy="400110"/>
          </a:xfrm>
          <a:prstGeom prst="rect">
            <a:avLst/>
          </a:prstGeom>
          <a:noFill/>
        </p:spPr>
        <p:txBody>
          <a:bodyPr wrap="square" rtlCol="0">
            <a:spAutoFit/>
          </a:bodyPr>
          <a:lstStyle/>
          <a:p>
            <a:r>
              <a:rPr lang="cs-CZ" sz="2000" dirty="0" smtClean="0"/>
              <a:t>Používání chemických látek na polích, v zahradách a v sadech.</a:t>
            </a:r>
            <a:endParaRPr lang="cs-CZ" sz="2000" dirty="0"/>
          </a:p>
        </p:txBody>
      </p:sp>
      <p:sp>
        <p:nvSpPr>
          <p:cNvPr id="8" name="TextovéPole 7"/>
          <p:cNvSpPr txBox="1"/>
          <p:nvPr/>
        </p:nvSpPr>
        <p:spPr>
          <a:xfrm>
            <a:off x="106258" y="3917087"/>
            <a:ext cx="8057856" cy="707886"/>
          </a:xfrm>
          <a:prstGeom prst="rect">
            <a:avLst/>
          </a:prstGeom>
          <a:noFill/>
        </p:spPr>
        <p:txBody>
          <a:bodyPr wrap="square" rtlCol="0">
            <a:spAutoFit/>
          </a:bodyPr>
          <a:lstStyle/>
          <a:p>
            <a:r>
              <a:rPr lang="cs-CZ" sz="2000" dirty="0" smtClean="0"/>
              <a:t>Jelikož první jarní potravu poskytují včelám rozkvetlé květy vrby jívy (kočičky), trháním těchto kočiček je o potravu ochuzujeme. </a:t>
            </a:r>
            <a:endParaRPr lang="cs-CZ" sz="2000" dirty="0"/>
          </a:p>
        </p:txBody>
      </p:sp>
      <p:pic>
        <p:nvPicPr>
          <p:cNvPr id="9" name="Picture 8" descr="OPVK_hor_zakladni_logolink_RGB_c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4" y="6059978"/>
            <a:ext cx="3653444" cy="798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4" name="Picture 2" descr="http://upload.wikimedia.org/wikipedia/commons/thumb/b/bf/Mor%C3%A1vka%2C_v%C4%8Del%C3%AD_%C3%BAly.JPG/220px-Mor%C3%A1vka%2C_v%C4%8Del%C3%AD_%C3%BAly.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4334" y="4725144"/>
            <a:ext cx="3021932" cy="1840631"/>
          </a:xfrm>
          <a:prstGeom prst="rect">
            <a:avLst/>
          </a:prstGeom>
          <a:noFill/>
          <a:extLst>
            <a:ext uri="{909E8E84-426E-40DD-AFC4-6F175D3DCCD1}">
              <a14:hiddenFill xmlns:a14="http://schemas.microsoft.com/office/drawing/2010/main">
                <a:solidFill>
                  <a:srgbClr val="FFFFFF"/>
                </a:solidFill>
              </a14:hiddenFill>
            </a:ext>
          </a:extLst>
        </p:spPr>
      </p:pic>
      <p:sp>
        <p:nvSpPr>
          <p:cNvPr id="10" name="TextovéPole 9"/>
          <p:cNvSpPr txBox="1"/>
          <p:nvPr/>
        </p:nvSpPr>
        <p:spPr>
          <a:xfrm>
            <a:off x="4134449" y="6059978"/>
            <a:ext cx="1800200" cy="461665"/>
          </a:xfrm>
          <a:prstGeom prst="rect">
            <a:avLst/>
          </a:prstGeom>
          <a:noFill/>
        </p:spPr>
        <p:txBody>
          <a:bodyPr wrap="square" rtlCol="0">
            <a:spAutoFit/>
          </a:bodyPr>
          <a:lstStyle/>
          <a:p>
            <a:r>
              <a:rPr lang="cs-CZ" sz="2400" dirty="0" smtClean="0"/>
              <a:t>Včelí úly</a:t>
            </a:r>
            <a:endParaRPr lang="cs-CZ" sz="2400" dirty="0"/>
          </a:p>
        </p:txBody>
      </p:sp>
    </p:spTree>
    <p:extLst>
      <p:ext uri="{BB962C8B-B14F-4D97-AF65-F5344CB8AC3E}">
        <p14:creationId xmlns:p14="http://schemas.microsoft.com/office/powerpoint/2010/main" val="3384098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75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anim calcmode="lin" valueType="num">
                                      <p:cBhvr>
                                        <p:cTn id="32" dur="1000" fill="hold"/>
                                        <p:tgtEl>
                                          <p:spTgt spid="8"/>
                                        </p:tgtEl>
                                        <p:attrNameLst>
                                          <p:attrName>ppt_x</p:attrName>
                                        </p:attrNameLst>
                                      </p:cBhvr>
                                      <p:tavLst>
                                        <p:tav tm="0">
                                          <p:val>
                                            <p:strVal val="#ppt_x"/>
                                          </p:val>
                                        </p:tav>
                                        <p:tav tm="100000">
                                          <p:val>
                                            <p:strVal val="#ppt_x"/>
                                          </p:val>
                                        </p:tav>
                                      </p:tavLst>
                                    </p:anim>
                                    <p:anim calcmode="lin" valueType="num">
                                      <p:cBhvr>
                                        <p:cTn id="3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8194"/>
                                        </p:tgtEl>
                                        <p:attrNameLst>
                                          <p:attrName>style.visibility</p:attrName>
                                        </p:attrNameLst>
                                      </p:cBhvr>
                                      <p:to>
                                        <p:strVal val="visible"/>
                                      </p:to>
                                    </p:set>
                                    <p:animEffect transition="in" filter="fade">
                                      <p:cBhvr>
                                        <p:cTn id="38" dur="750"/>
                                        <p:tgtEl>
                                          <p:spTgt spid="8194"/>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fade">
                                      <p:cBhvr>
                                        <p:cTn id="41"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10" grpId="0"/>
    </p:bld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621</Words>
  <Application>Microsoft Office PowerPoint</Application>
  <PresentationFormat>Předvádění na obrazovce (4:3)</PresentationFormat>
  <Paragraphs>72</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Motiv systému Office</vt:lpstr>
      <vt:lpstr>Včela medonosná</vt:lpstr>
      <vt:lpstr>Anotace:</vt:lpstr>
      <vt:lpstr>Včela medonosná</vt:lpstr>
      <vt:lpstr>Stavba těla</vt:lpstr>
      <vt:lpstr>Prezentace aplikace PowerPoint</vt:lpstr>
      <vt:lpstr>Prezentace aplikace PowerPoint</vt:lpstr>
      <vt:lpstr>Život včely</vt:lpstr>
      <vt:lpstr>Vybrané poddruhy včely medonosné</vt:lpstr>
      <vt:lpstr>Význam včely</vt:lpstr>
      <vt:lpstr>Zdroje</vt:lpstr>
      <vt:lpstr>Prezentace aplikace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Včela</dc:title>
  <dc:creator>Galik</dc:creator>
  <cp:lastModifiedBy>ucitel</cp:lastModifiedBy>
  <cp:revision>16</cp:revision>
  <dcterms:created xsi:type="dcterms:W3CDTF">2013-04-24T17:56:48Z</dcterms:created>
  <dcterms:modified xsi:type="dcterms:W3CDTF">2013-08-22T14:07:22Z</dcterms:modified>
</cp:coreProperties>
</file>