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6" r:id="rId4"/>
    <p:sldId id="267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6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22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62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65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18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1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0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4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6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36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5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88782-0ECA-48A3-9309-BF9E000DE04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6C96C-27DC-4C69-9896-7A39BC4F1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6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cs-cz/images/results.aspx?qu=%C5%BEalud&amp;ex=1#ai:MC900335750|" TargetMode="External"/><Relationship Id="rId2" Type="http://schemas.openxmlformats.org/officeDocument/2006/relationships/hyperlink" Target="http://office.microsoft.com/cs-cz/images/results.aspx?qu=slunce&amp;ex=2#ai:MC900441357|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office.microsoft.com/cs-cz/images/results.aspx?qu=sedmikr%C3%A1ska&amp;ex=1#ai:MC900428169|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8.jpeg"/><Relationship Id="rId7" Type="http://schemas.openxmlformats.org/officeDocument/2006/relationships/image" Target="../media/image15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3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Potravní vazby rostlin, hub a živočichů 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Pří_191_Rozmanitost přírody _ Potravní vazby rostlin, hub a živočichů 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2551507248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81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26064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hlinkClick r:id="rId2"/>
              </a:rPr>
              <a:t>http://office.microsoft.com/cs-cz/images/results.aspx?qu=slunce&amp;ex=2#ai:MC900441357|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3157" y="1051042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hlinkClick r:id="rId3"/>
              </a:rPr>
              <a:t>http://office.microsoft.com/cs-cz/images/results.aspx?qu=%C5%BEalud&amp;ex=1#ai:MC900335750|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84482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hlinkClick r:id="rId4"/>
              </a:rPr>
              <a:t>http://office.microsoft.com/cs-cz/images/results.aspx?qu=sedmikr%C3%A1ska&amp;ex=1#ai:MC900428169|</a:t>
            </a:r>
            <a:endParaRPr lang="cs-CZ" dirty="0"/>
          </a:p>
        </p:txBody>
      </p:sp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556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015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3083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 druhy živých organizmů, jménem rodovým a druhovým.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druzích živých organizmů, jménem rodovým a druhovým.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</a:t>
            </a:r>
            <a:r>
              <a:rPr lang="cs-CZ" smtClean="0"/>
              <a:t>předmět </a:t>
            </a:r>
            <a:r>
              <a:rPr lang="cs-CZ" smtClean="0"/>
              <a:t>přírodověda </a:t>
            </a:r>
            <a:r>
              <a:rPr lang="cs-CZ" dirty="0" smtClean="0"/>
              <a:t>4. 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15884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81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26064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dirty="0" smtClean="0"/>
              <a:t>Potravní vazby rostlin, hub a živočichů </a:t>
            </a:r>
            <a:endParaRPr lang="cs-CZ" sz="4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1223174"/>
            <a:ext cx="5652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Potravní řetězce v ekosystému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1804209"/>
            <a:ext cx="8892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Na základě potravních vztahů mezi organizmy vznikají potravní řetězce.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-1" y="2492896"/>
            <a:ext cx="86764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Na počátku každého řetězce jsou </a:t>
            </a:r>
            <a:r>
              <a:rPr lang="cs-CZ" sz="2200" b="1" dirty="0"/>
              <a:t>zelené rostliny</a:t>
            </a:r>
            <a:r>
              <a:rPr lang="cs-CZ" sz="2200" dirty="0"/>
              <a:t>. Jejich částí jako listy, semena, plody atd. jsou pojídány živočichy. Někteří z těchto živočichů jsou pojídány dalšími </a:t>
            </a:r>
            <a:r>
              <a:rPr lang="cs-CZ" sz="2200" dirty="0" smtClean="0"/>
              <a:t>živočichy. 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-1" y="3861048"/>
            <a:ext cx="71365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Po smrti se jejich těla rozkládají v půdě a působením půdních živočichů, bakterií a podhoubí hub se mění na </a:t>
            </a:r>
            <a:r>
              <a:rPr lang="cs-CZ" sz="2200" b="1" dirty="0" smtClean="0"/>
              <a:t>humus</a:t>
            </a:r>
            <a:r>
              <a:rPr lang="cs-CZ" sz="2200" dirty="0" smtClean="0"/>
              <a:t>. Z něho čerpají živiny rostliny, které přijímají ze vzduchu oxid uhličitý. Z těchto látek si účinkem slunečního světla vytvářejí svá těla.  </a:t>
            </a:r>
            <a:endParaRPr lang="cs-CZ" sz="2200" dirty="0"/>
          </a:p>
        </p:txBody>
      </p:sp>
      <p:pic>
        <p:nvPicPr>
          <p:cNvPr id="1026" name="Picture 2" descr="http://upload.wikimedia.org/wikipedia/commons/thumb/c/c9/L%C3%B6wenzahnwiese.jpg/220px-L%C3%B6wenzahnwie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524" y="4188673"/>
            <a:ext cx="1899971" cy="253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56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81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alik\AppData\Local\Microsoft\Windows\Temporary Internet Files\Content.IE5\EJ3HNDJJ\MC90044135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68" y="545232"/>
            <a:ext cx="2379712" cy="237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Galik\AppData\Local\Microsoft\Windows\Temporary Internet Files\Content.IE5\G8035BMA\MC90042816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262" y="1571449"/>
            <a:ext cx="1994074" cy="236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602262" y="4120901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edmikráska obecná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3505010" y="2126485"/>
            <a:ext cx="2160240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2561626" y="3310425"/>
            <a:ext cx="29523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2699792" y="3935557"/>
            <a:ext cx="3600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7227755" y="2702549"/>
            <a:ext cx="656613" cy="10234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712584" y="175715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větlo a teplo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99592" y="306155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</a:t>
            </a:r>
            <a:r>
              <a:rPr lang="cs-CZ" dirty="0" smtClean="0"/>
              <a:t>xid uhličitý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115616" y="3750891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</a:t>
            </a:r>
            <a:r>
              <a:rPr lang="cs-CZ" dirty="0" smtClean="0"/>
              <a:t>oda a živiny 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795638" y="239950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kyslík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79512" y="5157192"/>
            <a:ext cx="89301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Kořínky čerpá rostlina z půdy </a:t>
            </a:r>
            <a:r>
              <a:rPr lang="cs-CZ" sz="2200" b="1" dirty="0" smtClean="0"/>
              <a:t>vodu</a:t>
            </a:r>
            <a:r>
              <a:rPr lang="cs-CZ" sz="2200" dirty="0" smtClean="0"/>
              <a:t> a v ní rozpuštěné </a:t>
            </a:r>
            <a:r>
              <a:rPr lang="cs-CZ" sz="2200" b="1" dirty="0" smtClean="0"/>
              <a:t>živiny</a:t>
            </a:r>
            <a:r>
              <a:rPr lang="cs-CZ" sz="2200" dirty="0" smtClean="0"/>
              <a:t>. Listy přijímá z ovzduší </a:t>
            </a:r>
            <a:r>
              <a:rPr lang="cs-CZ" sz="2200" b="1" dirty="0" smtClean="0"/>
              <a:t>oxid uhličitý</a:t>
            </a:r>
            <a:r>
              <a:rPr lang="cs-CZ" sz="2200" dirty="0" smtClean="0"/>
              <a:t>. Z těchto látek vytváří za pomoci </a:t>
            </a:r>
            <a:r>
              <a:rPr lang="cs-CZ" sz="2200" b="1" dirty="0" smtClean="0"/>
              <a:t>slunečního záření </a:t>
            </a:r>
            <a:r>
              <a:rPr lang="cs-CZ" sz="2200" dirty="0" smtClean="0"/>
              <a:t>látky, z nichž staví celé své tělo. Tento složitý proces se nazývá </a:t>
            </a:r>
            <a:r>
              <a:rPr lang="cs-CZ" sz="2200" b="1" dirty="0" smtClean="0"/>
              <a:t>FOTOSYNTÉZA. </a:t>
            </a:r>
            <a:r>
              <a:rPr lang="cs-CZ" sz="2200" dirty="0" smtClean="0"/>
              <a:t>Při ní vzniká také </a:t>
            </a:r>
            <a:r>
              <a:rPr lang="cs-CZ" sz="2200" b="1" dirty="0" smtClean="0"/>
              <a:t>kyslík</a:t>
            </a:r>
            <a:r>
              <a:rPr lang="cs-CZ" sz="2200" dirty="0" smtClean="0"/>
              <a:t>, kterým rostliny obohacují vzduch. </a:t>
            </a:r>
            <a:endParaRPr lang="cs-CZ" sz="2200" dirty="0"/>
          </a:p>
        </p:txBody>
      </p:sp>
      <p:pic>
        <p:nvPicPr>
          <p:cNvPr id="16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954" y="21315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32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81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595323" y="584051"/>
            <a:ext cx="4104456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ZELENÉ ROSTLINY</a:t>
            </a:r>
          </a:p>
          <a:p>
            <a:r>
              <a:rPr lang="cs-CZ" dirty="0" smtClean="0"/>
              <a:t>Za pomoci fotosyntézy tvoří složité látky (cukry), kterými se živí býložravci.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6756" y="2097722"/>
            <a:ext cx="410445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BÝLOŽRAVCI </a:t>
            </a:r>
            <a:r>
              <a:rPr lang="cs-CZ" dirty="0" smtClean="0"/>
              <a:t>(např. srnec obecný)</a:t>
            </a:r>
          </a:p>
          <a:p>
            <a:r>
              <a:rPr lang="cs-CZ" dirty="0" smtClean="0"/>
              <a:t>Se živí rostlinami.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4139952" y="1544018"/>
            <a:ext cx="0" cy="516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4139952" y="27809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3059832" y="4077072"/>
            <a:ext cx="0" cy="3479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1907704" y="4077072"/>
            <a:ext cx="0" cy="3479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4711211" y="6309319"/>
            <a:ext cx="65287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5364088" y="1053940"/>
            <a:ext cx="0" cy="5255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 flipV="1">
            <a:off x="4711211" y="1053940"/>
            <a:ext cx="65287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>
            <a:off x="4711212" y="2420887"/>
            <a:ext cx="6528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4711212" y="3501008"/>
            <a:ext cx="6528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H="1">
            <a:off x="4711211" y="4893106"/>
            <a:ext cx="6528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3923928" y="5361158"/>
            <a:ext cx="0" cy="156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3923928" y="5517232"/>
            <a:ext cx="11137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5037649" y="50851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H="1">
            <a:off x="4711211" y="5085184"/>
            <a:ext cx="3264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3923928" y="4077072"/>
            <a:ext cx="0" cy="173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3923928" y="4251063"/>
            <a:ext cx="11137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5037649" y="3861048"/>
            <a:ext cx="0" cy="390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H="1">
            <a:off x="4711211" y="3861048"/>
            <a:ext cx="3264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606755" y="3140968"/>
            <a:ext cx="4093024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MASOŽRAVCI </a:t>
            </a:r>
            <a:r>
              <a:rPr lang="cs-CZ" dirty="0" smtClean="0"/>
              <a:t>(např. liška obecná) </a:t>
            </a:r>
          </a:p>
          <a:p>
            <a:r>
              <a:rPr lang="cs-CZ" dirty="0" smtClean="0"/>
              <a:t>Se živí </a:t>
            </a:r>
            <a:r>
              <a:rPr lang="cs-CZ" b="1" dirty="0" smtClean="0"/>
              <a:t>masem jiných živočichů </a:t>
            </a:r>
          </a:p>
          <a:p>
            <a:r>
              <a:rPr lang="cs-CZ" dirty="0" smtClean="0"/>
              <a:t>(býložravci, masožravců nebo všežravců)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569456" y="4625521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VŠEŽRAVCI </a:t>
            </a:r>
            <a:r>
              <a:rPr lang="cs-CZ" dirty="0" smtClean="0"/>
              <a:t>(např. prase divoké)</a:t>
            </a:r>
          </a:p>
          <a:p>
            <a:r>
              <a:rPr lang="cs-CZ" dirty="0" smtClean="0"/>
              <a:t>Se živí </a:t>
            </a:r>
            <a:r>
              <a:rPr lang="cs-CZ" b="1" dirty="0" smtClean="0"/>
              <a:t>rostlinami i živočichy. </a:t>
            </a:r>
            <a:endParaRPr lang="cs-CZ" b="1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06756" y="5661248"/>
            <a:ext cx="4093024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Některé organizmy ( např. houby) se </a:t>
            </a:r>
          </a:p>
          <a:p>
            <a:r>
              <a:rPr lang="cs-CZ" b="1" dirty="0" smtClean="0"/>
              <a:t>Živí tím, že rozkládají odumřelé rostliny a mrtvá těla živočichů. </a:t>
            </a:r>
            <a:endParaRPr lang="cs-CZ" b="1" dirty="0"/>
          </a:p>
        </p:txBody>
      </p:sp>
      <p:sp>
        <p:nvSpPr>
          <p:cNvPr id="53" name="Obdélník 52"/>
          <p:cNvSpPr/>
          <p:nvPr/>
        </p:nvSpPr>
        <p:spPr>
          <a:xfrm>
            <a:off x="606756" y="4425054"/>
            <a:ext cx="4104456" cy="10141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TextovéPole 53"/>
          <p:cNvSpPr txBox="1"/>
          <p:nvPr/>
        </p:nvSpPr>
        <p:spPr>
          <a:xfrm>
            <a:off x="606756" y="4625521"/>
            <a:ext cx="4067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VŠEŽRAVCI</a:t>
            </a:r>
            <a:r>
              <a:rPr lang="cs-CZ" dirty="0" smtClean="0"/>
              <a:t> (např. prase divoké) </a:t>
            </a:r>
          </a:p>
          <a:p>
            <a:r>
              <a:rPr lang="cs-CZ" dirty="0"/>
              <a:t>s</a:t>
            </a:r>
            <a:r>
              <a:rPr lang="cs-CZ" dirty="0" smtClean="0"/>
              <a:t>e živí </a:t>
            </a:r>
            <a:r>
              <a:rPr lang="cs-CZ" b="1" dirty="0" smtClean="0"/>
              <a:t>rostlinami i živočichy. </a:t>
            </a:r>
          </a:p>
        </p:txBody>
      </p:sp>
      <p:pic>
        <p:nvPicPr>
          <p:cNvPr id="3075" name="Picture 3" descr="C:\Users\Galik\AppData\Local\Microsoft\Windows\Temporary Internet Files\Content.IE5\EJ3HNDJJ\MP90044838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353" y="850978"/>
            <a:ext cx="1394288" cy="104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ttp://upload.wikimedia.org/wikipedia/commons/thumb/7/7a/Sortbroget_dansk_malkerace.jpg/220px-Sortbroget_dansk_malkerac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148" y="1774030"/>
            <a:ext cx="1502436" cy="13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Popis obrázku chyb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335652"/>
            <a:ext cx="1754328" cy="119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Výr velký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301" y="2912934"/>
            <a:ext cx="1383812" cy="1684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http://upload.wikimedia.org/wikipedia/commons/thumb/a/a3/Boletus_edulis_%28Tillegem%29.jpg/220px-Boletus_edulis_%28Tillegem%29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301" y="5508550"/>
            <a:ext cx="1656183" cy="124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8" descr="OPVK_hor_zakladni_logolink_RGB_c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949" y="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247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81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508" y="47667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Vztahy mezi rostlinami, houbami a živočichy</a:t>
            </a:r>
            <a:endParaRPr lang="cs-CZ" sz="36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412775"/>
            <a:ext cx="8352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Semena ze šišek smrků jsou potravou býložravých veverek.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4919" y="2132855"/>
            <a:ext cx="7560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Veverky se stávají kořistí kuny lesní nebo výra velkého. Výr může ulovit i kuny, protože je masožravec. 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78318" y="3140967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Jestliže by vyhynuli smrky, budou z nedostatku potravy hynout veverky, kuny i výři. </a:t>
            </a:r>
            <a:endParaRPr lang="cs-CZ" sz="2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4919" y="4221087"/>
            <a:ext cx="8352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TENTO DĚJ SE NAZÝVÁ POTRVANÍ VZTAH, NEBOLI VAZBA. </a:t>
            </a:r>
            <a:endParaRPr lang="cs-CZ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51520" y="4982746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Rostliny jsou požírány býložravci a všežravci a ty zase loví a požírají masožravci. To se stále opakuje, říkáme tomu koloběh látek. </a:t>
            </a:r>
            <a:endParaRPr lang="cs-CZ" sz="2400" dirty="0"/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98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81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4678"/>
            <a:ext cx="91440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Příklady potravních vazeb</a:t>
            </a:r>
            <a:endParaRPr lang="cs-CZ" sz="3600" b="1" dirty="0"/>
          </a:p>
        </p:txBody>
      </p:sp>
      <p:pic>
        <p:nvPicPr>
          <p:cNvPr id="4098" name="Picture 2" descr="Srnec obecn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30" y="917091"/>
            <a:ext cx="1735621" cy="113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038627" y="204390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rnec obecný</a:t>
            </a:r>
            <a:endParaRPr lang="cs-CZ" dirty="0"/>
          </a:p>
        </p:txBody>
      </p:sp>
      <p:pic>
        <p:nvPicPr>
          <p:cNvPr id="4100" name="Picture 4" descr="Popis obrázku chyb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320" y="2437915"/>
            <a:ext cx="1728192" cy="117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994174" y="3614995"/>
            <a:ext cx="1685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</a:t>
            </a:r>
            <a:r>
              <a:rPr lang="cs-CZ" dirty="0" smtClean="0"/>
              <a:t>iška obecná</a:t>
            </a:r>
            <a:endParaRPr lang="cs-CZ" dirty="0"/>
          </a:p>
        </p:txBody>
      </p:sp>
      <p:pic>
        <p:nvPicPr>
          <p:cNvPr id="4102" name="Picture 6" descr="Prase divoké při bahenní koupel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30" y="4073164"/>
            <a:ext cx="1702216" cy="1099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999665" y="5213231"/>
            <a:ext cx="1533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rase divoké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1416" y="1284729"/>
            <a:ext cx="1760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býložravec</a:t>
            </a:r>
            <a:endParaRPr lang="cs-CZ" sz="2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95949" y="281286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masožravec</a:t>
            </a:r>
            <a:endParaRPr lang="cs-CZ" sz="2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24754" y="4422783"/>
            <a:ext cx="1726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všežravec</a:t>
            </a:r>
            <a:endParaRPr lang="cs-CZ" sz="2000" b="1" dirty="0"/>
          </a:p>
        </p:txBody>
      </p:sp>
      <p:pic>
        <p:nvPicPr>
          <p:cNvPr id="13" name="Picture 3" descr="C:\Users\Galik\AppData\Local\Microsoft\Windows\Temporary Internet Files\Content.IE5\EJ3HNDJJ\MP900448382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866" y="973185"/>
            <a:ext cx="1560209" cy="117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Popis obrázku chybí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866" y="2514173"/>
            <a:ext cx="1537500" cy="140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Galik\AppData\Local\Microsoft\Windows\Temporary Internet Files\Content.IE5\PSZD2CMC\MC90033575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834" y="3979006"/>
            <a:ext cx="1025563" cy="48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Hraboš polní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866" y="4515461"/>
            <a:ext cx="1414734" cy="1165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Přímá spojnice se šipkou 10"/>
          <p:cNvCxnSpPr/>
          <p:nvPr/>
        </p:nvCxnSpPr>
        <p:spPr>
          <a:xfrm>
            <a:off x="4139950" y="1531112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4048149" y="3025500"/>
            <a:ext cx="14077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102" idx="3"/>
          </p:cNvCxnSpPr>
          <p:nvPr/>
        </p:nvCxnSpPr>
        <p:spPr>
          <a:xfrm>
            <a:off x="3697646" y="4622838"/>
            <a:ext cx="2026482" cy="246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102" idx="3"/>
          </p:cNvCxnSpPr>
          <p:nvPr/>
        </p:nvCxnSpPr>
        <p:spPr>
          <a:xfrm flipV="1">
            <a:off x="3697646" y="4293096"/>
            <a:ext cx="2211220" cy="3297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11" name="Picture 15" descr="Soubor:AD2009Sep13 Boletus edulis 01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47097"/>
            <a:ext cx="1169322" cy="783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3731051" y="6381328"/>
            <a:ext cx="2177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</a:t>
            </a:r>
            <a:r>
              <a:rPr lang="cs-CZ" dirty="0" smtClean="0"/>
              <a:t>řib smrkový</a:t>
            </a:r>
            <a:endParaRPr lang="cs-CZ" dirty="0"/>
          </a:p>
        </p:txBody>
      </p:sp>
      <p:pic>
        <p:nvPicPr>
          <p:cNvPr id="23" name="Picture 8" descr="OPVK_hor_zakladni_logolink_RGB_cz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601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81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b="1" i="1" dirty="0" smtClean="0"/>
              <a:t>Zdroj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504" y="1196752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i="1" dirty="0" smtClean="0"/>
              <a:t>ČLOVĚK A JEHO SVĚT, </a:t>
            </a:r>
            <a:r>
              <a:rPr lang="en-US" i="1" dirty="0" err="1" smtClean="0"/>
              <a:t>Přírodověda</a:t>
            </a:r>
            <a:r>
              <a:rPr lang="en-US" i="1" dirty="0" smtClean="0"/>
              <a:t> pro 4. </a:t>
            </a:r>
            <a:r>
              <a:rPr lang="en-US" i="1" dirty="0" err="1" smtClean="0"/>
              <a:t>ročník</a:t>
            </a:r>
            <a:r>
              <a:rPr lang="en-US" i="1" dirty="0" smtClean="0"/>
              <a:t>. </a:t>
            </a:r>
            <a:r>
              <a:rPr lang="cs-CZ" i="1" dirty="0" smtClean="0"/>
              <a:t>Štiková, Věra. </a:t>
            </a:r>
            <a:r>
              <a:rPr lang="en-US" i="1" dirty="0" smtClean="0"/>
              <a:t>NOVÁ ŠKOLA, </a:t>
            </a:r>
            <a:r>
              <a:rPr lang="en-US" i="1" dirty="0" err="1" smtClean="0"/>
              <a:t>s.r.o</a:t>
            </a:r>
            <a:r>
              <a:rPr lang="en-US" i="1" dirty="0" smtClean="0"/>
              <a:t>., 2010. </a:t>
            </a:r>
            <a:r>
              <a:rPr lang="cs-CZ" i="1" dirty="0"/>
              <a:t> </a:t>
            </a:r>
            <a:r>
              <a:rPr lang="en-US" i="1" dirty="0" smtClean="0"/>
              <a:t>ISBN 978–80–7289–211–2.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04" y="1843083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Přírodověda pro 4. ročník. Jurčák, </a:t>
            </a:r>
            <a:r>
              <a:rPr lang="cs-CZ" dirty="0"/>
              <a:t>J</a:t>
            </a:r>
            <a:r>
              <a:rPr lang="cs-CZ" dirty="0" smtClean="0"/>
              <a:t>aroslav a kol. PRODOS, s. r. o., 1996. </a:t>
            </a:r>
          </a:p>
          <a:p>
            <a:r>
              <a:rPr lang="cs-CZ" dirty="0"/>
              <a:t> </a:t>
            </a:r>
            <a:r>
              <a:rPr lang="cs-CZ" dirty="0" smtClean="0"/>
              <a:t>     ISBN 80-85806-32-0.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2489414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Löwenzahnwiese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1.4.2008 [cit. 2013-07-24]. Dostupné z: http://cs.wikipedia.org/wiki/Soubor:L%C3%B6wenzahnwiese.jpg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3412744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Sortbroget</a:t>
            </a:r>
            <a:r>
              <a:rPr lang="cs-CZ" dirty="0"/>
              <a:t> </a:t>
            </a:r>
            <a:r>
              <a:rPr lang="cs-CZ" dirty="0" err="1"/>
              <a:t>dansk</a:t>
            </a:r>
            <a:r>
              <a:rPr lang="cs-CZ" dirty="0"/>
              <a:t> </a:t>
            </a:r>
            <a:r>
              <a:rPr lang="cs-CZ" dirty="0" err="1"/>
              <a:t>malkerace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3.6.2006 [cit. 2013-07-24]. Dostupné z: http://cs.wikipedia.org/wiki/Soubor:Sortbroget_dansk_malkerace.jpg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4464529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Vulpes</a:t>
            </a:r>
            <a:r>
              <a:rPr lang="en-US" dirty="0"/>
              <a:t> </a:t>
            </a:r>
            <a:r>
              <a:rPr lang="en-US" dirty="0" err="1"/>
              <a:t>vulpes</a:t>
            </a:r>
            <a:r>
              <a:rPr lang="en-US" dirty="0"/>
              <a:t> standing in snow.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12.9.2004 [cit. 2013-07-24]. </a:t>
            </a:r>
            <a:r>
              <a:rPr lang="en-US" dirty="0" err="1"/>
              <a:t>Dostupné</a:t>
            </a:r>
            <a:r>
              <a:rPr lang="en-US" dirty="0"/>
              <a:t> z: http://cs.wikipedia.org/wiki/Soubor:Vulpes_vulpes_standing_in_snow.jpg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7504" y="5445224"/>
            <a:ext cx="9036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Eagle.owl.arp.750pix.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23.1.2005 [cit. 2013-07-24]. Dostupné z: http://cs.wikipedia.org/wiki/Soubor:Eagle.owl.arp.750pix.jpg</a:t>
            </a:r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050" y="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92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81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404664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Boletus</a:t>
            </a:r>
            <a:r>
              <a:rPr lang="cs-CZ" dirty="0"/>
              <a:t> </a:t>
            </a:r>
            <a:r>
              <a:rPr lang="cs-CZ" dirty="0" err="1"/>
              <a:t>edulis</a:t>
            </a:r>
            <a:r>
              <a:rPr lang="cs-CZ" dirty="0"/>
              <a:t> (</a:t>
            </a:r>
            <a:r>
              <a:rPr lang="cs-CZ" dirty="0" err="1"/>
              <a:t>Tillegem</a:t>
            </a:r>
            <a:r>
              <a:rPr lang="cs-CZ" dirty="0"/>
              <a:t>).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14.1.2009 [cit. 2013-07-24]. Dostupné z: http://cs.wikipedia.org/wiki/Soubor:Boletus_edulis_(Tillegem).jpg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04" y="1329459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Capreolus</a:t>
            </a:r>
            <a:r>
              <a:rPr lang="cs-CZ" dirty="0"/>
              <a:t> </a:t>
            </a:r>
            <a:r>
              <a:rPr lang="cs-CZ" dirty="0" err="1"/>
              <a:t>capreolus</a:t>
            </a:r>
            <a:r>
              <a:rPr lang="cs-CZ" dirty="0"/>
              <a:t> (Marek </a:t>
            </a:r>
            <a:r>
              <a:rPr lang="cs-CZ" dirty="0" err="1"/>
              <a:t>Szczepanek</a:t>
            </a:r>
            <a:r>
              <a:rPr lang="cs-CZ" dirty="0"/>
              <a:t>).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18.4.2005 [cit. 2013-07-24]. Dostupné z: http://cs.wikipedia.org/wiki/Soubor:Capreolus_capreolus_(Marek_Szczepanek).jpg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2254772"/>
            <a:ext cx="9036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Wild</a:t>
            </a:r>
            <a:r>
              <a:rPr lang="cs-CZ" dirty="0"/>
              <a:t> </a:t>
            </a:r>
            <a:r>
              <a:rPr lang="cs-CZ" dirty="0" err="1"/>
              <a:t>Boar</a:t>
            </a:r>
            <a:r>
              <a:rPr lang="cs-CZ" dirty="0"/>
              <a:t> </a:t>
            </a:r>
            <a:r>
              <a:rPr lang="cs-CZ" dirty="0" err="1"/>
              <a:t>Habbitat</a:t>
            </a:r>
            <a:r>
              <a:rPr lang="cs-CZ" dirty="0"/>
              <a:t> 3.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19.1.2008 [cit. 2013-07-24]. Dostupné z: http://cs.wikipedia.org/wiki/Soubor:Wild_Boar_Habbitat_3.jpg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3284984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01-sfel-08-009a - crop.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19.6.2010 [cit. 2013-07-24]. </a:t>
            </a:r>
            <a:r>
              <a:rPr lang="en-US" dirty="0" err="1"/>
              <a:t>Dostupné</a:t>
            </a:r>
            <a:r>
              <a:rPr lang="en-US" dirty="0"/>
              <a:t> z: http://cs.wikipedia.org/wiki/Soubor:01-sfel-08-009a_-_crop.jpg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7504" y="4293096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Feldmaus</a:t>
            </a:r>
            <a:r>
              <a:rPr lang="cs-CZ" dirty="0"/>
              <a:t> </a:t>
            </a:r>
            <a:r>
              <a:rPr lang="cs-CZ" dirty="0" err="1"/>
              <a:t>Microtus</a:t>
            </a:r>
            <a:r>
              <a:rPr lang="cs-CZ" dirty="0"/>
              <a:t> </a:t>
            </a:r>
            <a:r>
              <a:rPr lang="cs-CZ" dirty="0" err="1"/>
              <a:t>arvalis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2.6.2005 [cit. 2013-07-24]. Dostupné z: http://cs.wikipedia.org/wiki/Soubor:Feldmaus_Microtus_arvalis.jpg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7504" y="5216426"/>
            <a:ext cx="9036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AD2009Sep13 </a:t>
            </a:r>
            <a:r>
              <a:rPr lang="cs-CZ" dirty="0" err="1"/>
              <a:t>Boletus</a:t>
            </a:r>
            <a:r>
              <a:rPr lang="cs-CZ" dirty="0"/>
              <a:t> </a:t>
            </a:r>
            <a:r>
              <a:rPr lang="cs-CZ" dirty="0" err="1"/>
              <a:t>edulis</a:t>
            </a:r>
            <a:r>
              <a:rPr lang="cs-CZ" dirty="0"/>
              <a:t> 01.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14.9.2009 [cit. 2013-07-24]. Dostupné z: http://cs.wikipedia.org/wiki/Soubor:AD2009Sep13_Boletus_edulis_01.jpg</a:t>
            </a:r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556" y="6084576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30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621</Words>
  <Application>Microsoft Office PowerPoint</Application>
  <PresentationFormat>Předvádění na obrazovce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Potravní vazby rostlin, hub a živočichů </vt:lpstr>
      <vt:lpstr>Anotace:</vt:lpstr>
      <vt:lpstr>Prezentace aplikace PowerPoint</vt:lpstr>
      <vt:lpstr>Prezentace aplikace PowerPoint</vt:lpstr>
      <vt:lpstr>Prezentace aplikace PowerPoint</vt:lpstr>
      <vt:lpstr>Prezentace aplikace PowerPoint</vt:lpstr>
      <vt:lpstr>Příklady potravních vazeb</vt:lpstr>
      <vt:lpstr>Zdroj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Potravní vazby rostlin, hub a živočichů</dc:title>
  <dc:creator>Galik</dc:creator>
  <cp:lastModifiedBy>ucitel</cp:lastModifiedBy>
  <cp:revision>16</cp:revision>
  <dcterms:created xsi:type="dcterms:W3CDTF">2013-07-24T12:50:13Z</dcterms:created>
  <dcterms:modified xsi:type="dcterms:W3CDTF">2013-08-22T14:07:46Z</dcterms:modified>
</cp:coreProperties>
</file>