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  <p:sldId id="262" r:id="rId5"/>
    <p:sldId id="264" r:id="rId6"/>
    <p:sldId id="263" r:id="rId7"/>
    <p:sldId id="261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9C7-0A28-41AA-A755-32EEEB5B99E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8F6-5369-463F-ABA1-1F13B59802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601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9C7-0A28-41AA-A755-32EEEB5B99E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8F6-5369-463F-ABA1-1F13B59802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742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9C7-0A28-41AA-A755-32EEEB5B99E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8F6-5369-463F-ABA1-1F13B59802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25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9C7-0A28-41AA-A755-32EEEB5B99E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8F6-5369-463F-ABA1-1F13B59802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508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9C7-0A28-41AA-A755-32EEEB5B99E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8F6-5369-463F-ABA1-1F13B59802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836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9C7-0A28-41AA-A755-32EEEB5B99E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8F6-5369-463F-ABA1-1F13B59802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266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9C7-0A28-41AA-A755-32EEEB5B99E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8F6-5369-463F-ABA1-1F13B59802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2529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9C7-0A28-41AA-A755-32EEEB5B99E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8F6-5369-463F-ABA1-1F13B59802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124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9C7-0A28-41AA-A755-32EEEB5B99E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8F6-5369-463F-ABA1-1F13B59802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841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9C7-0A28-41AA-A755-32EEEB5B99E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8F6-5369-463F-ABA1-1F13B59802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642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379C7-0A28-41AA-A755-32EEEB5B99E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B88F6-5369-463F-ABA1-1F13B59802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06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379C7-0A28-41AA-A755-32EEEB5B99EF}" type="datetimeFigureOut">
              <a:rPr lang="cs-CZ" smtClean="0"/>
              <a:t>22.8.2013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B88F6-5369-463F-ABA1-1F13B59802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081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cs-CZ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Druhy živých organizmů, jméno rodové a druhové </a:t>
            </a:r>
            <a:endParaRPr lang="cs-CZ" sz="4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 smtClean="0"/>
              <a:t>Pří_192_Rozmanitost přírody _ Druhy živých organizmů, jméno rodové a druhové 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</a:t>
            </a:r>
            <a:r>
              <a:rPr lang="cs-CZ" b="1" dirty="0"/>
              <a:t>: Mgr. </a:t>
            </a:r>
            <a:r>
              <a:rPr lang="cs-CZ" b="1" dirty="0" smtClean="0"/>
              <a:t>Eliška </a:t>
            </a:r>
            <a:r>
              <a:rPr lang="cs-CZ" b="1" dirty="0" err="1" smtClean="0"/>
              <a:t>Galíková</a:t>
            </a:r>
            <a:r>
              <a:rPr lang="cs-CZ" b="1" dirty="0" smtClean="0"/>
              <a:t> 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</a:t>
            </a:r>
            <a:r>
              <a:rPr lang="cs-CZ" dirty="0" smtClean="0"/>
              <a:t>Fryšták, </a:t>
            </a:r>
            <a:r>
              <a:rPr lang="cs-CZ" dirty="0"/>
              <a:t>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886600115"/>
      </p:ext>
    </p:extLst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69000">
              <a:srgbClr val="D49E6C"/>
            </a:gs>
            <a:gs pos="90000">
              <a:srgbClr val="A65528"/>
            </a:gs>
            <a:gs pos="100000">
              <a:srgbClr val="663012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87015"/>
            <a:ext cx="9217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AD2009Sep13 </a:t>
            </a:r>
            <a:r>
              <a:rPr lang="cs-CZ" dirty="0" err="1"/>
              <a:t>Boletus</a:t>
            </a:r>
            <a:r>
              <a:rPr lang="cs-CZ" dirty="0"/>
              <a:t> </a:t>
            </a:r>
            <a:r>
              <a:rPr lang="cs-CZ" dirty="0" err="1"/>
              <a:t>edulis</a:t>
            </a:r>
            <a:r>
              <a:rPr lang="cs-CZ" dirty="0"/>
              <a:t> 01.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14.9.2009 [cit. 2013-07-23]. Dostupné z: http://cs.wikipedia.org/wiki/Soubor:AD2009Sep13_Boletus_edulis_01.jpg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0" y="1010344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Hřib žlučník 1.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12.8.2008 [cit. 2013-07-23]. Dostupné z: http://cs.wikipedia.org/wiki/Soubor:H%C5%99ib_%C5%BElu%C4%8Dn%C3%ADk_1.jpg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0" y="2060547"/>
            <a:ext cx="8748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Amanita</a:t>
            </a:r>
            <a:r>
              <a:rPr lang="cs-CZ" dirty="0"/>
              <a:t> </a:t>
            </a:r>
            <a:r>
              <a:rPr lang="cs-CZ" dirty="0" err="1"/>
              <a:t>muscaria</a:t>
            </a:r>
            <a:r>
              <a:rPr lang="cs-CZ" dirty="0"/>
              <a:t> 3 </a:t>
            </a:r>
            <a:r>
              <a:rPr lang="cs-CZ" dirty="0" err="1"/>
              <a:t>vliegenzwammen</a:t>
            </a:r>
            <a:r>
              <a:rPr lang="cs-CZ" dirty="0"/>
              <a:t> op </a:t>
            </a:r>
            <a:r>
              <a:rPr lang="cs-CZ" dirty="0" err="1"/>
              <a:t>rij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3.12.2006 [cit. 2013-07-23]. Dostupné z: http://cs.wikipedia.org/wiki/Soubor:Amanita_muscaria_3_vliegenzwammen_op_rij.jpg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3260876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Nymphaea</a:t>
            </a:r>
            <a:r>
              <a:rPr lang="cs-CZ" dirty="0"/>
              <a:t> alba.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26.12.2009 [cit. 2013-07-23]. Dostupné z: http://cs.wikipedia.org/wiki/Soubor:Nymphaea_alba.jpg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0" y="4138859"/>
            <a:ext cx="86044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Brown </a:t>
            </a:r>
            <a:r>
              <a:rPr lang="cs-CZ" dirty="0" err="1"/>
              <a:t>bear</a:t>
            </a:r>
            <a:r>
              <a:rPr lang="cs-CZ" dirty="0"/>
              <a:t> (</a:t>
            </a:r>
            <a:r>
              <a:rPr lang="cs-CZ" dirty="0" err="1"/>
              <a:t>Ursus</a:t>
            </a:r>
            <a:r>
              <a:rPr lang="cs-CZ" dirty="0"/>
              <a:t> </a:t>
            </a:r>
            <a:r>
              <a:rPr lang="cs-CZ" dirty="0" err="1"/>
              <a:t>arctos</a:t>
            </a:r>
            <a:r>
              <a:rPr lang="cs-CZ" dirty="0"/>
              <a:t> </a:t>
            </a:r>
            <a:r>
              <a:rPr lang="cs-CZ" dirty="0" err="1"/>
              <a:t>arctos</a:t>
            </a:r>
            <a:r>
              <a:rPr lang="cs-CZ" dirty="0"/>
              <a:t>) </a:t>
            </a:r>
            <a:r>
              <a:rPr lang="cs-CZ" dirty="0" err="1"/>
              <a:t>running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16.11.2011 [cit. 2013-07-23]. Dostupné z: http://cs.wikipedia.org/wiki/Soubor:Brown_bear_(Ursus_arctos_arctos)_running.jpg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0" y="5167355"/>
            <a:ext cx="82950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Ursus</a:t>
            </a:r>
            <a:r>
              <a:rPr lang="cs-CZ" dirty="0"/>
              <a:t> </a:t>
            </a:r>
            <a:r>
              <a:rPr lang="cs-CZ" dirty="0" err="1"/>
              <a:t>maritimus</a:t>
            </a:r>
            <a:r>
              <a:rPr lang="cs-CZ" dirty="0"/>
              <a:t> in </a:t>
            </a:r>
            <a:r>
              <a:rPr lang="cs-CZ" dirty="0" err="1"/>
              <a:t>Alaska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8.11.2004 [cit. 2013-07-23]. Dostupné z: http://cs.wikipedia.org/wiki/Soubor:Ursus_maritimus_in_Alaska.jpg</a:t>
            </a:r>
          </a:p>
        </p:txBody>
      </p:sp>
      <p:pic>
        <p:nvPicPr>
          <p:cNvPr id="10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543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840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69000">
              <a:srgbClr val="D49E6C"/>
            </a:gs>
            <a:gs pos="90000">
              <a:srgbClr val="A65528"/>
            </a:gs>
            <a:gs pos="100000">
              <a:srgbClr val="663012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116632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Grizzlybear55.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20.3.2008 [cit. 2013-07-23]. Dostupné z: http://cs.wikipedia.org/wiki/Soubor:Grizzlybear55.jpg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536" y="946230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Kodiak Brown </a:t>
            </a:r>
            <a:r>
              <a:rPr lang="cs-CZ" dirty="0" err="1"/>
              <a:t>Bear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23.11.2009 [cit. 2013-07-23]. Dostupné z: http://cs.wikipedia.org/wiki/Soubor:Kodiak_Brown_Bear.jpg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038" y="1836709"/>
            <a:ext cx="9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Parus</a:t>
            </a:r>
            <a:r>
              <a:rPr lang="cs-CZ" dirty="0"/>
              <a:t> caeruleus1.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21.1.2006 [cit. 2013-07-23]. Dostupné z: http://cs.wikipedia.org/wiki/Soubor:Parus_caeruleus1.jpg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95536" y="2760039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Sykora</a:t>
            </a:r>
            <a:r>
              <a:rPr lang="cs-CZ" dirty="0"/>
              <a:t> konadra1.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22.9.2007 [cit. 2013-07-23]. Dostupné z: http://cs.wikipedia.org/wiki/Soubor:Sykora_konadra1.jpg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95536" y="3683369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Lophophanes</a:t>
            </a:r>
            <a:r>
              <a:rPr lang="cs-CZ" dirty="0"/>
              <a:t> </a:t>
            </a:r>
            <a:r>
              <a:rPr lang="cs-CZ" dirty="0" err="1"/>
              <a:t>cristatus</a:t>
            </a:r>
            <a:r>
              <a:rPr lang="cs-CZ" dirty="0"/>
              <a:t> </a:t>
            </a:r>
            <a:r>
              <a:rPr lang="cs-CZ" dirty="0" err="1"/>
              <a:t>Luc</a:t>
            </a:r>
            <a:r>
              <a:rPr lang="cs-CZ" dirty="0"/>
              <a:t> </a:t>
            </a:r>
            <a:r>
              <a:rPr lang="cs-CZ" dirty="0" err="1"/>
              <a:t>Viatour</a:t>
            </a:r>
            <a:r>
              <a:rPr lang="cs-CZ" dirty="0"/>
              <a:t> 4.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27.12.2008 [cit. 2013-07-23]. Dostupné z: http://cs.wikipedia.org/wiki/Soubor:Lophophanes_cristatus_Luc_Viatour_4.jpg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96034" y="4891522"/>
            <a:ext cx="8064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Parus</a:t>
            </a:r>
            <a:r>
              <a:rPr lang="cs-CZ" dirty="0"/>
              <a:t> ater01.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22.1.2006 [cit. 2013-07-23]. Dostupné z: http://cs.wikipedia.org/wiki/Soubor:Parus_ater01.jpg</a:t>
            </a:r>
          </a:p>
        </p:txBody>
      </p:sp>
      <p:pic>
        <p:nvPicPr>
          <p:cNvPr id="10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556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345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20638" y="3519808"/>
            <a:ext cx="9144000" cy="23083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Digitální učební materiál je určen k seznámení žáků s druhy živých organizmů, jménem rodovým a druhovým.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Materiál rozvíjí nově získané vědomosti a dovednosti žáků o druzích živých organizmů, jménem rodovým a druhovým.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Je určen pro předmět </a:t>
            </a:r>
            <a:r>
              <a:rPr lang="cs-CZ" dirty="0" smtClean="0"/>
              <a:t>přírodověda </a:t>
            </a:r>
            <a:r>
              <a:rPr lang="cs-CZ" dirty="0" smtClean="0"/>
              <a:t>4. ročník.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Tento materiál vznikl jako doplňující materiál k učebnici:</a:t>
            </a:r>
          </a:p>
          <a:p>
            <a:pPr lvl="0"/>
            <a:r>
              <a:rPr lang="en-US" i="1" dirty="0"/>
              <a:t>ČLOVĚK A JEHO SVĚT, </a:t>
            </a:r>
            <a:r>
              <a:rPr lang="en-US" i="1" dirty="0" err="1"/>
              <a:t>Přírodověda</a:t>
            </a:r>
            <a:r>
              <a:rPr lang="en-US" i="1" dirty="0"/>
              <a:t> pro 4. </a:t>
            </a:r>
            <a:r>
              <a:rPr lang="en-US" i="1" dirty="0" err="1"/>
              <a:t>ročník</a:t>
            </a:r>
            <a:r>
              <a:rPr lang="en-US" i="1" dirty="0"/>
              <a:t>. NOVÁ ŠKOLA, </a:t>
            </a:r>
            <a:r>
              <a:rPr lang="en-US" i="1" dirty="0" err="1"/>
              <a:t>s.r.o</a:t>
            </a:r>
            <a:r>
              <a:rPr lang="en-US" i="1" dirty="0"/>
              <a:t>., 2010. </a:t>
            </a:r>
            <a:endParaRPr lang="cs-CZ" i="1" dirty="0" smtClean="0"/>
          </a:p>
          <a:p>
            <a:pPr lvl="0"/>
            <a:r>
              <a:rPr lang="en-US" i="1" dirty="0" smtClean="0"/>
              <a:t>ISBN </a:t>
            </a:r>
            <a:r>
              <a:rPr lang="en-US" i="1" dirty="0"/>
              <a:t>978–80–7289–211–2</a:t>
            </a:r>
            <a:r>
              <a:rPr lang="en-US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790479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69000">
              <a:srgbClr val="D49E6C"/>
            </a:gs>
            <a:gs pos="90000">
              <a:srgbClr val="A65528"/>
            </a:gs>
            <a:gs pos="100000">
              <a:srgbClr val="66301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33172"/>
            <a:ext cx="607037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Druhy živých organizmů, </a:t>
            </a:r>
            <a:br>
              <a:rPr lang="cs-CZ" dirty="0" smtClean="0"/>
            </a:br>
            <a:r>
              <a:rPr lang="cs-CZ" dirty="0" smtClean="0"/>
              <a:t>jméno rodové a druhové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566775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/>
              <a:t>Mezi živé organizmy patří: živočichové, rostliny a houby. </a:t>
            </a:r>
            <a:endParaRPr lang="cs-CZ" sz="2400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2220868"/>
            <a:ext cx="76328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Na zemi žije velké množství </a:t>
            </a:r>
            <a:r>
              <a:rPr lang="cs-CZ" sz="2200" b="1" dirty="0" smtClean="0"/>
              <a:t>živočichů</a:t>
            </a:r>
            <a:r>
              <a:rPr lang="cs-CZ" sz="2200" dirty="0" smtClean="0"/>
              <a:t>. Přizpůsobili se rozmanitým životním podmínkám. Potravu musí získávat aktivně, k tomu jim na rozdíl od rostlin slouží pohyb. 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3335134"/>
            <a:ext cx="76328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Dělíme je na: </a:t>
            </a:r>
            <a:r>
              <a:rPr lang="cs-CZ" sz="2200" b="1" dirty="0" smtClean="0"/>
              <a:t>obratlovce</a:t>
            </a:r>
            <a:r>
              <a:rPr lang="cs-CZ" sz="2200" dirty="0" smtClean="0"/>
              <a:t> – mají vnitřní kostru složenou z kostí a     			    páteř složenou z obratlů </a:t>
            </a:r>
          </a:p>
          <a:p>
            <a:r>
              <a:rPr lang="cs-CZ" sz="2200" dirty="0"/>
              <a:t>	 </a:t>
            </a:r>
            <a:r>
              <a:rPr lang="cs-CZ" sz="2200" dirty="0" smtClean="0"/>
              <a:t>         </a:t>
            </a:r>
            <a:r>
              <a:rPr lang="cs-CZ" sz="2200" b="1" dirty="0" smtClean="0"/>
              <a:t>bezobratlé</a:t>
            </a:r>
            <a:r>
              <a:rPr lang="cs-CZ" sz="2200" dirty="0" smtClean="0"/>
              <a:t> – nemají kosti ani obratle</a:t>
            </a:r>
            <a:endParaRPr lang="cs-CZ" sz="2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15516" y="4461743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Obratlovce </a:t>
            </a:r>
            <a:r>
              <a:rPr lang="cs-CZ" sz="2200" dirty="0" smtClean="0"/>
              <a:t>dále dělíme do skupin: </a:t>
            </a:r>
          </a:p>
          <a:p>
            <a:r>
              <a:rPr lang="cs-CZ" sz="2200" dirty="0"/>
              <a:t>	 </a:t>
            </a:r>
            <a:r>
              <a:rPr lang="cs-CZ" sz="2200" dirty="0" smtClean="0"/>
              <a:t>         </a:t>
            </a:r>
            <a:r>
              <a:rPr lang="cs-CZ" sz="2200" i="1" dirty="0" smtClean="0"/>
              <a:t>ryby, obojživelníci, plazi, ptáci, savci</a:t>
            </a:r>
            <a:endParaRPr lang="cs-CZ" sz="2200" i="1" dirty="0"/>
          </a:p>
        </p:txBody>
      </p:sp>
      <p:pic>
        <p:nvPicPr>
          <p:cNvPr id="1028" name="Picture 4" descr="Kapr obecn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49" y="5373216"/>
            <a:ext cx="1550431" cy="66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lok skvrnit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40279"/>
            <a:ext cx="1344149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Šírohlavec ještěrčí (Malpolon monspessulanus)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075" y="5440279"/>
            <a:ext cx="1340837" cy="100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Vrabec domácí, zástupce skupin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447871"/>
            <a:ext cx="1543698" cy="1029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upload.wikimedia.org/wikipedia/commons/thumb/3/32/Bloodhound_423.jpg/220px-Bloodhound_423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115" y="5229548"/>
            <a:ext cx="1167293" cy="1363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OPVK_hor_zakladni_logolink_RGB_cz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556" y="562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2970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75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75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75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75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75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69000">
              <a:srgbClr val="D49E6C"/>
            </a:gs>
            <a:gs pos="90000">
              <a:srgbClr val="A65528"/>
            </a:gs>
            <a:gs pos="100000">
              <a:srgbClr val="663012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620688"/>
            <a:ext cx="70567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Rostliny </a:t>
            </a:r>
            <a:r>
              <a:rPr lang="cs-CZ" sz="2200" dirty="0" smtClean="0"/>
              <a:t>obsahují zeleň listovou neboli chlorofyl. </a:t>
            </a:r>
            <a:endParaRPr lang="cs-CZ" sz="2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1300189"/>
            <a:ext cx="67687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Mají několik </a:t>
            </a:r>
            <a:r>
              <a:rPr lang="cs-CZ" sz="2200" i="1" dirty="0" smtClean="0"/>
              <a:t>společných znaků</a:t>
            </a:r>
            <a:r>
              <a:rPr lang="cs-CZ" sz="2200" dirty="0" smtClean="0"/>
              <a:t>:  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1731076"/>
            <a:ext cx="820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Vyživují se –</a:t>
            </a:r>
            <a:r>
              <a:rPr lang="cs-CZ" sz="2200" dirty="0" smtClean="0"/>
              <a:t> z vody a oxidu uhličitého za pomoci sluneční energie si vyrábějí živiny, potřebné ke svému životu. Přitom se uvolňuje kyslík.  </a:t>
            </a:r>
            <a:endParaRPr lang="cs-CZ" sz="2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3528" y="2780928"/>
            <a:ext cx="81472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Dýchají a vylučují – </a:t>
            </a:r>
            <a:r>
              <a:rPr lang="cs-CZ" sz="2200" dirty="0" smtClean="0"/>
              <a:t>přijímají kyslík a vylučují oxid uhličitý. Na rozdíl od živočichů dýchají všemi částmi svého těla. </a:t>
            </a:r>
            <a:endParaRPr lang="cs-CZ" sz="22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3717032"/>
            <a:ext cx="84353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Reagují na změny v přírodě – </a:t>
            </a:r>
            <a:r>
              <a:rPr lang="cs-CZ" sz="2200" dirty="0" smtClean="0"/>
              <a:t>na změnu teploty vzduchu, na nedostatek vody, na světlo. </a:t>
            </a:r>
            <a:endParaRPr lang="cs-CZ" sz="22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333157" y="4653136"/>
            <a:ext cx="81472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Pohybují se – </a:t>
            </a:r>
            <a:r>
              <a:rPr lang="cs-CZ" sz="2200" dirty="0" smtClean="0"/>
              <a:t>mohou jen pohybovat částmi svého těla, také se mohou pohybovat semena rostlin. </a:t>
            </a:r>
            <a:endParaRPr lang="cs-CZ" sz="22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23526" y="5517812"/>
            <a:ext cx="843531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Rostou, vyvíjejí se a rozmnožují se – </a:t>
            </a:r>
            <a:r>
              <a:rPr lang="cs-CZ" sz="2200" dirty="0" smtClean="0"/>
              <a:t>přitom mění svoji velikost i vzhled. </a:t>
            </a:r>
            <a:endParaRPr lang="cs-CZ" sz="2200" b="1" dirty="0"/>
          </a:p>
        </p:txBody>
      </p:sp>
      <p:pic>
        <p:nvPicPr>
          <p:cNvPr id="2050" name="Picture 2" descr="http://upload.wikimedia.org/wikipedia/commons/thumb/7/7f/Rudy_-_D%C4%85b.JPG/220px-Rudy_-_D%C4%85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189905"/>
            <a:ext cx="1157193" cy="1541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90" y="607703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408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69000">
              <a:srgbClr val="D49E6C"/>
            </a:gs>
            <a:gs pos="90000">
              <a:srgbClr val="A65528"/>
            </a:gs>
            <a:gs pos="100000">
              <a:srgbClr val="663012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823317"/>
            <a:ext cx="80648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Houby  </a:t>
            </a:r>
            <a:r>
              <a:rPr lang="cs-CZ" sz="2200" dirty="0" smtClean="0"/>
              <a:t>jsou nezelené organizmy, protože neobsahují zeleň listovou,    	chlorofyl. </a:t>
            </a:r>
            <a:r>
              <a:rPr lang="cs-CZ" sz="2200" b="1" dirty="0" smtClean="0"/>
              <a:t> </a:t>
            </a:r>
            <a:endParaRPr lang="cs-CZ" sz="2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628800"/>
            <a:ext cx="8280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Na rozdíl od rostlin si nedovedou potravu vyrobit samy. Vyživují se ze zbytků těl rostlin a živočichů obsažených v půdě. 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2492896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Po celý rok žijí ve vlhké zemi nebo ve dřevě v podobě tenkých šedobílých vláken – podhoubí. </a:t>
            </a:r>
            <a:endParaRPr lang="cs-CZ" sz="22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95536" y="3272101"/>
            <a:ext cx="82809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V určitém ročním období vyroste z podhoubí plodnice. </a:t>
            </a:r>
          </a:p>
          <a:p>
            <a:r>
              <a:rPr lang="cs-CZ" sz="2200" dirty="0" smtClean="0"/>
              <a:t>Má dvě části – klobouk a třeň. </a:t>
            </a:r>
            <a:endParaRPr lang="cs-CZ" sz="2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5536" y="4076320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Rozmnožují se výtrusy, které se tvoří na spodní straně klobouku. </a:t>
            </a:r>
            <a:endParaRPr lang="cs-CZ" sz="22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95536" y="4581708"/>
            <a:ext cx="58326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Houby dělíme na: </a:t>
            </a:r>
            <a:r>
              <a:rPr lang="cs-CZ" sz="2200" dirty="0" smtClean="0"/>
              <a:t>jedlé, nejedlé, jedovaté. </a:t>
            </a:r>
            <a:endParaRPr lang="cs-CZ" sz="2200" dirty="0"/>
          </a:p>
        </p:txBody>
      </p:sp>
      <p:pic>
        <p:nvPicPr>
          <p:cNvPr id="3074" name="Picture 2" descr="Soubor:AD2009Sep13 Boletus edulis 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36" y="5132454"/>
            <a:ext cx="1715498" cy="1149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323528" y="6328451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Hřib smrkový (pravák)</a:t>
            </a:r>
            <a:endParaRPr lang="cs-CZ" dirty="0"/>
          </a:p>
        </p:txBody>
      </p:sp>
      <p:pic>
        <p:nvPicPr>
          <p:cNvPr id="3076" name="Picture 4" descr="http://upload.wikimedia.org/wikipedia/commons/thumb/d/dd/H%C5%99ib_%C5%BElu%C4%8Dn%C3%ADk_1.jpg/116px-H%C5%99ib_%C5%BElu%C4%8Dn%C3%ADk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251" y="5132454"/>
            <a:ext cx="1104900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3436056" y="6293134"/>
            <a:ext cx="1407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Hřib žlučník </a:t>
            </a:r>
            <a:endParaRPr lang="cs-CZ" dirty="0"/>
          </a:p>
        </p:txBody>
      </p:sp>
      <p:pic>
        <p:nvPicPr>
          <p:cNvPr id="3078" name="Picture 6" descr="Muchomůrka červená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044540"/>
            <a:ext cx="1753904" cy="1318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5603369" y="640667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Muchomůrka červená</a:t>
            </a:r>
            <a:endParaRPr lang="cs-CZ" dirty="0"/>
          </a:p>
        </p:txBody>
      </p:sp>
      <p:pic>
        <p:nvPicPr>
          <p:cNvPr id="14" name="Picture 8" descr="OPVK_hor_zakladni_logolink_RGB_cz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4820" y="25295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203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69000">
              <a:srgbClr val="D49E6C"/>
            </a:gs>
            <a:gs pos="90000">
              <a:srgbClr val="A65528"/>
            </a:gs>
            <a:gs pos="100000">
              <a:srgbClr val="663012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43108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Jména rostlin a živočichů 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251520" y="1340768"/>
            <a:ext cx="84249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Každý člověk má zpravidla dvě jména. Jména křestní (Eva, Martin) a příjmení (Janíková, Janík) bez jména si nedovedeme představit život. </a:t>
            </a:r>
            <a:endParaRPr lang="cs-CZ" sz="2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2205444"/>
            <a:ext cx="79928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Lidé postupně shromažďovali poznatky o rostlinách a živočiších. Začali je pojmenovávat tak, aby věděli, o které rostlině nebo o kterém živočichu hovoří. </a:t>
            </a:r>
            <a:endParaRPr lang="cs-CZ" sz="2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3429000"/>
            <a:ext cx="79928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dirty="0" smtClean="0"/>
              <a:t>Často však pro jednu rostlinu, či živočicha vzniklo i více jmen. Dorozumění bylo obtížné. Proto vzniklo </a:t>
            </a:r>
            <a:r>
              <a:rPr lang="cs-CZ" sz="2200" b="1" dirty="0" smtClean="0"/>
              <a:t>jméno</a:t>
            </a:r>
            <a:r>
              <a:rPr lang="cs-CZ" sz="2200" dirty="0" smtClean="0"/>
              <a:t> </a:t>
            </a:r>
            <a:r>
              <a:rPr lang="cs-CZ" sz="2200" b="1" dirty="0" smtClean="0"/>
              <a:t>odborné</a:t>
            </a:r>
            <a:r>
              <a:rPr lang="cs-CZ" sz="2200" dirty="0" smtClean="0"/>
              <a:t>, které se skládá ze dvou slov. </a:t>
            </a:r>
            <a:endParaRPr lang="cs-CZ" sz="2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4797152"/>
            <a:ext cx="7272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 Jméno rodové – </a:t>
            </a:r>
            <a:r>
              <a:rPr lang="cs-CZ" sz="2200" i="1" dirty="0" smtClean="0"/>
              <a:t>leknín</a:t>
            </a:r>
            <a:r>
              <a:rPr lang="cs-CZ" sz="2200" dirty="0" smtClean="0"/>
              <a:t> a </a:t>
            </a:r>
            <a:r>
              <a:rPr lang="cs-CZ" sz="2200" b="1" dirty="0" smtClean="0"/>
              <a:t>jméno druhové – </a:t>
            </a:r>
            <a:r>
              <a:rPr lang="cs-CZ" sz="2200" i="1" dirty="0" smtClean="0"/>
              <a:t>bílý</a:t>
            </a:r>
            <a:r>
              <a:rPr lang="cs-CZ" sz="2200" dirty="0" smtClean="0"/>
              <a:t>. </a:t>
            </a:r>
            <a:endParaRPr lang="cs-CZ" sz="2200" b="1" dirty="0"/>
          </a:p>
        </p:txBody>
      </p:sp>
      <p:pic>
        <p:nvPicPr>
          <p:cNvPr id="1026" name="Picture 2" descr="Soubor:Nymphaea alb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569" y="4610890"/>
            <a:ext cx="2445862" cy="1834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OPVK_hor_zakladni_logolink_RGB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9978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855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69000">
              <a:srgbClr val="D49E6C"/>
            </a:gs>
            <a:gs pos="90000">
              <a:srgbClr val="A65528"/>
            </a:gs>
            <a:gs pos="100000">
              <a:srgbClr val="663012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opis obrázku chyb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412776"/>
            <a:ext cx="2936696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edvěd brtník (U. a. arctos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055958"/>
            <a:ext cx="2808312" cy="2117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64044" y="404663"/>
            <a:ext cx="62646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Jméno rodové – </a:t>
            </a:r>
            <a:r>
              <a:rPr lang="cs-CZ" sz="2200" dirty="0" smtClean="0"/>
              <a:t>medvěd</a:t>
            </a:r>
          </a:p>
          <a:p>
            <a:r>
              <a:rPr lang="cs-CZ" sz="2200" b="1" dirty="0" smtClean="0"/>
              <a:t>Jméno druhové – </a:t>
            </a:r>
            <a:r>
              <a:rPr lang="cs-CZ" sz="2200" dirty="0" smtClean="0"/>
              <a:t>lední, hnědý, grizzly, kodiak</a:t>
            </a:r>
            <a:endParaRPr lang="cs-CZ" sz="2200" dirty="0"/>
          </a:p>
        </p:txBody>
      </p:sp>
      <p:pic>
        <p:nvPicPr>
          <p:cNvPr id="2054" name="Picture 6" descr="Popis obrázku chybí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856" y="1412776"/>
            <a:ext cx="2816726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Medvěd kodia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043" y="4070356"/>
            <a:ext cx="2741968" cy="177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2083571" y="333881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</a:t>
            </a:r>
            <a:r>
              <a:rPr lang="cs-CZ" dirty="0" smtClean="0"/>
              <a:t>edvěd lední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355976" y="6189001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</a:t>
            </a:r>
            <a:r>
              <a:rPr lang="cs-CZ" dirty="0" smtClean="0"/>
              <a:t>edvěd hnědý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99592" y="590863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</a:t>
            </a:r>
            <a:r>
              <a:rPr lang="cs-CZ" dirty="0" smtClean="0"/>
              <a:t>edvěd kodiak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336062" y="333881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</a:t>
            </a:r>
            <a:r>
              <a:rPr lang="cs-CZ" dirty="0" smtClean="0"/>
              <a:t>edvěd grizzly</a:t>
            </a:r>
            <a:endParaRPr lang="cs-CZ" dirty="0"/>
          </a:p>
        </p:txBody>
      </p:sp>
      <p:pic>
        <p:nvPicPr>
          <p:cNvPr id="11" name="Picture 8" descr="OPVK_hor_zakladni_logolink_RGB_cz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556" y="5652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0944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69000">
              <a:srgbClr val="D49E6C"/>
            </a:gs>
            <a:gs pos="90000">
              <a:srgbClr val="A65528"/>
            </a:gs>
            <a:gs pos="100000">
              <a:srgbClr val="663012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404664"/>
            <a:ext cx="81369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200" b="1" dirty="0" smtClean="0"/>
              <a:t>Jméno rodové – </a:t>
            </a:r>
            <a:r>
              <a:rPr lang="cs-CZ" sz="2200" dirty="0" smtClean="0"/>
              <a:t>sýkora</a:t>
            </a:r>
          </a:p>
          <a:p>
            <a:r>
              <a:rPr lang="cs-CZ" sz="2200" b="1" dirty="0" smtClean="0"/>
              <a:t>Jméno druhové – </a:t>
            </a:r>
            <a:r>
              <a:rPr lang="cs-CZ" sz="2200" dirty="0" smtClean="0"/>
              <a:t>parukářka, koňadra, uhelníček, modřinka </a:t>
            </a:r>
            <a:r>
              <a:rPr lang="cs-CZ" sz="2200" b="1" dirty="0" smtClean="0"/>
              <a:t> </a:t>
            </a:r>
            <a:endParaRPr lang="cs-CZ" sz="2200" b="1" dirty="0"/>
          </a:p>
        </p:txBody>
      </p:sp>
      <p:pic>
        <p:nvPicPr>
          <p:cNvPr id="3074" name="Picture 2" descr="http://upload.wikimedia.org/wikipedia/commons/thumb/0/05/Lophophanes_cristatus_Luc_Viatour_4.jpg/120px-Lophophanes_cristatus_Luc_Viatour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108" y="1475656"/>
            <a:ext cx="2232248" cy="223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upload.wikimedia.org/wikipedia/commons/thumb/3/30/Parus_ater01.jpg/120px-Parus_ater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778" y="3852435"/>
            <a:ext cx="2304256" cy="1728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ýkora koňadr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475656"/>
            <a:ext cx="22860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Sýkora modřink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573016"/>
            <a:ext cx="2476500" cy="185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065912" y="5661248"/>
            <a:ext cx="2278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sýkora modřinka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81664" y="3100318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sýkora koňadra 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3779748"/>
            <a:ext cx="1948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sýkora parukářka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717794" y="5580629"/>
            <a:ext cx="2124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sýkora uhelníček </a:t>
            </a:r>
            <a:endParaRPr lang="cs-CZ" dirty="0"/>
          </a:p>
        </p:txBody>
      </p:sp>
      <p:pic>
        <p:nvPicPr>
          <p:cNvPr id="11" name="Picture 8" descr="OPVK_hor_zakladni_logolink_RGB_cz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3827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754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69000">
              <a:srgbClr val="D49E6C"/>
            </a:gs>
            <a:gs pos="90000">
              <a:srgbClr val="A65528"/>
            </a:gs>
            <a:gs pos="100000">
              <a:srgbClr val="663012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/>
              <a:t>Zdroje </a:t>
            </a:r>
            <a:endParaRPr lang="cs-CZ" b="1" i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17394" y="2348186"/>
            <a:ext cx="8352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Common carp. In: </a:t>
            </a:r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 [cit. 2013-07-23]. </a:t>
            </a:r>
            <a:r>
              <a:rPr lang="en-US" dirty="0" err="1"/>
              <a:t>Dostupné</a:t>
            </a:r>
            <a:r>
              <a:rPr lang="en-US" dirty="0"/>
              <a:t> z: http://cs.wikipedia.org/wiki/Soubor:Common_carp.jpg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196752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n-US" i="1" dirty="0"/>
              <a:t>ČLOVĚK A JEHO SVĚT, </a:t>
            </a:r>
            <a:r>
              <a:rPr lang="en-US" i="1" dirty="0" err="1"/>
              <a:t>Přírodověda</a:t>
            </a:r>
            <a:r>
              <a:rPr lang="en-US" i="1" dirty="0"/>
              <a:t> pro 4. </a:t>
            </a:r>
            <a:r>
              <a:rPr lang="en-US" i="1" dirty="0" err="1"/>
              <a:t>ročník</a:t>
            </a:r>
            <a:r>
              <a:rPr lang="en-US" i="1" dirty="0"/>
              <a:t>. NOVÁ ŠKOLA, </a:t>
            </a:r>
            <a:r>
              <a:rPr lang="en-US" i="1" dirty="0" err="1"/>
              <a:t>s.r.o</a:t>
            </a:r>
            <a:r>
              <a:rPr lang="en-US" i="1" dirty="0"/>
              <a:t>., 2010. </a:t>
            </a:r>
            <a:endParaRPr lang="cs-CZ" i="1" dirty="0"/>
          </a:p>
          <a:p>
            <a:pPr lvl="0"/>
            <a:r>
              <a:rPr lang="cs-CZ" i="1" dirty="0"/>
              <a:t>       </a:t>
            </a:r>
            <a:r>
              <a:rPr lang="en-US" i="1" dirty="0"/>
              <a:t>ISBN 978–80–7289–211–2.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1762961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PŘÍRODOVĚDA pro 5. ročník, PRODOS, s.r.o., 1996. </a:t>
            </a:r>
          </a:p>
          <a:p>
            <a:r>
              <a:rPr lang="cs-CZ" dirty="0"/>
              <a:t>      ISBN 80-85806-41-X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90348" y="3246721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 err="1"/>
              <a:t>Couleuvre</a:t>
            </a:r>
            <a:r>
              <a:rPr lang="cs-CZ" dirty="0"/>
              <a:t> </a:t>
            </a:r>
            <a:r>
              <a:rPr lang="cs-CZ" dirty="0" err="1"/>
              <a:t>montpellier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15.6.2007 [cit. 2013-07-23]. Dostupné z: http://cs.wikipedia.org/wiki/Soubor:Couleuvre_montpellier.jpg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71512" y="4135429"/>
            <a:ext cx="8748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House sparrow04. In: </a:t>
            </a:r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2001-, 28.10.2006 [cit. 2013-07-23]. </a:t>
            </a:r>
            <a:r>
              <a:rPr lang="en-US" dirty="0" err="1"/>
              <a:t>Dostupné</a:t>
            </a:r>
            <a:r>
              <a:rPr lang="en-US" dirty="0"/>
              <a:t> z: http://cs.wikipedia.org/wiki/Soubor:House_sparrow04.jpg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71512" y="5033067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Bloodhound 423. In: </a:t>
            </a:r>
            <a:r>
              <a:rPr lang="en-US" i="1" dirty="0"/>
              <a:t>Wikipedia: the free encyclopedia</a:t>
            </a:r>
            <a:r>
              <a:rPr lang="en-US" dirty="0"/>
              <a:t> [online]. San Francisco (CA): Wikimedia Foundation, 2001-, 2.6.2006 [cit. 2013-07-23]. </a:t>
            </a:r>
            <a:r>
              <a:rPr lang="en-US" dirty="0" err="1"/>
              <a:t>Dostupné</a:t>
            </a:r>
            <a:r>
              <a:rPr lang="en-US" dirty="0"/>
              <a:t> z: http://cs.wikipedia.org/wiki/Soubor:Bloodhound_423.jpg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71263" y="5956397"/>
            <a:ext cx="8172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Rudy - </a:t>
            </a:r>
            <a:r>
              <a:rPr lang="cs-CZ" dirty="0" err="1"/>
              <a:t>Dąb</a:t>
            </a:r>
            <a:r>
              <a:rPr lang="cs-CZ" dirty="0"/>
              <a:t>. In: </a:t>
            </a:r>
            <a:r>
              <a:rPr lang="cs-CZ" i="1" dirty="0" err="1"/>
              <a:t>Wikipedia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free </a:t>
            </a:r>
            <a:r>
              <a:rPr lang="cs-CZ" i="1" dirty="0" err="1"/>
              <a:t>encyclopedia</a:t>
            </a:r>
            <a:r>
              <a:rPr lang="cs-CZ" dirty="0"/>
              <a:t> [online]. San Francisco (CA): </a:t>
            </a:r>
            <a:r>
              <a:rPr lang="cs-CZ" dirty="0" err="1"/>
              <a:t>Wikimedia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, 2001-, 20.5.2006 [cit. 2013-07-23]. Dostupné z: http://sk.wikipedia.org/wiki/S%C3%BAbor:Rudy_-_D%C4%85b.JPG</a:t>
            </a:r>
          </a:p>
        </p:txBody>
      </p:sp>
      <p:pic>
        <p:nvPicPr>
          <p:cNvPr id="11" name="Picture 8" descr="OPVK_hor_zakladni_logolink_RGB_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0556" y="10676"/>
            <a:ext cx="3653444" cy="79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928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699</Words>
  <Application>Microsoft Office PowerPoint</Application>
  <PresentationFormat>Předvádění na obrazovce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Druhy živých organizmů, jméno rodové a druhové </vt:lpstr>
      <vt:lpstr>Anotace:</vt:lpstr>
      <vt:lpstr>Druhy živých organizmů,  jméno rodové a druhové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 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Druhy živých organizmů, jméno rodové a druhové</dc:title>
  <dc:creator>Galik</dc:creator>
  <cp:lastModifiedBy>ucitel</cp:lastModifiedBy>
  <cp:revision>18</cp:revision>
  <dcterms:created xsi:type="dcterms:W3CDTF">2013-07-23T17:39:07Z</dcterms:created>
  <dcterms:modified xsi:type="dcterms:W3CDTF">2013-08-22T14:08:47Z</dcterms:modified>
</cp:coreProperties>
</file>