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59" r:id="rId6"/>
    <p:sldId id="260" r:id="rId7"/>
    <p:sldId id="257" r:id="rId8"/>
    <p:sldId id="258" r:id="rId9"/>
    <p:sldId id="262" r:id="rId10"/>
    <p:sldId id="263" r:id="rId11"/>
    <p:sldId id="264" r:id="rId12"/>
    <p:sldId id="275" r:id="rId13"/>
    <p:sldId id="265" r:id="rId14"/>
    <p:sldId id="267" r:id="rId15"/>
    <p:sldId id="268" r:id="rId16"/>
    <p:sldId id="266" r:id="rId17"/>
    <p:sldId id="269" r:id="rId18"/>
    <p:sldId id="270" r:id="rId19"/>
    <p:sldId id="271" r:id="rId20"/>
    <p:sldId id="273" r:id="rId21"/>
    <p:sldId id="274" r:id="rId22"/>
    <p:sldId id="261" r:id="rId23"/>
    <p:sldId id="27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99FF"/>
    <a:srgbClr val="FFFFCC"/>
    <a:srgbClr val="00FF00"/>
    <a:srgbClr val="FFCCCC"/>
    <a:srgbClr val="FF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7BFAE0D1-38F7-4762-A7CC-883FDFD129B0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E1638-DDEE-4A4A-9639-72C611B39B0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7D52F-2BC0-49A3-944B-0B4F6825A6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B4E85-509E-44EA-828C-77B32D1CA07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76EB3-DF80-4E84-A030-6D243005EB2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D0CA-A9AD-4405-95FC-6F15D933ED3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846E-A204-4BC2-AE20-60EF016F65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8C62-F45E-458A-8BA9-64D7D6E6C5F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9D1A-172C-40AB-BB6E-EC3087E597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61F90-50AB-4E1C-B0DA-793E55F410B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5F358-F4A6-492D-8D4D-311F04B0AD1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AE0D1-38F7-4762-A7CC-883FDFD129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E1638-DDEE-4A4A-9639-72C611B39B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7D52F-2BC0-49A3-944B-0B4F6825A6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B4E85-509E-44EA-828C-77B32D1CA0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76EB3-DF80-4E84-A030-6D243005EB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D0CA-A9AD-4405-95FC-6F15D933ED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846E-A204-4BC2-AE20-60EF016F65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8C62-F45E-458A-8BA9-64D7D6E6C5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9D1A-172C-40AB-BB6E-EC3087E597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61F90-50AB-4E1C-B0DA-793E55F410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5F358-F4A6-492D-8D4D-311F04B0AD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48E0224C-AF19-49A2-8C0E-9641BD0E201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A2AE7-83EA-4D01-8C09-E0899E26DF6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0926E-125E-43F6-9448-9394E944A71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CA8C-D67E-411E-8E49-ECA8919BA19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4C692-1381-4728-8FA7-60C1AA2D8C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DA118-1219-4C9D-AD7D-34DB3A82BC8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187A3-E7AF-4DE4-B29A-1076FC33843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DF83E-91F7-4196-A37C-1CB6853D26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055AF-F2B3-4225-894C-0F6D61A411A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F3F77-29C6-48D3-A116-C5A0E73E03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6B8CE-73F3-4D29-AC2D-A6502B03D5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224C-AF19-49A2-8C0E-9641BD0E20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2AE7-83EA-4D01-8C09-E0899E26DF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926E-125E-43F6-9448-9394E944A7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CA8C-D67E-411E-8E49-ECA8919BA1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C692-1381-4728-8FA7-60C1AA2D8C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118-1219-4C9D-AD7D-34DB3A82B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87A3-E7AF-4DE4-B29A-1076FC3384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F83E-91F7-4196-A37C-1CB6853D26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5AF-F2B3-4225-894C-0F6D61A411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F77-29C6-48D3-A116-C5A0E73E03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B8CE-73F3-4D29-AC2D-A6502B03D5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cs-CZ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C93EF37-99F9-468E-8845-6D18B64D492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cs-CZ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FA0241-CD67-458C-A8E4-CE193879C42E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1A8FD-71AE-44D4-BC08-36005A7A73A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0977-4DA3-4F0C-9B84-9A02C85B9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Linum_usitatissimum_L_ag1.jpg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://cs.wikipedia.org/wiki/Soubor:Tropicke_lesy_sveta.png" TargetMode="External"/><Relationship Id="rId7" Type="http://schemas.openxmlformats.org/officeDocument/2006/relationships/hyperlink" Target="http://commons.wikimedia.org/wiki/File:Bizony_przed_plotem.jpg" TargetMode="External"/><Relationship Id="rId12" Type="http://schemas.openxmlformats.org/officeDocument/2006/relationships/hyperlink" Target="http://cs.wikipedia.org/wiki/Soubor:Koppen_classification_worldmap_BSh.png" TargetMode="External"/><Relationship Id="rId2" Type="http://schemas.openxmlformats.org/officeDocument/2006/relationships/hyperlink" Target="http://cs.wikipedia.org/wiki/Soubor:Forest_on_Barro_Colorado.png" TargetMode="Externa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cs.wikipedia.org/wiki/Soubor:The_Chase_Wood_-_Newbury.jpg" TargetMode="External"/><Relationship Id="rId11" Type="http://schemas.openxmlformats.org/officeDocument/2006/relationships/hyperlink" Target="http://cs.wikipedia.org/wiki/Soubor:Eryngium_campestre_310705b.jpg" TargetMode="External"/><Relationship Id="rId5" Type="http://schemas.openxmlformats.org/officeDocument/2006/relationships/hyperlink" Target="http://cs.wikipedia.org/wiki/Soubor:Zuckerr%C3%BCbe.jpg" TargetMode="External"/><Relationship Id="rId10" Type="http://schemas.openxmlformats.org/officeDocument/2006/relationships/hyperlink" Target="http://cs.wikipedia.org/wiki/Soubor:Giraffe_standing.jpg" TargetMode="External"/><Relationship Id="rId4" Type="http://schemas.openxmlformats.org/officeDocument/2006/relationships/hyperlink" Target="http://cs.wikipedia.org/wiki/Soubor:Subtropical.png" TargetMode="External"/><Relationship Id="rId9" Type="http://schemas.openxmlformats.org/officeDocument/2006/relationships/hyperlink" Target="http://cs.wikipedia.org/wiki/Soubor:Tarangire-Natpark800600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Tundra_coastal_vegetation_Alaska.jpg" TargetMode="External"/><Relationship Id="rId13" Type="http://schemas.openxmlformats.org/officeDocument/2006/relationships/hyperlink" Target="http://cs.wikipedia.org/wiki/Soubor:Potato_plant.jpg" TargetMode="External"/><Relationship Id="rId3" Type="http://schemas.openxmlformats.org/officeDocument/2006/relationships/hyperlink" Target="http://cs.wikipedia.org/wiki/Soubor:Pataelefante.jpg" TargetMode="External"/><Relationship Id="rId7" Type="http://schemas.openxmlformats.org/officeDocument/2006/relationships/hyperlink" Target="http://cs.wikipedia.org/wiki/Soubor:Phoenix_dactylifera100_4209.JPG" TargetMode="External"/><Relationship Id="rId12" Type="http://schemas.openxmlformats.org/officeDocument/2006/relationships/hyperlink" Target="http://cs.wikipedia.org/wiki/Soubor:Close_up_grape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cs.wikipedia.org/wiki/Soubor:Dromedary.02.jpg" TargetMode="External"/><Relationship Id="rId11" Type="http://schemas.openxmlformats.org/officeDocument/2006/relationships/hyperlink" Target="http://cs.wikipedia.org/wiki/Soubor:Citrus_collage.png" TargetMode="External"/><Relationship Id="rId5" Type="http://schemas.openxmlformats.org/officeDocument/2006/relationships/hyperlink" Target="http://cs.wikipedia.org/wiki/Soubor:Oasis_in_Libya.jpg" TargetMode="External"/><Relationship Id="rId10" Type="http://schemas.openxmlformats.org/officeDocument/2006/relationships/hyperlink" Target="http://cs.wikipedia.org/wiki/Soubor:African_penguin_-_sb616.JPG" TargetMode="External"/><Relationship Id="rId4" Type="http://schemas.openxmlformats.org/officeDocument/2006/relationships/hyperlink" Target="http://cs.wikipedia.org/wiki/Soubor:Desert_-_Inner_Mongolia_edit.jpg" TargetMode="External"/><Relationship Id="rId9" Type="http://schemas.openxmlformats.org/officeDocument/2006/relationships/hyperlink" Target="http://cs.wikipedia.org/wiki/Soubor:Greenland-ice_sheet_hg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07181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Podnebné pásy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Pří_194_Rozmanitost podmínek života na </a:t>
            </a:r>
            <a:r>
              <a:rPr lang="cs-CZ" dirty="0" err="1"/>
              <a:t>Zemi_Podnebné</a:t>
            </a:r>
            <a:r>
              <a:rPr lang="cs-CZ" dirty="0"/>
              <a:t> </a:t>
            </a:r>
            <a:r>
              <a:rPr lang="cs-CZ" dirty="0" smtClean="0"/>
              <a:t>pásy</a:t>
            </a:r>
          </a:p>
          <a:p>
            <a:pPr algn="ctr"/>
            <a:endParaRPr lang="cs-CZ" dirty="0"/>
          </a:p>
          <a:p>
            <a:pPr algn="ctr"/>
            <a:r>
              <a:rPr lang="cs-CZ" b="1" dirty="0" smtClean="0"/>
              <a:t>Autor: Mgr. Zdeňka </a:t>
            </a:r>
            <a:r>
              <a:rPr lang="cs-CZ" b="1" dirty="0" err="1" smtClean="0"/>
              <a:t>krmášková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</a:t>
            </a:r>
            <a:r>
              <a:rPr lang="cs-CZ" dirty="0" smtClean="0"/>
              <a:t>škola a Mateřská škola </a:t>
            </a:r>
            <a:r>
              <a:rPr lang="cs-CZ" dirty="0" err="1" smtClean="0"/>
              <a:t>Kašava</a:t>
            </a:r>
            <a:r>
              <a:rPr lang="cs-CZ" dirty="0" smtClean="0"/>
              <a:t>, okres Zlín, příspěvková organizace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0" name="Picture 8" descr="Len set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285860"/>
            <a:ext cx="1531807" cy="2746673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000100" y="571480"/>
            <a:ext cx="5214974" cy="461665"/>
          </a:xfrm>
          <a:prstGeom prst="rect">
            <a:avLst/>
          </a:prstGeom>
          <a:solidFill>
            <a:srgbClr val="FFFF99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Chladnější oblasti mírného pásu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57224" y="3714752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Živočichové: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Zubr, tur, medvěd, vlk, los,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srnci, jeleni, lišky, kuny.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996" name="Picture 4" descr="Soubor: Bizony przed plot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857628"/>
            <a:ext cx="3762348" cy="2812355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857224" y="1643050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Rostou  zde jehličnaté lesy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(smrk, jedle,borovice,modřín).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857224" y="2714620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Pěstuje se žito, ječmen, oves, len, brambory.</a:t>
            </a:r>
          </a:p>
        </p:txBody>
      </p:sp>
      <p:pic>
        <p:nvPicPr>
          <p:cNvPr id="11266" name="Picture 2" descr="Soubor:Potato pla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14290"/>
            <a:ext cx="2381240" cy="357186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643578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000364" y="571480"/>
            <a:ext cx="164307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Savana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786" y="1285860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savaně se střídá období sucha s obdobím dešťů.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Rostou zde trávy, stromovité pryšce, kaktusy.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Pěstuje se bavlník, kukuřice, pšenice, podzemnice olejná.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Žijí zde zebry, antilopy, žirafy, sloni, lvi, levharti.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0" name="Picture 2" descr="Soubor:Tarangire-Natpark800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643182"/>
            <a:ext cx="3786214" cy="2839662"/>
          </a:xfrm>
          <a:prstGeom prst="rect">
            <a:avLst/>
          </a:prstGeom>
          <a:noFill/>
        </p:spPr>
      </p:pic>
      <p:pic>
        <p:nvPicPr>
          <p:cNvPr id="83972" name="Picture 4" descr="Soubor:Giraffe stan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428868"/>
            <a:ext cx="3038323" cy="406240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143240" y="500042"/>
            <a:ext cx="1357322" cy="461665"/>
          </a:xfrm>
          <a:prstGeom prst="rect">
            <a:avLst/>
          </a:prstGeom>
          <a:solidFill>
            <a:srgbClr val="FFFFCC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Stepi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28662" y="1285860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Nepravidelně rozložené a chudé srážky během roku.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Nejhojněji tu rostou trávy, cibulovité, hlíznaté a oddenkaté byliny.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Žijí zde hraboši, sysli, zajíci, ptáci.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28662" y="250030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tepi se nacházejí i na jižní Moravě a v Čechách.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28662" y="300037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současné době je většina přeměněna na ornou půdu.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20" name="Picture 4" descr="http://upload.wikimedia.org/wikipedia/commons/thumb/b/b0/Eryngium_campestre_310705b.jpg/220px-Eryngium_campestre_31070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143380"/>
            <a:ext cx="2610790" cy="217170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928662" y="3714752"/>
            <a:ext cx="5072098" cy="1200329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Stepní běžci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jsou rostliny, které využívají větru k rozšiřování svých semen.Po uzrání se celá rostlina odlomí  a vítr ji žene stepí. Cestou se vysévají semena nebo celé plody.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57950" y="371475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Máčka ladní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71802" y="357166"/>
            <a:ext cx="2214578" cy="461665"/>
          </a:xfrm>
          <a:prstGeom prst="rect">
            <a:avLst/>
          </a:prstGeom>
          <a:solidFill>
            <a:srgbClr val="CCFF99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Polopoušť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0100" y="1142984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Mezi stepí a pouští se nachází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polopoušť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Rostou tam rostliny, které jsou suchému prostředí přizpůsobeny.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Jsou to kaktusy, různé sukulentní rostliny a nízké ostnité keře.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0" name="Picture 2" descr="Soubor:Koppen classification worldmap B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14554"/>
            <a:ext cx="5548298" cy="3550911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857892"/>
            <a:ext cx="3657600" cy="796925"/>
          </a:xfrm>
          <a:prstGeom prst="rect">
            <a:avLst/>
          </a:prstGeom>
          <a:noFill/>
        </p:spPr>
      </p:pic>
      <p:pic>
        <p:nvPicPr>
          <p:cNvPr id="89092" name="Picture 4" descr="Soubor:Pataelefan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807" y="2214554"/>
            <a:ext cx="2460119" cy="350043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2926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428992" y="571480"/>
            <a:ext cx="1428760" cy="461665"/>
          </a:xfrm>
          <a:prstGeom prst="rect">
            <a:avLst/>
          </a:prstGeom>
          <a:solidFill>
            <a:srgbClr val="FF99FF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Pouště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28662" y="1142984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Poušť je neúrodná oblast, která trpí nedostatkem vody.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Všechny pouště na Zemi nejsou stejné.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Některé jsou kamenité, jiné písčité.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6" name="Picture 2" descr="Soubor:Desert - Inner Mongolia 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71810"/>
            <a:ext cx="4405290" cy="330396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000100" y="2571744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pouštích rostou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živé kameny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- jsou to rostliny, které jsou v době sucha celé schované v zemi, splývají 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s okolním prostředím.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období dešťů nasají vodu, horní část vyčnívá nad zem 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a rostlina kvete.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14480" y="785794"/>
            <a:ext cx="135732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Oáza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00100" y="2071678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Život v pouštích je omezen na místa s dostatkem podzemní vody.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Taková místa se nazývají oázy.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oázách se pěstuje datlovník a zelenina.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Chovají se zde velbloudi, kteří vydrží velmi dlouho bez vody.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2" name="Picture 2" descr="Soubor:Oasis in Lib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2"/>
            <a:ext cx="4190976" cy="3143232"/>
          </a:xfrm>
          <a:prstGeom prst="rect">
            <a:avLst/>
          </a:prstGeom>
          <a:noFill/>
        </p:spPr>
      </p:pic>
      <p:pic>
        <p:nvPicPr>
          <p:cNvPr id="87046" name="Picture 6" descr="Soubor:Dromedary.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38719"/>
            <a:ext cx="2714644" cy="1681639"/>
          </a:xfrm>
          <a:prstGeom prst="rect">
            <a:avLst/>
          </a:prstGeom>
          <a:noFill/>
        </p:spPr>
      </p:pic>
      <p:pic>
        <p:nvPicPr>
          <p:cNvPr id="87048" name="Picture 8" descr="Soubor:Phoenix dactylifera100 42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357562"/>
            <a:ext cx="2905092" cy="217881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43306" y="571480"/>
            <a:ext cx="1571636" cy="461665"/>
          </a:xfrm>
          <a:prstGeom prst="rect">
            <a:avLst/>
          </a:prstGeom>
          <a:solidFill>
            <a:srgbClr val="CCFF99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Tundra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57224" y="1214422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Rozprostírá se v chladných oblastech severní i jižní polokoule.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Půda tam promrzá do velké hloubky.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Půda rozmrzá během jednoho až tří měsíců do hloubky asi 20 cm.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Rostou tam lišejníky, mechy a trávy.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7224" y="278605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místech, kde půda rozmrzá do větších hloubek, rostou hořce a upolíny.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7224" y="357187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tundře žijí zajíci, lišky, hlodavci a divocí sobi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7224" y="4071942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letním období přilétají divoké kachny, husy a jiní vodní ptáci.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643578"/>
            <a:ext cx="3657600" cy="7969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857224" y="457200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Obyvatelé tundry chovají psy a stáda sobů.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2" name="Picture 2" descr="Soubor:Tundra coastal vegetation Alas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643446"/>
            <a:ext cx="3333750" cy="205740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857488" y="142852"/>
            <a:ext cx="27146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Polární pustiny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8728" y="714356"/>
            <a:ext cx="6286544" cy="5909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dirty="0" smtClean="0">
                <a:effectLst/>
                <a:latin typeface="Arial" pitchFamily="34" charset="0"/>
                <a:cs typeface="Arial" pitchFamily="34" charset="0"/>
              </a:rPr>
              <a:t>Oblasti se rozkládají v nejsevernější části severní polokoule a nejjižnější části jižní polokoule, tvoří tzv. polární pustiny:</a:t>
            </a:r>
            <a:endParaRPr lang="cs-CZ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52381" y="2000240"/>
            <a:ext cx="2839239" cy="3416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dirty="0" smtClean="0">
                <a:effectLst/>
                <a:latin typeface="Arial" pitchFamily="34" charset="0"/>
                <a:cs typeface="Arial" pitchFamily="34" charset="0"/>
              </a:rPr>
              <a:t>odnebí je velmi studené.</a:t>
            </a:r>
            <a:endParaRPr lang="cs-CZ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1538" y="1500174"/>
            <a:ext cx="3429024" cy="3416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dirty="0" smtClean="0">
                <a:effectLst/>
                <a:latin typeface="Arial" pitchFamily="34" charset="0"/>
                <a:cs typeface="Arial" pitchFamily="34" charset="0"/>
              </a:rPr>
              <a:t>kolem severního pólu –  Arktida</a:t>
            </a:r>
            <a:endParaRPr lang="cs-CZ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43438" y="1500174"/>
            <a:ext cx="3377912" cy="3416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dirty="0" smtClean="0">
                <a:effectLst/>
                <a:latin typeface="Arial" pitchFamily="34" charset="0"/>
                <a:cs typeface="Arial" pitchFamily="34" charset="0"/>
              </a:rPr>
              <a:t>kolem jižního pólu –  Antarktida</a:t>
            </a:r>
            <a:endParaRPr lang="cs-CZ" b="1" i="1" u="sng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07323" y="2428868"/>
            <a:ext cx="5929354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Nerostou zde rostliny, jen u pobřeží žijí tuleni a tučňáci.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1138" name="Picture 2" descr="Soubor:Greenland-ice sheet 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928934"/>
            <a:ext cx="4214842" cy="2871362"/>
          </a:xfrm>
          <a:prstGeom prst="rect">
            <a:avLst/>
          </a:prstGeom>
          <a:noFill/>
        </p:spPr>
      </p:pic>
      <p:pic>
        <p:nvPicPr>
          <p:cNvPr id="91140" name="Picture 4" descr="Soubor:African penguin - sb6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93215"/>
            <a:ext cx="2524132" cy="378619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5786" y="285728"/>
            <a:ext cx="792961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Zdroje: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Forest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on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Barro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Colorado.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png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2006, 21.12.2006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2"/>
              </a:rPr>
              <a:t>cs.wikipedia.org/wiki/Soubor:Forest_on_Barro_Colorado.png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>
                <a:latin typeface="Arial" pitchFamily="34" charset="0"/>
                <a:cs typeface="Arial" pitchFamily="34" charset="0"/>
              </a:rPr>
              <a:t>Soubor:Tropicke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lesy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sveta.png. 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 [online]. 2006, 2.1.2008 [cit. 2013-02-03].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z: 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cs.wikipedia.org/wiki/Soubor:Tropicke_lesy_sveta.png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Subtropical.png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2010, 6.3.2011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4"/>
              </a:rPr>
              <a:t>cs.wikipedia.org/wiki/Soubor:Subtropical.png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Zuckerrübe.jpg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2005, 8.8.2006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5"/>
              </a:rPr>
              <a:t>cs.wikipedia.org/wiki/Soubor:Zuckerr%C3%BCbe.jpg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Chase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Wood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-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Newbury.jpg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2005, 11.6.2005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6"/>
              </a:rPr>
              <a:t>http://cs.wikipedia.org/wiki/Soubor:The_Chase_Wood_-_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6"/>
              </a:rPr>
              <a:t>Newbury.jpg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Soubor: Bizony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przed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plotem.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commons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2005, 28.2.2005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7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7"/>
              </a:rPr>
              <a:t>commons.wikimedia.org/wiki/File:Bizony_przed_plotem.jpg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Linum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usitatissimum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L ag1.jpg.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2004, 5.1.2012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8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8"/>
              </a:rPr>
              <a:t>cs.wikipedia.org/wiki/Soubor:Linum_usitatissimum_L_ag1.jpg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Tarangire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-Natpark800600.jpg.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2005, 29.6.2008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9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9"/>
              </a:rPr>
              <a:t>cs.wikipedia.org/wiki/Soubor:Tarangire-Natpark800600.jpg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Giraffe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standing.jpg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 MIROSLAV DUCHACEK.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2005, 1.2.2005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1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10"/>
              </a:rPr>
              <a:t>cs.wikipedia.org/wiki/Soubor:Giraffe_standing.jpg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>
                <a:latin typeface="Arial" pitchFamily="34" charset="0"/>
                <a:cs typeface="Arial" pitchFamily="34" charset="0"/>
              </a:rPr>
              <a:t>Soubor:Eryngium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campestre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310705b.jpg. BERND HAYNOLD. 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 [online]. 2005, 31.7.2005 [cit. 2013-02-03].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z: 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11"/>
              </a:rPr>
              <a:t>http://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11"/>
              </a:rPr>
              <a:t>cs.wikipedia.org/wiki/Soubor:Eryngium_campestre_310705b.jpg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Koppen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classification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worldmap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BSh.png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2006, 10.12.2006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12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12"/>
              </a:rPr>
              <a:t>cs.wikipedia.org/wiki/Soubor:Koppen_classification_worldmap_BSh.png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7422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00034" y="500042"/>
            <a:ext cx="80010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Zdroje: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Pataelefante.jpg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[online]. 2005, 1.2.2005 [cit. 2013-02-03]. Dostupné z: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http://cs.wikipedia.org/wiki/Soubor:Pataelefante.jpg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Soubor:Desert -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Inner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Mongolia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edit.jpg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[online]. 2005, 21.12.2005 [cit. 2013-02-03]. Dostupné z: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4"/>
              </a:rPr>
              <a:t>http://cs.wikipedia.org/wiki/Soubor:Desert_-_Inner_Mongolia_edit.jpg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Oasis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Libya.jpg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[online]. 2005, 20.7.2007 [cit. 2013-02-03]. Dostupné z: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5"/>
              </a:rPr>
              <a:t>http://cs.wikipedia.org/wiki/Soubor:Oasis_in_Libya.jpg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Soubor:Dromedary.02.jpg.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2005, 5.5.2005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6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6"/>
              </a:rPr>
              <a:t>cs.wikipedia.org/wiki/Soubor:Dromedary.02.jpg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Phoenix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dactylifera100 4209.JPG.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2007, 31.7.2007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7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7"/>
              </a:rPr>
              <a:t>cs.wikipedia.org/wiki/Soubor:Phoenix_dactylifera100_4209.JPG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Soubor:Tundra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coastal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vegetation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Alaska.jpg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2005, 1.3.2005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8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8"/>
              </a:rPr>
              <a:t>cs.wikipedia.org/wiki/Soubor:Tundra_coastal_vegetation_Alaska.jpg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Greenland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ice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sheet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hg.jpg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 HANNES GROBE.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2007, 16.12.2007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9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9"/>
              </a:rPr>
              <a:t>cs.wikipedia.org/wiki/Soubor:Greenland-ice_sheet_hg.jpg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African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penguin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- sb616.JPG. 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 [online]. 2008, 15.7.2008 [cit. 2013-02-03]. Dostupné z: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10"/>
              </a:rPr>
              <a:t>http://cs.wikipedia.org/wiki/Soubor:African_penguin_-_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10"/>
              </a:rPr>
              <a:t>sb616.JPG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Soubor:Citrus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collage.png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[online]. 2010, 15.5.2010 [cit. 2013-02-17]. Dostupné z: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11"/>
              </a:rPr>
              <a:t>http://cs.wikipedia.org/wiki/Soubor:Citrus_collage.png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Close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grapes.jpg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[online]. 2005, 9.5.2005 [cit. 2013-02-17]. Dostupné z: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12"/>
              </a:rPr>
              <a:t>http://cs.wikipedia.org/wiki/Soubor:Close_up_grapes.jpg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Potato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plant.jpg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SCOTT BAUER. 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[online]. 2004, 9.9.2009 [cit. 2013-02-17]. Dostupné z: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13"/>
              </a:rPr>
              <a:t>http://cs.wikipedia.org/wiki/Soubor:Potato_plant.jpg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seznámení žáků s podnebnými pásy.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nově získané vědomosti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</a:t>
            </a:r>
            <a:r>
              <a:rPr lang="cs-CZ" dirty="0" smtClean="0"/>
              <a:t>přírodověda </a:t>
            </a:r>
            <a:r>
              <a:rPr lang="cs-CZ" dirty="0" smtClean="0"/>
              <a:t>v 5.ročníku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</a:t>
            </a:r>
            <a:r>
              <a:rPr lang="cs-CZ" dirty="0" smtClean="0"/>
              <a:t>ze zápisů autora jako </a:t>
            </a:r>
            <a:r>
              <a:rPr lang="cs-CZ" dirty="0"/>
              <a:t>doplňující materiál k učebnici: </a:t>
            </a:r>
            <a:r>
              <a:rPr lang="cs-CZ" i="1" dirty="0" smtClean="0"/>
              <a:t>Přírodověda pro 5. ročník základní školy</a:t>
            </a:r>
            <a:r>
              <a:rPr lang="cs-CZ" dirty="0" smtClean="0"/>
              <a:t>. Praha 2: SPN- pedagogické nakladatelství, akciová společnost, 2004. ISBN 80-7235-258-X</a:t>
            </a:r>
          </a:p>
          <a:p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1357298"/>
            <a:ext cx="7143832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Počasí bývá proměnlivé, ale na každém místě světa se podle určitých pravidel různě opakuje.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0100" y="2500306"/>
            <a:ext cx="71438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Tyto dlouhodobé charakteristické znaky počasí na určitém místě nazýváme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podnebí.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00100" y="3643314"/>
            <a:ext cx="7143832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Oblasti se stejným podnebím jsou na Zemi rozloženy v pravidelných pásech. Nazýváme je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podnebné pásy.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00100" y="4714884"/>
            <a:ext cx="71438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Každý podnebný pás má charakteristické teploty a srážky v průběhu roku.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43240" y="428604"/>
            <a:ext cx="285752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Podnebné pásy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28662" y="3286124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</a:p>
          <a:p>
            <a:pPr>
              <a:buFontTx/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</a:p>
          <a:p>
            <a:pPr>
              <a:buFontTx/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28860" y="714356"/>
            <a:ext cx="3571900" cy="461665"/>
          </a:xfrm>
          <a:prstGeom prst="rect">
            <a:avLst/>
          </a:prstGeom>
          <a:solidFill>
            <a:srgbClr val="FFCCCC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Tropický pás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57224" y="1357298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ozprostírá se kolem rovníku.</a:t>
            </a:r>
          </a:p>
        </p:txBody>
      </p:sp>
      <p:sp>
        <p:nvSpPr>
          <p:cNvPr id="5" name="Obdélník 4"/>
          <p:cNvSpPr/>
          <p:nvPr/>
        </p:nvSpPr>
        <p:spPr>
          <a:xfrm>
            <a:off x="857224" y="1785926"/>
            <a:ext cx="3172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Je nejteplejší oblast na Zemi.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7224" y="2214554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třídání ročních období není rozeznatelné.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00100" y="3429000"/>
            <a:ext cx="2287806" cy="369332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tropické deštné lesy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000100" y="4143380"/>
            <a:ext cx="915635" cy="369332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savany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000100" y="4857760"/>
            <a:ext cx="877163" cy="369332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pouště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857224" y="2714620"/>
            <a:ext cx="3418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Od rovníku na sever najdeme:</a:t>
            </a:r>
          </a:p>
        </p:txBody>
      </p:sp>
      <p:pic>
        <p:nvPicPr>
          <p:cNvPr id="1028" name="Picture 4" descr="Soubor:Forest on Barro Color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5865" y="2500306"/>
            <a:ext cx="3592414" cy="4194651"/>
          </a:xfrm>
          <a:prstGeom prst="rect">
            <a:avLst/>
          </a:prstGeom>
          <a:noFill/>
        </p:spPr>
      </p:pic>
      <p:pic>
        <p:nvPicPr>
          <p:cNvPr id="1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28860" y="785794"/>
            <a:ext cx="4286280" cy="461665"/>
          </a:xfrm>
          <a:prstGeom prst="rect">
            <a:avLst/>
          </a:prstGeom>
          <a:solidFill>
            <a:srgbClr val="00FF0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Tropické deštné lesy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1571612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- jsou pro nás nepostradatelné</a:t>
            </a:r>
          </a:p>
          <a:p>
            <a:pPr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zásobují celou planetu množstvím kyslíku, 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proto se jim říká „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plíce Země“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- je tam teplé a vlhké podnebí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- žijí tam opice, ptáci, plazi a hmyz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- rostou tam dřeviny i byliny</a:t>
            </a:r>
          </a:p>
          <a:p>
            <a:pPr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na půdě získané vykácením lesa se pěstují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 banánovníky, kakaovníky, kokosové palmy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Soubor:Emperor Tamarin monkey at Belfast Zoo , Laurence m 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5490" y="3143248"/>
            <a:ext cx="2983691" cy="3346196"/>
          </a:xfrm>
          <a:prstGeom prst="rect">
            <a:avLst/>
          </a:prstGeom>
          <a:noFill/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bor:Tropicke lesy sve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257" y="1214422"/>
            <a:ext cx="8495329" cy="392909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357422" y="571480"/>
            <a:ext cx="3643338" cy="461665"/>
          </a:xfrm>
          <a:prstGeom prst="rect">
            <a:avLst/>
          </a:prstGeom>
          <a:solidFill>
            <a:srgbClr val="99FF99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Tropické deštné lesy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142976" y="207167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Severní Amerika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28794" y="342900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Jižní Amerika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57620" y="285749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Afrika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14810" y="19288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Evropa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14363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Asie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715140" y="414338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Austrálie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oubor:Citrus coll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714776" cy="3714776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3571868" y="500042"/>
            <a:ext cx="2286016" cy="461665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Subtropy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4429132"/>
            <a:ext cx="4714908" cy="64633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větve mívají trny, plody tlusté oplodí (pomeranč, citron)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86454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571472" y="1285860"/>
            <a:ext cx="4714908" cy="36933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leží mezi teplými a mírnými oblastmi Země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71472" y="2000240"/>
            <a:ext cx="4714908" cy="36933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léto je velmi suché a teplé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71472" y="2714620"/>
            <a:ext cx="4714908" cy="36933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zima je vlhká, velmi bohatá na srážky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71472" y="3429000"/>
            <a:ext cx="4714908" cy="6463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rostou tam vždyzelené rostliny s kožovitými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nebo chlupatými listy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Subtropic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402620" cy="3886213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86454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786182" y="571480"/>
            <a:ext cx="1534395" cy="461665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Subtropy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71934" y="30718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Afrika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14414" y="2071678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Severní Amerika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71670" y="364331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Jižní Amerika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786578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Austrálie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72198" y="200024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Asie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86248" y="207167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Evropa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00430" y="642918"/>
            <a:ext cx="2143140" cy="461665"/>
          </a:xfrm>
          <a:prstGeom prst="rect">
            <a:avLst/>
          </a:prstGeom>
          <a:solidFill>
            <a:srgbClr val="FF99FF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Mírný pás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50265" y="1285860"/>
            <a:ext cx="4643470" cy="36933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Česká republika se nachází v mírném pásu.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8" name="Picture 2" descr="Soubor:Zuckerrü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00438"/>
            <a:ext cx="2215413" cy="3071834"/>
          </a:xfrm>
          <a:prstGeom prst="rect">
            <a:avLst/>
          </a:prstGeom>
          <a:noFill/>
        </p:spPr>
      </p:pic>
      <p:pic>
        <p:nvPicPr>
          <p:cNvPr id="80900" name="Picture 4" descr="Soubor:The Chase Wood - Newbu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00438"/>
            <a:ext cx="2285986" cy="3047981"/>
          </a:xfrm>
          <a:prstGeom prst="rect">
            <a:avLst/>
          </a:prstGeom>
          <a:noFill/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715016"/>
            <a:ext cx="3657600" cy="79692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250265" y="1928802"/>
            <a:ext cx="4643470" cy="6463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teplejších oblastech mírného pásu jsou převážně listnaté a smíšené lesy.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250265" y="2786058"/>
            <a:ext cx="4643470" cy="6463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Pěstuje se pšenice, kukuřice, cukrová řepa, zelenina, ovocné stromy a vinná réva.</a:t>
            </a:r>
            <a:endParaRPr lang="cs-CZ" dirty="0"/>
          </a:p>
        </p:txBody>
      </p:sp>
      <p:pic>
        <p:nvPicPr>
          <p:cNvPr id="12290" name="Picture 2" descr="Soubor:Close up grap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00438"/>
            <a:ext cx="3210429" cy="214296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_vzor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zvěna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_vzor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zvěna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ppt_vzor</Template>
  <TotalTime>332</TotalTime>
  <Words>796</Words>
  <Application>Microsoft Office PowerPoint</Application>
  <PresentationFormat>Předvádění na obrazovce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ppt_vzor</vt:lpstr>
      <vt:lpstr>Ozvěna</vt:lpstr>
      <vt:lpstr>1_ppt_vzor</vt:lpstr>
      <vt:lpstr>1_Ozvěna</vt:lpstr>
      <vt:lpstr>Motiv sady Office</vt:lpstr>
      <vt:lpstr>Podnebné pásy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bobik</dc:creator>
  <cp:lastModifiedBy>ucitel</cp:lastModifiedBy>
  <cp:revision>36</cp:revision>
  <dcterms:created xsi:type="dcterms:W3CDTF">2013-02-03T12:16:50Z</dcterms:created>
  <dcterms:modified xsi:type="dcterms:W3CDTF">2013-08-22T12:15:55Z</dcterms:modified>
</cp:coreProperties>
</file>