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9" r:id="rId3"/>
    <p:sldId id="257" r:id="rId4"/>
    <p:sldId id="274" r:id="rId5"/>
    <p:sldId id="273" r:id="rId6"/>
    <p:sldId id="275" r:id="rId7"/>
    <p:sldId id="276" r:id="rId8"/>
    <p:sldId id="262" r:id="rId9"/>
    <p:sldId id="263" r:id="rId10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378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25B0EA-02E1-4D4A-8964-125D766D55D7}" type="datetimeFigureOut">
              <a:rPr lang="cs-CZ" smtClean="0"/>
              <a:pPr/>
              <a:t>22.8.2013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CEC506-18F1-40B8-B26C-14D2685826E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13250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CEC506-18F1-40B8-B26C-14D2685826E3}" type="slidenum">
              <a:rPr lang="cs-CZ" smtClean="0"/>
              <a:pPr/>
              <a:t>4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A04E74-89E0-4BE9-8FAB-DA4E96E49171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10E073-A1A9-4E99-B712-03136B0B74F7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A68A58-F4C5-411A-AA51-8C60362F209E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72998D-C8B3-45D6-850B-09FBA57E55ED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7F9DFC-F1B6-4FEB-B5A4-9AC5921D06B2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22F011-9DAE-4CDB-9667-76D5ABFE43D8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AA4290-ED67-4C6F-9394-BFD2E2944EE4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90C552-F1F2-42B2-B31A-E6240B58CFFD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9BC9DD-BBCB-4DDC-8EA9-F202E8A32020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434D09-DAE7-46CF-B8AC-4629A051328C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F671FE-650E-42EA-AFF6-5067E3C760F3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FE8DF38-22D2-438F-B451-71FE5C716EA4}" type="slidenum">
              <a:rPr lang="cs-CZ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</p:sldLayoutIdLst>
  <p:transition>
    <p:push/>
  </p:transition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commons.wikimedia.org/wiki/File:Sun_in_X-Ray.png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cs.wikipedia.org/wiki/Soubor:Il_Sole_(ita).jpg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jpeg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cs.wikipedia.org/wiki/Soubor:SunFromClouds.jpg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://upload.wikimedia.org/wikipedia/commons/b/b1/Solar_Life_Cycle_cs.svg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CubFmoRvwWQ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CubFmoRvwWQ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cs.wikipedia.org/wiki/Soubor:Il_Sole_(ita).jpg" TargetMode="External"/><Relationship Id="rId2" Type="http://schemas.openxmlformats.org/officeDocument/2006/relationships/hyperlink" Target="http://cs.wikipedia.org/wiki/Soubor:Sun_in_X-Ray.png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jpeg"/><Relationship Id="rId5" Type="http://schemas.openxmlformats.org/officeDocument/2006/relationships/hyperlink" Target="http://cs.wikipedia.org/wiki/Soubor:Solar_Life_Cycle_cs.svg" TargetMode="External"/><Relationship Id="rId4" Type="http://schemas.openxmlformats.org/officeDocument/2006/relationships/hyperlink" Target="http://cs.wikipedia.org/wiki/Soubor:SunFromClouds.jp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3276600"/>
            <a:ext cx="7772400" cy="914400"/>
          </a:xfrm>
        </p:spPr>
        <p:txBody>
          <a:bodyPr/>
          <a:lstStyle/>
          <a:p>
            <a:r>
              <a:rPr lang="cs-CZ" sz="48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SLUNCE</a:t>
            </a:r>
            <a:endParaRPr lang="cs-CZ" sz="4800" b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4100" name="Picture 4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609600"/>
            <a:ext cx="5575300" cy="1217613"/>
          </a:xfrm>
          <a:prstGeom prst="rect">
            <a:avLst/>
          </a:prstGeom>
          <a:noFill/>
        </p:spPr>
      </p:pic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9072563" y="47609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endParaRPr lang="cs-CZ"/>
          </a:p>
        </p:txBody>
      </p:sp>
      <p:sp>
        <p:nvSpPr>
          <p:cNvPr id="4110" name="Text Box 14"/>
          <p:cNvSpPr txBox="1">
            <a:spLocks noChangeArrowheads="1"/>
          </p:cNvSpPr>
          <p:nvPr/>
        </p:nvSpPr>
        <p:spPr bwMode="auto">
          <a:xfrm>
            <a:off x="0" y="4572000"/>
            <a:ext cx="9144000" cy="1477328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cs-CZ" b="1" dirty="0" smtClean="0"/>
              <a:t>Pří_218_Vesmír_Slunce</a:t>
            </a:r>
          </a:p>
          <a:p>
            <a:pPr algn="ctr"/>
            <a:endParaRPr lang="cs-CZ" b="1" dirty="0" smtClean="0"/>
          </a:p>
          <a:p>
            <a:pPr algn="ctr"/>
            <a:r>
              <a:rPr lang="cs-CZ" b="1" dirty="0" smtClean="0"/>
              <a:t>Autor: Mgr. Martina Vaculová</a:t>
            </a:r>
          </a:p>
          <a:p>
            <a:pPr algn="ctr"/>
            <a:endParaRPr lang="cs-CZ" dirty="0" smtClean="0"/>
          </a:p>
          <a:p>
            <a:pPr algn="ctr"/>
            <a:r>
              <a:rPr lang="cs-CZ" dirty="0" smtClean="0"/>
              <a:t>Škola: Základní a Mateřská škola </a:t>
            </a:r>
            <a:r>
              <a:rPr lang="cs-CZ" dirty="0" err="1" smtClean="0"/>
              <a:t>Kašava</a:t>
            </a:r>
            <a:r>
              <a:rPr lang="cs-CZ" dirty="0" smtClean="0"/>
              <a:t>, okres Zlín, příspěvková organizace</a:t>
            </a:r>
            <a:endParaRPr lang="cs-CZ" dirty="0"/>
          </a:p>
        </p:txBody>
      </p:sp>
      <p:sp>
        <p:nvSpPr>
          <p:cNvPr id="4113" name="Text Box 17"/>
          <p:cNvSpPr txBox="1">
            <a:spLocks noChangeArrowheads="1"/>
          </p:cNvSpPr>
          <p:nvPr/>
        </p:nvSpPr>
        <p:spPr bwMode="auto">
          <a:xfrm>
            <a:off x="0" y="2057400"/>
            <a:ext cx="9144000" cy="823913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cs-CZ" dirty="0"/>
              <a:t>Registrační číslo projektu: CZ.1.07/1.1.38/02.0025</a:t>
            </a:r>
          </a:p>
          <a:p>
            <a:pPr algn="ctr"/>
            <a:r>
              <a:rPr lang="cs-CZ" dirty="0"/>
              <a:t>Název projektu: Modernizace výuky na ZŠ Slušovice, </a:t>
            </a:r>
            <a:r>
              <a:rPr lang="cs-CZ" dirty="0" err="1"/>
              <a:t>Fryšták</a:t>
            </a:r>
            <a:r>
              <a:rPr lang="cs-CZ" dirty="0"/>
              <a:t>, </a:t>
            </a:r>
            <a:r>
              <a:rPr lang="cs-CZ" dirty="0" err="1"/>
              <a:t>Kašava</a:t>
            </a:r>
            <a:r>
              <a:rPr lang="cs-CZ" dirty="0"/>
              <a:t> a Velehrad</a:t>
            </a:r>
          </a:p>
          <a:p>
            <a:pPr algn="ctr"/>
            <a:r>
              <a:rPr lang="cs-CZ" sz="1200" dirty="0"/>
              <a:t>Tento projekt je spolufinancován z Evropského sociálního fondu a státního rozpočtu České republiky.</a:t>
            </a:r>
          </a:p>
        </p:txBody>
      </p:sp>
    </p:spTree>
  </p:cSld>
  <p:clrMapOvr>
    <a:masterClrMapping/>
  </p:clrMapOvr>
  <p:transition spd="med">
    <p:newsfla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4800" b="1">
                <a:effectLst>
                  <a:outerShdw blurRad="38100" dist="38100" dir="2700000" algn="tl">
                    <a:srgbClr val="000000"/>
                  </a:outerShdw>
                </a:effectLst>
              </a:rPr>
              <a:t>Anotace:</a:t>
            </a:r>
          </a:p>
        </p:txBody>
      </p:sp>
      <p:pic>
        <p:nvPicPr>
          <p:cNvPr id="90115" name="Picture 3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609600"/>
            <a:ext cx="5575300" cy="1217613"/>
          </a:xfrm>
          <a:prstGeom prst="rect">
            <a:avLst/>
          </a:prstGeom>
          <a:noFill/>
        </p:spPr>
      </p:pic>
      <p:sp>
        <p:nvSpPr>
          <p:cNvPr id="90116" name="Text Box 4"/>
          <p:cNvSpPr txBox="1">
            <a:spLocks noChangeArrowheads="1"/>
          </p:cNvSpPr>
          <p:nvPr/>
        </p:nvSpPr>
        <p:spPr bwMode="auto">
          <a:xfrm>
            <a:off x="9072563" y="47609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endParaRPr lang="cs-CZ"/>
          </a:p>
        </p:txBody>
      </p:sp>
      <p:sp>
        <p:nvSpPr>
          <p:cNvPr id="90117" name="Text Box 5"/>
          <p:cNvSpPr txBox="1">
            <a:spLocks noChangeArrowheads="1"/>
          </p:cNvSpPr>
          <p:nvPr/>
        </p:nvSpPr>
        <p:spPr bwMode="auto">
          <a:xfrm>
            <a:off x="0" y="3505200"/>
            <a:ext cx="9144000" cy="1754326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lIns="738000" rIns="73800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cs-CZ" dirty="0"/>
              <a:t>Digitální učební materiál je určen </a:t>
            </a:r>
            <a:r>
              <a:rPr lang="cs-CZ" dirty="0" smtClean="0"/>
              <a:t>pro </a:t>
            </a:r>
            <a:r>
              <a:rPr lang="cs-CZ" dirty="0"/>
              <a:t>upevňování </a:t>
            </a:r>
            <a:r>
              <a:rPr lang="cs-CZ" dirty="0" smtClean="0"/>
              <a:t>učiva o Slunci.</a:t>
            </a:r>
            <a:endParaRPr lang="cs-CZ" dirty="0"/>
          </a:p>
          <a:p>
            <a:pPr>
              <a:buFont typeface="Wingdings" pitchFamily="2" charset="2"/>
              <a:buChar char="q"/>
            </a:pPr>
            <a:r>
              <a:rPr lang="cs-CZ" dirty="0"/>
              <a:t>Materiál </a:t>
            </a:r>
            <a:r>
              <a:rPr lang="cs-CZ" dirty="0" smtClean="0"/>
              <a:t>rozvíjí informace o našem Slunci.</a:t>
            </a:r>
          </a:p>
          <a:p>
            <a:pPr>
              <a:buFont typeface="Wingdings" pitchFamily="2" charset="2"/>
              <a:buChar char="q"/>
            </a:pPr>
            <a:r>
              <a:rPr lang="cs-CZ" dirty="0" smtClean="0"/>
              <a:t>Je </a:t>
            </a:r>
            <a:r>
              <a:rPr lang="cs-CZ" dirty="0"/>
              <a:t>určen pro </a:t>
            </a:r>
            <a:r>
              <a:rPr lang="cs-CZ" dirty="0" smtClean="0"/>
              <a:t>předmět </a:t>
            </a:r>
            <a:r>
              <a:rPr lang="cs-CZ" dirty="0" smtClean="0"/>
              <a:t>přírodověda </a:t>
            </a:r>
            <a:r>
              <a:rPr lang="cs-CZ" dirty="0" smtClean="0"/>
              <a:t>5. ročník.</a:t>
            </a:r>
            <a:endParaRPr lang="cs-CZ" dirty="0"/>
          </a:p>
          <a:p>
            <a:pPr>
              <a:buFont typeface="Wingdings" pitchFamily="2" charset="2"/>
              <a:buChar char="q"/>
            </a:pPr>
            <a:r>
              <a:rPr lang="cs-CZ" dirty="0"/>
              <a:t>Tento materiál vznikl jako doplňující materiál k učebnici</a:t>
            </a:r>
            <a:r>
              <a:rPr lang="cs-CZ" dirty="0" smtClean="0"/>
              <a:t>: JURČÁK, Jaroslav. </a:t>
            </a:r>
            <a:r>
              <a:rPr lang="cs-CZ" i="1" dirty="0" smtClean="0"/>
              <a:t>Přírodověda 5. ročník</a:t>
            </a:r>
            <a:r>
              <a:rPr lang="cs-CZ" dirty="0" smtClean="0"/>
              <a:t>. Olomouc: PRODOS, 1996. ISBN 80-85806-41-X. </a:t>
            </a:r>
            <a:endParaRPr lang="cs-CZ" dirty="0"/>
          </a:p>
        </p:txBody>
      </p:sp>
    </p:spTree>
  </p:cSld>
  <p:clrMapOvr>
    <a:masterClrMapping/>
  </p:clrMapOvr>
  <p:transition spd="med">
    <p:pu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1447800" y="457200"/>
            <a:ext cx="7010400" cy="836613"/>
          </a:xfrm>
        </p:spPr>
        <p:txBody>
          <a:bodyPr/>
          <a:lstStyle/>
          <a:p>
            <a:r>
              <a:rPr lang="cs-CZ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SLUNCE</a:t>
            </a:r>
            <a:endParaRPr lang="cs-CZ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8133" name="Rectangle 5"/>
          <p:cNvSpPr>
            <a:spLocks noGrp="1" noChangeArrowheads="1"/>
          </p:cNvSpPr>
          <p:nvPr>
            <p:ph idx="1"/>
          </p:nvPr>
        </p:nvSpPr>
        <p:spPr>
          <a:xfrm>
            <a:off x="1524000" y="1295400"/>
            <a:ext cx="6781800" cy="3886200"/>
          </a:xfrm>
        </p:spPr>
        <p:txBody>
          <a:bodyPr/>
          <a:lstStyle/>
          <a:p>
            <a:pPr>
              <a:lnSpc>
                <a:spcPct val="90000"/>
              </a:lnSpc>
              <a:buNone/>
            </a:pPr>
            <a:r>
              <a:rPr lang="cs-CZ" sz="2000" b="1" dirty="0" smtClean="0"/>
              <a:t>-</a:t>
            </a:r>
            <a:r>
              <a:rPr lang="cs-CZ" sz="2000" dirty="0" smtClean="0"/>
              <a:t>    </a:t>
            </a:r>
            <a:r>
              <a:rPr lang="cs-CZ" dirty="0" smtClean="0"/>
              <a:t>zdroj světla a tepla na naší Zemi</a:t>
            </a:r>
          </a:p>
          <a:p>
            <a:pPr>
              <a:lnSpc>
                <a:spcPct val="90000"/>
              </a:lnSpc>
              <a:buNone/>
            </a:pPr>
            <a:r>
              <a:rPr lang="cs-CZ" dirty="0" smtClean="0"/>
              <a:t>-  nejbližší hvězda planety Země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cs-CZ" dirty="0" smtClean="0"/>
              <a:t>stáří: přibližně 4, 6 miliard let</a:t>
            </a:r>
          </a:p>
          <a:p>
            <a:pPr>
              <a:lnSpc>
                <a:spcPct val="90000"/>
              </a:lnSpc>
              <a:buFontTx/>
              <a:buChar char="-"/>
            </a:pPr>
            <a:endParaRPr lang="cs-CZ" sz="2000" dirty="0" smtClean="0"/>
          </a:p>
          <a:p>
            <a:pPr>
              <a:lnSpc>
                <a:spcPct val="90000"/>
              </a:lnSpc>
              <a:buNone/>
            </a:pPr>
            <a:endParaRPr lang="cs-CZ" sz="2000" dirty="0" smtClean="0"/>
          </a:p>
          <a:p>
            <a:pPr>
              <a:lnSpc>
                <a:spcPct val="90000"/>
              </a:lnSpc>
              <a:buNone/>
            </a:pPr>
            <a:endParaRPr lang="cs-CZ" sz="2000" dirty="0" smtClean="0"/>
          </a:p>
          <a:p>
            <a:pPr>
              <a:lnSpc>
                <a:spcPct val="90000"/>
              </a:lnSpc>
              <a:buNone/>
            </a:pPr>
            <a:endParaRPr lang="cs-CZ" sz="2000" dirty="0"/>
          </a:p>
          <a:p>
            <a:pPr>
              <a:lnSpc>
                <a:spcPct val="90000"/>
              </a:lnSpc>
              <a:buNone/>
            </a:pPr>
            <a:endParaRPr lang="cs-CZ" sz="2000" dirty="0" smtClean="0"/>
          </a:p>
          <a:p>
            <a:pPr>
              <a:lnSpc>
                <a:spcPct val="90000"/>
              </a:lnSpc>
              <a:buNone/>
            </a:pPr>
            <a:endParaRPr lang="cs-CZ" sz="2000" dirty="0"/>
          </a:p>
          <a:p>
            <a:pPr>
              <a:lnSpc>
                <a:spcPct val="90000"/>
              </a:lnSpc>
              <a:buNone/>
            </a:pPr>
            <a:r>
              <a:rPr lang="cs-CZ" sz="1400" dirty="0" smtClean="0"/>
              <a:t>				</a:t>
            </a:r>
            <a:r>
              <a:rPr lang="cs-CZ" sz="1200" i="1" dirty="0" smtClean="0"/>
              <a:t>Obr. 1</a:t>
            </a:r>
          </a:p>
          <a:p>
            <a:pPr>
              <a:lnSpc>
                <a:spcPct val="90000"/>
              </a:lnSpc>
              <a:buNone/>
            </a:pPr>
            <a:endParaRPr lang="cs-CZ" sz="2000" dirty="0"/>
          </a:p>
        </p:txBody>
      </p:sp>
      <p:pic>
        <p:nvPicPr>
          <p:cNvPr id="7" name="Obrázek 6" descr="http://upload.wikimedia.org/wikipedia/commons/thumb/d/df/Sun_in_X-Ray.png/120px-Sun_in_X-Ray.png">
            <a:hlinkClick r:id="rId2"/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29000" y="2971800"/>
            <a:ext cx="2552700" cy="18507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 descr="OPVK_hor_zakladni_logolink_RGB_cz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828800" y="5334000"/>
            <a:ext cx="5575300" cy="1217613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81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8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48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81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81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81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81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81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81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81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81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81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813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813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813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</p:spPr>
        <p:txBody>
          <a:bodyPr/>
          <a:lstStyle/>
          <a:p>
            <a:r>
              <a:rPr lang="cs-CZ" sz="3200" b="1" u="sng" dirty="0" smtClean="0">
                <a:solidFill>
                  <a:schemeClr val="tx1"/>
                </a:solidFill>
              </a:rPr>
              <a:t>Složení Slunce</a:t>
            </a:r>
            <a:endParaRPr lang="cs-CZ" sz="3200" b="1" u="sng" dirty="0">
              <a:solidFill>
                <a:schemeClr val="tx1"/>
              </a:solidFill>
            </a:endParaRP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4495800" y="1143000"/>
            <a:ext cx="3886200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  <a:defRPr/>
            </a:pPr>
            <a:r>
              <a:rPr lang="cs-CZ" sz="2800" kern="0" dirty="0" smtClean="0">
                <a:latin typeface="+mj-lt"/>
                <a:ea typeface="+mj-ea"/>
                <a:cs typeface="+mj-cs"/>
              </a:rPr>
              <a:t> přesné složení není dodnes známo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  <a:defRPr/>
            </a:pPr>
            <a:endParaRPr lang="cs-CZ" sz="2800" kern="0" dirty="0" smtClean="0">
              <a:latin typeface="+mj-lt"/>
              <a:ea typeface="+mj-ea"/>
              <a:cs typeface="+mj-cs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cs-CZ" sz="2800" i="0" u="none" strike="noStrike" kern="0" cap="none" spc="0" normalizeH="0" noProof="0" dirty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lang="cs-CZ" sz="2800" kern="0" dirty="0">
                <a:latin typeface="+mj-lt"/>
                <a:ea typeface="+mj-ea"/>
                <a:cs typeface="+mj-cs"/>
              </a:rPr>
              <a:t>j</a:t>
            </a:r>
            <a:r>
              <a:rPr kumimoji="0" lang="cs-CZ" sz="280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e tvořeno převážně vodíkem a héliem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  <a:defRPr/>
            </a:pPr>
            <a:endParaRPr kumimoji="0" lang="cs-CZ" sz="280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11" name="Obrázek 10" descr="http://upload.wikimedia.org/wikipedia/commons/thumb/b/b0/Il_Sole_%28ita%29.jpg/220px-Il_Sole_%28ita%29.jpg">
            <a:hlinkClick r:id="rId3"/>
          </p:cNvPr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28600" y="1676400"/>
            <a:ext cx="4171950" cy="273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Obdélník 11"/>
          <p:cNvSpPr/>
          <p:nvPr/>
        </p:nvSpPr>
        <p:spPr>
          <a:xfrm>
            <a:off x="2667000" y="5181600"/>
            <a:ext cx="61722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cs-CZ" sz="1200" kern="0" dirty="0" smtClean="0"/>
              <a:t>		</a:t>
            </a:r>
            <a:endParaRPr lang="cs-CZ" sz="1200" i="1" kern="0" dirty="0"/>
          </a:p>
        </p:txBody>
      </p:sp>
      <p:pic>
        <p:nvPicPr>
          <p:cNvPr id="14" name="Picture 3" descr="OPVK_hor_zakladni_logolink_RGB_cz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52600" y="5486400"/>
            <a:ext cx="5575300" cy="1217613"/>
          </a:xfrm>
          <a:prstGeom prst="rect">
            <a:avLst/>
          </a:prstGeom>
          <a:noFill/>
        </p:spPr>
      </p:pic>
      <p:sp>
        <p:nvSpPr>
          <p:cNvPr id="15" name="Obdélník 14"/>
          <p:cNvSpPr/>
          <p:nvPr/>
        </p:nvSpPr>
        <p:spPr>
          <a:xfrm>
            <a:off x="1905000" y="4419600"/>
            <a:ext cx="61266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200" i="1" kern="0" dirty="0">
                <a:solidFill>
                  <a:srgbClr val="171A1B"/>
                </a:solidFill>
              </a:rPr>
              <a:t>Obr. 2</a:t>
            </a:r>
            <a:endParaRPr lang="cs-CZ" dirty="0"/>
          </a:p>
        </p:txBody>
      </p:sp>
    </p:spTree>
  </p:cSld>
  <p:clrMapOvr>
    <a:masterClrMapping/>
  </p:clrMapOvr>
  <p:transition spd="slow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4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3" name="Rectangle 5"/>
          <p:cNvSpPr>
            <a:spLocks noGrp="1" noChangeArrowheads="1"/>
          </p:cNvSpPr>
          <p:nvPr>
            <p:ph idx="1"/>
          </p:nvPr>
        </p:nvSpPr>
        <p:spPr>
          <a:xfrm>
            <a:off x="4038600" y="457200"/>
            <a:ext cx="4800600" cy="4648200"/>
          </a:xfrm>
        </p:spPr>
        <p:txBody>
          <a:bodyPr/>
          <a:lstStyle/>
          <a:p>
            <a:pPr algn="ctr">
              <a:lnSpc>
                <a:spcPct val="90000"/>
              </a:lnSpc>
              <a:buNone/>
            </a:pPr>
            <a:r>
              <a:rPr lang="cs-CZ" b="1" u="sng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Energie </a:t>
            </a:r>
            <a:r>
              <a:rPr lang="cs-CZ" b="1" u="sng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slunečního záření </a:t>
            </a:r>
            <a:endParaRPr lang="cs-CZ" b="1" u="sng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lnSpc>
                <a:spcPct val="90000"/>
              </a:lnSpc>
              <a:buNone/>
            </a:pPr>
            <a:r>
              <a:rPr lang="cs-CZ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  pohání </a:t>
            </a:r>
            <a:r>
              <a:rPr lang="cs-CZ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téměř všechny procesy, které na Zemi </a:t>
            </a:r>
            <a:r>
              <a:rPr lang="cs-CZ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probíhají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cs-CZ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je </a:t>
            </a:r>
            <a:r>
              <a:rPr lang="cs-CZ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na ní závislé </a:t>
            </a:r>
            <a:r>
              <a:rPr lang="cs-CZ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podnebí, </a:t>
            </a:r>
            <a:r>
              <a:rPr lang="cs-CZ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změny </a:t>
            </a:r>
            <a:r>
              <a:rPr lang="cs-CZ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počasí </a:t>
            </a:r>
            <a:r>
              <a:rPr lang="cs-CZ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 </a:t>
            </a:r>
            <a:r>
              <a:rPr lang="cs-CZ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teploty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cs-CZ" sz="2400" dirty="0" smtClean="0"/>
              <a:t>p</a:t>
            </a:r>
            <a:r>
              <a:rPr lang="cs-CZ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omáhá </a:t>
            </a:r>
            <a:r>
              <a:rPr lang="cs-CZ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udržet na zemském povrchu vodu v kapalném </a:t>
            </a:r>
            <a:r>
              <a:rPr lang="cs-CZ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skupenství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cs-CZ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klíčový faktor pro </a:t>
            </a:r>
            <a:r>
              <a:rPr lang="cs-CZ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fotosyntézu</a:t>
            </a:r>
            <a:r>
              <a:rPr lang="en-GB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rostlin </a:t>
            </a:r>
            <a:endParaRPr lang="cs-CZ" sz="24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lnSpc>
                <a:spcPct val="90000"/>
              </a:lnSpc>
              <a:buFontTx/>
              <a:buChar char="-"/>
            </a:pPr>
            <a:r>
              <a:rPr lang="cs-CZ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umožňuje </a:t>
            </a:r>
            <a:r>
              <a:rPr lang="cs-CZ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živočichům </a:t>
            </a:r>
            <a:r>
              <a:rPr lang="cs-CZ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vidět</a:t>
            </a:r>
            <a:endParaRPr lang="cs-CZ" sz="2400" dirty="0"/>
          </a:p>
        </p:txBody>
      </p:sp>
      <p:pic>
        <p:nvPicPr>
          <p:cNvPr id="8" name="Obrázek 7" descr="http://upload.wikimedia.org/wikipedia/commons/thumb/b/bd/SunFromClouds.jpg/220px-SunFromClouds.jpg">
            <a:hlinkClick r:id="rId2"/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" y="1371600"/>
            <a:ext cx="3352800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Obdélník 8"/>
          <p:cNvSpPr/>
          <p:nvPr/>
        </p:nvSpPr>
        <p:spPr>
          <a:xfrm>
            <a:off x="228600" y="4343400"/>
            <a:ext cx="45720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100" dirty="0" smtClean="0"/>
              <a:t>	           </a:t>
            </a:r>
            <a:r>
              <a:rPr lang="cs-CZ" sz="1200" i="1" dirty="0" smtClean="0"/>
              <a:t>Obr. 3</a:t>
            </a:r>
            <a:endParaRPr lang="cs-CZ" sz="1200" i="1" dirty="0"/>
          </a:p>
        </p:txBody>
      </p:sp>
      <p:pic>
        <p:nvPicPr>
          <p:cNvPr id="10" name="Picture 3" descr="OPVK_hor_zakladni_logolink_RGB_cz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828800" y="5334000"/>
            <a:ext cx="5575300" cy="1217613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81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81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81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81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81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81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81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81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81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81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813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813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3" grpId="0" uiExpand="1" build="p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3" name="Rectangle 5"/>
          <p:cNvSpPr>
            <a:spLocks noGrp="1" noChangeArrowheads="1"/>
          </p:cNvSpPr>
          <p:nvPr>
            <p:ph idx="1"/>
          </p:nvPr>
        </p:nvSpPr>
        <p:spPr>
          <a:xfrm>
            <a:off x="457200" y="228600"/>
            <a:ext cx="8153400" cy="2971800"/>
          </a:xfrm>
        </p:spPr>
        <p:txBody>
          <a:bodyPr/>
          <a:lstStyle/>
          <a:p>
            <a:pPr algn="ctr">
              <a:lnSpc>
                <a:spcPct val="90000"/>
              </a:lnSpc>
              <a:buNone/>
            </a:pPr>
            <a:r>
              <a:rPr lang="cs-CZ" b="1" u="sng" dirty="0" smtClean="0"/>
              <a:t>Vývojový cyklus Slunce</a:t>
            </a:r>
          </a:p>
          <a:p>
            <a:pPr algn="ctr">
              <a:lnSpc>
                <a:spcPct val="90000"/>
              </a:lnSpc>
              <a:buNone/>
            </a:pPr>
            <a:endParaRPr lang="cs-CZ" sz="2400" dirty="0" smtClean="0"/>
          </a:p>
          <a:p>
            <a:pPr>
              <a:lnSpc>
                <a:spcPct val="90000"/>
              </a:lnSpc>
              <a:buFontTx/>
              <a:buChar char="-"/>
            </a:pPr>
            <a:endParaRPr lang="cs-CZ" sz="2400" dirty="0" smtClean="0"/>
          </a:p>
          <a:p>
            <a:pPr>
              <a:lnSpc>
                <a:spcPct val="90000"/>
              </a:lnSpc>
              <a:buFontTx/>
              <a:buChar char="-"/>
            </a:pPr>
            <a:endParaRPr lang="cs-CZ" sz="2400" dirty="0"/>
          </a:p>
          <a:p>
            <a:pPr>
              <a:lnSpc>
                <a:spcPct val="90000"/>
              </a:lnSpc>
              <a:buFontTx/>
              <a:buChar char="-"/>
            </a:pPr>
            <a:endParaRPr lang="cs-CZ" sz="2400" dirty="0" smtClean="0"/>
          </a:p>
          <a:p>
            <a:pPr>
              <a:lnSpc>
                <a:spcPct val="90000"/>
              </a:lnSpc>
              <a:buFontTx/>
              <a:buChar char="-"/>
            </a:pPr>
            <a:endParaRPr lang="cs-CZ" sz="2400" dirty="0"/>
          </a:p>
          <a:p>
            <a:pPr>
              <a:lnSpc>
                <a:spcPct val="90000"/>
              </a:lnSpc>
              <a:buFontTx/>
              <a:buChar char="-"/>
            </a:pPr>
            <a:endParaRPr lang="cs-CZ" sz="1200" i="1" dirty="0" smtClean="0"/>
          </a:p>
          <a:p>
            <a:pPr>
              <a:lnSpc>
                <a:spcPct val="90000"/>
              </a:lnSpc>
              <a:buNone/>
            </a:pPr>
            <a:r>
              <a:rPr lang="cs-CZ" sz="1200" i="1" dirty="0" smtClean="0"/>
              <a:t>					Obr. 4</a:t>
            </a:r>
          </a:p>
          <a:p>
            <a:pPr>
              <a:lnSpc>
                <a:spcPct val="90000"/>
              </a:lnSpc>
              <a:buFontTx/>
              <a:buChar char="-"/>
            </a:pPr>
            <a:endParaRPr lang="cs-CZ" sz="2400" dirty="0" smtClean="0"/>
          </a:p>
          <a:p>
            <a:pPr>
              <a:lnSpc>
                <a:spcPct val="90000"/>
              </a:lnSpc>
              <a:buFontTx/>
              <a:buChar char="-"/>
            </a:pPr>
            <a:r>
              <a:rPr lang="cs-CZ" sz="2400" dirty="0" smtClean="0"/>
              <a:t>aktuálně je naše Slunce téměř v polovině svého cyklu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cs-CZ" sz="2400" dirty="0" smtClean="0"/>
              <a:t>vzniklo z velké mlhoviny 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cs-CZ" sz="2400" dirty="0" smtClean="0"/>
              <a:t>představuje 99,8% celkové hmotnosti naší soustavy</a:t>
            </a:r>
          </a:p>
          <a:p>
            <a:pPr algn="ctr">
              <a:lnSpc>
                <a:spcPct val="90000"/>
              </a:lnSpc>
              <a:buNone/>
            </a:pPr>
            <a:endParaRPr lang="cs-CZ" sz="2400" dirty="0" smtClean="0"/>
          </a:p>
          <a:p>
            <a:pPr algn="ctr">
              <a:lnSpc>
                <a:spcPct val="90000"/>
              </a:lnSpc>
              <a:buNone/>
            </a:pPr>
            <a:endParaRPr lang="cs-CZ" sz="2400" b="1" dirty="0" smtClean="0"/>
          </a:p>
          <a:p>
            <a:pPr algn="ctr">
              <a:lnSpc>
                <a:spcPct val="90000"/>
              </a:lnSpc>
              <a:buNone/>
            </a:pPr>
            <a:endParaRPr lang="cs-CZ" b="1" dirty="0"/>
          </a:p>
        </p:txBody>
      </p:sp>
      <p:pic>
        <p:nvPicPr>
          <p:cNvPr id="5" name="Obrázek 4" descr="Soubor:Solar Life Cycle cs.svg">
            <a:hlinkClick r:id="rId2"/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90600" y="762000"/>
            <a:ext cx="6842760" cy="20075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3" descr="OPVK_hor_zakladni_logolink_RGB_cz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828800" y="5334000"/>
            <a:ext cx="5575300" cy="1217613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81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81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813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813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813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813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813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813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813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813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3" name="Rectangle 5"/>
          <p:cNvSpPr>
            <a:spLocks noGrp="1" noChangeArrowheads="1"/>
          </p:cNvSpPr>
          <p:nvPr>
            <p:ph idx="1"/>
          </p:nvPr>
        </p:nvSpPr>
        <p:spPr>
          <a:xfrm>
            <a:off x="457200" y="1143000"/>
            <a:ext cx="8153400" cy="3962400"/>
          </a:xfrm>
        </p:spPr>
        <p:txBody>
          <a:bodyPr/>
          <a:lstStyle/>
          <a:p>
            <a:pPr>
              <a:lnSpc>
                <a:spcPct val="90000"/>
              </a:lnSpc>
              <a:buNone/>
            </a:pPr>
            <a:r>
              <a:rPr lang="cs-CZ" dirty="0" smtClean="0"/>
              <a:t> -  ve vesmíru se nachází nesčetné   množství sluncí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cs-CZ" dirty="0" smtClean="0"/>
              <a:t>krátké </a:t>
            </a:r>
            <a:r>
              <a:rPr lang="cs-CZ" dirty="0"/>
              <a:t>video pro porovnání </a:t>
            </a:r>
            <a:r>
              <a:rPr lang="cs-CZ" dirty="0" smtClean="0"/>
              <a:t>velikosti</a:t>
            </a:r>
          </a:p>
          <a:p>
            <a:pPr>
              <a:lnSpc>
                <a:spcPct val="90000"/>
              </a:lnSpc>
              <a:buNone/>
            </a:pPr>
            <a:r>
              <a:rPr lang="cs-CZ" dirty="0"/>
              <a:t> </a:t>
            </a:r>
            <a:r>
              <a:rPr lang="cs-CZ" dirty="0" smtClean="0"/>
              <a:t>  našeho </a:t>
            </a:r>
            <a:r>
              <a:rPr lang="cs-CZ" dirty="0"/>
              <a:t>Slunce </a:t>
            </a:r>
            <a:r>
              <a:rPr lang="cs-CZ" dirty="0" smtClean="0"/>
              <a:t>s planetami a ostatními slunci ve vesmíru</a:t>
            </a:r>
          </a:p>
          <a:p>
            <a:pPr>
              <a:lnSpc>
                <a:spcPct val="90000"/>
              </a:lnSpc>
              <a:buNone/>
            </a:pPr>
            <a:r>
              <a:rPr lang="cs-CZ" dirty="0" smtClean="0"/>
              <a:t>					   </a:t>
            </a:r>
            <a:r>
              <a:rPr lang="cs-CZ" sz="1200" i="1" dirty="0" smtClean="0"/>
              <a:t>Obr. 5</a:t>
            </a:r>
          </a:p>
          <a:p>
            <a:pPr lvl="1">
              <a:lnSpc>
                <a:spcPct val="90000"/>
              </a:lnSpc>
              <a:buFontTx/>
              <a:buChar char="-"/>
            </a:pPr>
            <a:r>
              <a:rPr lang="cs-CZ" sz="1200" i="1" dirty="0" smtClean="0"/>
              <a:t>stačí kliknout na obrázek Slunce</a:t>
            </a:r>
          </a:p>
          <a:p>
            <a:pPr>
              <a:lnSpc>
                <a:spcPct val="90000"/>
              </a:lnSpc>
              <a:buFontTx/>
              <a:buChar char="-"/>
            </a:pPr>
            <a:endParaRPr lang="cs-CZ" dirty="0" smtClean="0"/>
          </a:p>
          <a:p>
            <a:pPr>
              <a:lnSpc>
                <a:spcPct val="90000"/>
              </a:lnSpc>
              <a:buNone/>
            </a:pPr>
            <a:endParaRPr lang="cs-CZ" dirty="0"/>
          </a:p>
          <a:p>
            <a:pPr>
              <a:lnSpc>
                <a:spcPct val="90000"/>
              </a:lnSpc>
              <a:buNone/>
            </a:pPr>
            <a:endParaRPr lang="cs-CZ" dirty="0"/>
          </a:p>
          <a:p>
            <a:pPr algn="ctr">
              <a:lnSpc>
                <a:spcPct val="90000"/>
              </a:lnSpc>
              <a:buNone/>
            </a:pPr>
            <a:endParaRPr lang="cs-CZ" b="1" u="sng" dirty="0"/>
          </a:p>
          <a:p>
            <a:pPr algn="ctr">
              <a:lnSpc>
                <a:spcPct val="90000"/>
              </a:lnSpc>
              <a:buNone/>
            </a:pPr>
            <a:endParaRPr lang="cs-CZ" sz="2400" dirty="0" smtClean="0"/>
          </a:p>
          <a:p>
            <a:pPr algn="ctr">
              <a:lnSpc>
                <a:spcPct val="90000"/>
              </a:lnSpc>
              <a:buNone/>
            </a:pPr>
            <a:endParaRPr lang="cs-CZ" sz="2400" dirty="0" smtClean="0"/>
          </a:p>
          <a:p>
            <a:pPr algn="ctr">
              <a:lnSpc>
                <a:spcPct val="90000"/>
              </a:lnSpc>
              <a:buNone/>
            </a:pPr>
            <a:endParaRPr lang="cs-CZ" sz="2400" b="1" dirty="0" smtClean="0"/>
          </a:p>
          <a:p>
            <a:pPr algn="ctr">
              <a:lnSpc>
                <a:spcPct val="90000"/>
              </a:lnSpc>
              <a:buNone/>
            </a:pPr>
            <a:endParaRPr lang="cs-CZ" b="1" dirty="0"/>
          </a:p>
        </p:txBody>
      </p:sp>
      <p:pic>
        <p:nvPicPr>
          <p:cNvPr id="6" name="Picture 3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8800" y="5334000"/>
            <a:ext cx="5575300" cy="1217613"/>
          </a:xfrm>
          <a:prstGeom prst="rect">
            <a:avLst/>
          </a:prstGeom>
          <a:noFill/>
        </p:spPr>
      </p:pic>
      <p:pic>
        <p:nvPicPr>
          <p:cNvPr id="8" name="Obrázek 7" descr="http://upload.wikimedia.org/wikipedia/commons/thumb/d/df/Sun_in_X-Ray.png/120px-Sun_in_X-Ray.png">
            <a:hlinkClick r:id="rId3"/>
          </p:cNvPr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191000" y="4038600"/>
            <a:ext cx="1638300" cy="10887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Obdélník 8"/>
          <p:cNvSpPr/>
          <p:nvPr/>
        </p:nvSpPr>
        <p:spPr>
          <a:xfrm>
            <a:off x="2286000" y="3133535"/>
            <a:ext cx="4572000" cy="3416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buNone/>
            </a:pPr>
            <a:endParaRPr lang="cs-CZ" b="1" dirty="0" smtClean="0"/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81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81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81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81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81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81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81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81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81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81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8800" y="5334000"/>
            <a:ext cx="5575300" cy="1217613"/>
          </a:xfrm>
          <a:prstGeom prst="rect">
            <a:avLst/>
          </a:prstGeom>
          <a:noFill/>
        </p:spPr>
      </p:pic>
      <p:sp>
        <p:nvSpPr>
          <p:cNvPr id="5" name="Obdélník 4"/>
          <p:cNvSpPr/>
          <p:nvPr/>
        </p:nvSpPr>
        <p:spPr>
          <a:xfrm>
            <a:off x="838200" y="838200"/>
            <a:ext cx="716280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u="sng" dirty="0" smtClean="0"/>
              <a:t>Internetové zdroje:</a:t>
            </a:r>
          </a:p>
          <a:p>
            <a:endParaRPr lang="cs-CZ" b="1" i="1" dirty="0" smtClean="0"/>
          </a:p>
          <a:p>
            <a:r>
              <a:rPr lang="cs-CZ" b="1" i="1" dirty="0" err="1" smtClean="0"/>
              <a:t>Wikipedia</a:t>
            </a:r>
            <a:r>
              <a:rPr lang="cs-CZ" b="1" i="1" dirty="0" smtClean="0"/>
              <a:t>:</a:t>
            </a:r>
          </a:p>
          <a:p>
            <a:r>
              <a:rPr lang="cs-CZ" b="1" i="1" u="sng" dirty="0" smtClean="0">
                <a:solidFill>
                  <a:schemeClr val="bg2"/>
                </a:solidFill>
              </a:rPr>
              <a:t>www.</a:t>
            </a:r>
            <a:r>
              <a:rPr lang="cs-CZ" b="1" i="1" u="sng" dirty="0" err="1" smtClean="0">
                <a:solidFill>
                  <a:schemeClr val="bg2"/>
                </a:solidFill>
              </a:rPr>
              <a:t>cs.wikipedia.org</a:t>
            </a:r>
            <a:endParaRPr lang="cs-CZ" b="1" i="1" u="sng" dirty="0" smtClean="0">
              <a:solidFill>
                <a:schemeClr val="bg2"/>
              </a:solidFill>
            </a:endParaRPr>
          </a:p>
          <a:p>
            <a:endParaRPr lang="cs-CZ" b="1" i="1" dirty="0" smtClean="0"/>
          </a:p>
          <a:p>
            <a:r>
              <a:rPr lang="cs-CZ" b="1" i="1" dirty="0" err="1" smtClean="0"/>
              <a:t>Youtube</a:t>
            </a:r>
            <a:r>
              <a:rPr lang="cs-CZ" dirty="0" smtClean="0">
                <a:solidFill>
                  <a:schemeClr val="bg1">
                    <a:lumMod val="50000"/>
                  </a:schemeClr>
                </a:solidFill>
              </a:rPr>
              <a:t>:  </a:t>
            </a:r>
          </a:p>
          <a:p>
            <a:r>
              <a:rPr lang="cs-CZ" b="1" dirty="0" smtClean="0">
                <a:hlinkClick r:id="rId3"/>
              </a:rPr>
              <a:t>http://www.</a:t>
            </a:r>
            <a:r>
              <a:rPr lang="cs-CZ" b="1" dirty="0" err="1" smtClean="0">
                <a:hlinkClick r:id="rId3"/>
              </a:rPr>
              <a:t>youtube.com</a:t>
            </a:r>
            <a:r>
              <a:rPr lang="cs-CZ" b="1" dirty="0" smtClean="0">
                <a:hlinkClick r:id="rId3"/>
              </a:rPr>
              <a:t>/</a:t>
            </a:r>
            <a:r>
              <a:rPr lang="cs-CZ" b="1" dirty="0" err="1" smtClean="0">
                <a:hlinkClick r:id="rId3"/>
              </a:rPr>
              <a:t>watch</a:t>
            </a:r>
            <a:r>
              <a:rPr lang="cs-CZ" b="1" dirty="0" smtClean="0">
                <a:hlinkClick r:id="rId3"/>
              </a:rPr>
              <a:t>?v=</a:t>
            </a:r>
            <a:r>
              <a:rPr lang="cs-CZ" b="1" dirty="0" err="1" smtClean="0">
                <a:hlinkClick r:id="rId3"/>
              </a:rPr>
              <a:t>CubFmoRvwWQ</a:t>
            </a:r>
            <a:endParaRPr lang="cs-CZ" b="1" dirty="0" smtClean="0"/>
          </a:p>
          <a:p>
            <a:endParaRPr lang="cs-CZ" b="1" dirty="0" smtClean="0"/>
          </a:p>
          <a:p>
            <a:endParaRPr lang="cs-CZ" b="1" dirty="0" smtClean="0"/>
          </a:p>
        </p:txBody>
      </p:sp>
      <p:sp>
        <p:nvSpPr>
          <p:cNvPr id="8" name="Obdélník 7"/>
          <p:cNvSpPr/>
          <p:nvPr/>
        </p:nvSpPr>
        <p:spPr>
          <a:xfrm>
            <a:off x="838200" y="2690336"/>
            <a:ext cx="78486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b="1" i="1" u="sng" dirty="0" smtClean="0"/>
          </a:p>
          <a:p>
            <a:endParaRPr lang="cs-CZ" b="1" i="1" u="sng" dirty="0" smtClean="0"/>
          </a:p>
          <a:p>
            <a:endParaRPr lang="cs-CZ" b="1" i="1" u="sng" dirty="0" smtClean="0"/>
          </a:p>
          <a:p>
            <a:r>
              <a:rPr lang="cs-CZ" b="1" u="sng" dirty="0" smtClean="0"/>
              <a:t>Další zdroje:</a:t>
            </a:r>
          </a:p>
          <a:p>
            <a:pPr>
              <a:buFont typeface="Wingdings" pitchFamily="2" charset="2"/>
              <a:buChar char="§"/>
            </a:pPr>
            <a:r>
              <a:rPr lang="cs-CZ" dirty="0" smtClean="0"/>
              <a:t>MLADÁ, Jarmila, Ladislav PODROUŽEK, Miroslav RANDA a Martin ŠOLC. </a:t>
            </a:r>
            <a:r>
              <a:rPr lang="cs-CZ" i="1" dirty="0" smtClean="0"/>
              <a:t>Přírodověda pro 5. ročník základní školy</a:t>
            </a:r>
            <a:r>
              <a:rPr lang="cs-CZ" dirty="0" smtClean="0"/>
              <a:t>. Praha: SPN, 2004. ISBN 80-7235-258-X</a:t>
            </a:r>
            <a:endParaRPr lang="cs-CZ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620000" cy="685800"/>
          </a:xfrm>
        </p:spPr>
        <p:txBody>
          <a:bodyPr/>
          <a:lstStyle/>
          <a:p>
            <a:pPr algn="l"/>
            <a:r>
              <a:rPr lang="cs-CZ" sz="2400" b="1" i="1" u="sng" dirty="0">
                <a:solidFill>
                  <a:schemeClr val="tx1"/>
                </a:solidFill>
              </a:rPr>
              <a:t>Citace:</a:t>
            </a:r>
          </a:p>
        </p:txBody>
      </p:sp>
      <p:sp>
        <p:nvSpPr>
          <p:cNvPr id="97283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990600"/>
            <a:ext cx="8382000" cy="3810000"/>
          </a:xfrm>
        </p:spPr>
        <p:txBody>
          <a:bodyPr/>
          <a:lstStyle/>
          <a:p>
            <a:pPr>
              <a:buFont typeface="Wingdings" pitchFamily="2" charset="2"/>
              <a:buChar char="q"/>
            </a:pPr>
            <a:r>
              <a:rPr lang="cs-CZ" sz="2000" b="1" i="1" dirty="0"/>
              <a:t>Obr. 1:</a:t>
            </a:r>
            <a:r>
              <a:rPr lang="en-US" sz="2000" dirty="0" err="1" smtClean="0"/>
              <a:t>Soubor:Sun</a:t>
            </a:r>
            <a:r>
              <a:rPr lang="en-US" sz="2000" dirty="0" smtClean="0"/>
              <a:t> in X-Ray.png. In: </a:t>
            </a:r>
            <a:r>
              <a:rPr lang="en-US" sz="2000" i="1" dirty="0" smtClean="0"/>
              <a:t>Wikipedia</a:t>
            </a:r>
            <a:r>
              <a:rPr lang="cs-CZ" sz="2000" i="1" dirty="0" smtClean="0"/>
              <a:t> </a:t>
            </a:r>
            <a:r>
              <a:rPr lang="en-US" sz="2000" dirty="0" smtClean="0"/>
              <a:t>[online].</a:t>
            </a:r>
            <a:r>
              <a:rPr lang="cs-CZ" sz="2000" dirty="0" smtClean="0"/>
              <a:t> 2001-, 11.2.</a:t>
            </a:r>
            <a:r>
              <a:rPr lang="en-US" sz="2000" dirty="0" smtClean="0"/>
              <a:t>2006 [cit. 2012-12-17]. </a:t>
            </a:r>
            <a:r>
              <a:rPr lang="en-US" sz="2000" dirty="0" err="1" smtClean="0"/>
              <a:t>Dostupné</a:t>
            </a:r>
            <a:r>
              <a:rPr lang="en-US" sz="2000" dirty="0" smtClean="0"/>
              <a:t> z: </a:t>
            </a:r>
            <a:r>
              <a:rPr lang="en-US" sz="2000" dirty="0" smtClean="0">
                <a:hlinkClick r:id="rId2"/>
              </a:rPr>
              <a:t>http://cs.wikipedia.org/wiki/Soubor:Sun_in_X-Ray.png</a:t>
            </a:r>
            <a:endParaRPr lang="cs-CZ" sz="2000" dirty="0" smtClean="0"/>
          </a:p>
          <a:p>
            <a:pPr>
              <a:buFont typeface="Wingdings" pitchFamily="2" charset="2"/>
              <a:buChar char="q"/>
            </a:pPr>
            <a:r>
              <a:rPr lang="cs-CZ" sz="2000" b="1" i="1" dirty="0"/>
              <a:t>Obr. 2:</a:t>
            </a:r>
            <a:r>
              <a:rPr lang="cs-CZ" sz="2000" dirty="0" smtClean="0"/>
              <a:t> Soubor:</a:t>
            </a:r>
            <a:r>
              <a:rPr lang="cs-CZ" sz="2000" dirty="0" err="1" smtClean="0"/>
              <a:t>Il</a:t>
            </a:r>
            <a:r>
              <a:rPr lang="cs-CZ" sz="2000" dirty="0" smtClean="0"/>
              <a:t>_Sole_(ita).jpg. In: </a:t>
            </a:r>
            <a:r>
              <a:rPr lang="cs-CZ" sz="2000" i="1" dirty="0" err="1" smtClean="0"/>
              <a:t>Wikipedia</a:t>
            </a:r>
            <a:r>
              <a:rPr lang="cs-CZ" sz="2000" i="1" dirty="0" smtClean="0"/>
              <a:t> </a:t>
            </a:r>
            <a:r>
              <a:rPr lang="cs-CZ" sz="2000" dirty="0" smtClean="0"/>
              <a:t>[online]. 2001-, 18.6.2008 [cit. 2012-12-18]. Dostupné z: </a:t>
            </a:r>
            <a:r>
              <a:rPr lang="cs-CZ" sz="2000" dirty="0" smtClean="0">
                <a:hlinkClick r:id="rId3"/>
              </a:rPr>
              <a:t>http://cs.wikipedia.org/wiki/Soubor:Il_Sole_(ita).jpg</a:t>
            </a:r>
            <a:endParaRPr lang="cs-CZ" sz="2000" dirty="0" smtClean="0"/>
          </a:p>
          <a:p>
            <a:pPr>
              <a:buFont typeface="Wingdings" pitchFamily="2" charset="2"/>
              <a:buChar char="q"/>
            </a:pPr>
            <a:r>
              <a:rPr lang="cs-CZ" sz="2000" b="1" i="1" dirty="0"/>
              <a:t>Obr. </a:t>
            </a:r>
            <a:r>
              <a:rPr lang="cs-CZ" sz="2000" b="1" i="1" dirty="0" smtClean="0"/>
              <a:t>3</a:t>
            </a:r>
            <a:r>
              <a:rPr lang="cs-CZ" sz="2000" b="1" i="1" dirty="0"/>
              <a:t>:</a:t>
            </a:r>
            <a:r>
              <a:rPr lang="cs-CZ" sz="2000" b="1" i="1" dirty="0" smtClean="0"/>
              <a:t> </a:t>
            </a:r>
            <a:r>
              <a:rPr lang="cs-CZ" sz="2000" dirty="0" smtClean="0"/>
              <a:t>Soubor:</a:t>
            </a:r>
            <a:r>
              <a:rPr lang="cs-CZ" sz="2000" dirty="0" err="1" smtClean="0"/>
              <a:t>SunFromClouds.jpg</a:t>
            </a:r>
            <a:r>
              <a:rPr lang="cs-CZ" sz="2000" dirty="0" smtClean="0"/>
              <a:t>. In: </a:t>
            </a:r>
            <a:r>
              <a:rPr lang="cs-CZ" sz="2000" i="1" dirty="0" err="1" smtClean="0"/>
              <a:t>Wikipedia</a:t>
            </a:r>
            <a:r>
              <a:rPr lang="cs-CZ" sz="2000" i="1" dirty="0" smtClean="0"/>
              <a:t> </a:t>
            </a:r>
            <a:r>
              <a:rPr lang="cs-CZ" sz="2000" dirty="0" smtClean="0"/>
              <a:t>[online]. 2001-, 26.5.2007 [cit. 2012-12-18]. Dostupné z: </a:t>
            </a:r>
            <a:r>
              <a:rPr lang="cs-CZ" sz="2000" dirty="0" smtClean="0">
                <a:hlinkClick r:id="rId4"/>
              </a:rPr>
              <a:t>http://cs.wikipedia.org/wiki/Soubor:SunFromClouds.jpg</a:t>
            </a:r>
            <a:endParaRPr lang="cs-CZ" sz="2000" dirty="0" smtClean="0"/>
          </a:p>
          <a:p>
            <a:pPr>
              <a:buFont typeface="Wingdings" pitchFamily="2" charset="2"/>
              <a:buChar char="q"/>
            </a:pPr>
            <a:r>
              <a:rPr lang="cs-CZ" sz="2000" b="1" i="1" dirty="0" smtClean="0"/>
              <a:t>Obr. </a:t>
            </a:r>
            <a:r>
              <a:rPr lang="cs-CZ" sz="2000" b="1" i="1" dirty="0"/>
              <a:t>4: </a:t>
            </a:r>
            <a:r>
              <a:rPr lang="cs-CZ" sz="2000" dirty="0" smtClean="0"/>
              <a:t>Soubor:</a:t>
            </a:r>
            <a:r>
              <a:rPr lang="cs-CZ" sz="2000" dirty="0" err="1" smtClean="0"/>
              <a:t>Solar</a:t>
            </a:r>
            <a:r>
              <a:rPr lang="cs-CZ" sz="2000" dirty="0" smtClean="0"/>
              <a:t> </a:t>
            </a:r>
            <a:r>
              <a:rPr lang="cs-CZ" sz="2000" dirty="0" err="1" smtClean="0"/>
              <a:t>Life</a:t>
            </a:r>
            <a:r>
              <a:rPr lang="cs-CZ" sz="2000" dirty="0" smtClean="0"/>
              <a:t> </a:t>
            </a:r>
            <a:r>
              <a:rPr lang="cs-CZ" sz="2000" dirty="0" err="1" smtClean="0"/>
              <a:t>Cycle</a:t>
            </a:r>
            <a:r>
              <a:rPr lang="cs-CZ" sz="2000" dirty="0" smtClean="0"/>
              <a:t> </a:t>
            </a:r>
            <a:r>
              <a:rPr lang="cs-CZ" sz="2000" dirty="0" err="1" smtClean="0"/>
              <a:t>cs.svg</a:t>
            </a:r>
            <a:r>
              <a:rPr lang="cs-CZ" sz="2000" dirty="0" smtClean="0"/>
              <a:t>. In: </a:t>
            </a:r>
            <a:r>
              <a:rPr lang="cs-CZ" sz="2000" i="1" dirty="0" err="1" smtClean="0"/>
              <a:t>Wikipedia</a:t>
            </a:r>
            <a:r>
              <a:rPr lang="cs-CZ" sz="2000" i="1" dirty="0" smtClean="0"/>
              <a:t> </a:t>
            </a:r>
            <a:r>
              <a:rPr lang="cs-CZ" sz="2000" dirty="0" smtClean="0"/>
              <a:t>[online]. 2001-, 23.4.2010 [cit. 2012-12-18]. Dostupné z: </a:t>
            </a:r>
            <a:r>
              <a:rPr lang="cs-CZ" sz="2000" dirty="0" smtClean="0">
                <a:hlinkClick r:id="rId5"/>
              </a:rPr>
              <a:t>http://cs.wikipedia.org/wiki/Soubor:Solar_Life_Cycle_cs.svg</a:t>
            </a:r>
            <a:endParaRPr lang="cs-CZ" sz="2000" dirty="0" smtClean="0"/>
          </a:p>
          <a:p>
            <a:pPr>
              <a:buFont typeface="Wingdings" pitchFamily="2" charset="2"/>
              <a:buChar char="q"/>
            </a:pPr>
            <a:r>
              <a:rPr lang="cs-CZ" sz="2000" b="1" i="1" dirty="0" smtClean="0"/>
              <a:t>Obr. 5: </a:t>
            </a:r>
            <a:r>
              <a:rPr lang="cs-CZ" sz="2000" dirty="0" smtClean="0"/>
              <a:t>stejný jako Obr. 1.</a:t>
            </a:r>
            <a:endParaRPr lang="cs-CZ" sz="2000" dirty="0"/>
          </a:p>
        </p:txBody>
      </p:sp>
      <p:pic>
        <p:nvPicPr>
          <p:cNvPr id="7" name="Picture 3" descr="OPVK_hor_zakladni_logolink_RGB_cz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828800" y="5334000"/>
            <a:ext cx="5575300" cy="1217613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7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7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7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7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283" grpId="0" build="p"/>
    </p:bldLst>
  </p:timing>
</p:sld>
</file>

<file path=ppt/theme/theme1.xml><?xml version="1.0" encoding="utf-8"?>
<a:theme xmlns:a="http://schemas.openxmlformats.org/drawingml/2006/main" name="Výchozí návrh">
  <a:themeElements>
    <a:clrScheme name="Výchozí návrh 16">
      <a:dk1>
        <a:srgbClr val="171A1B"/>
      </a:dk1>
      <a:lt1>
        <a:srgbClr val="F39900"/>
      </a:lt1>
      <a:dk2>
        <a:srgbClr val="FFFFFF"/>
      </a:dk2>
      <a:lt2>
        <a:srgbClr val="FFFFFF"/>
      </a:lt2>
      <a:accent1>
        <a:srgbClr val="FFFFFF"/>
      </a:accent1>
      <a:accent2>
        <a:srgbClr val="FFFFFF"/>
      </a:accent2>
      <a:accent3>
        <a:srgbClr val="F8CAAA"/>
      </a:accent3>
      <a:accent4>
        <a:srgbClr val="121415"/>
      </a:accent4>
      <a:accent5>
        <a:srgbClr val="FFFFFF"/>
      </a:accent5>
      <a:accent6>
        <a:srgbClr val="E7E7E7"/>
      </a:accent6>
      <a:hlink>
        <a:srgbClr val="FFFFFF"/>
      </a:hlink>
      <a:folHlink>
        <a:srgbClr val="FFFFFF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3">
        <a:dk1>
          <a:srgbClr val="005A58"/>
        </a:dk1>
        <a:lt1>
          <a:srgbClr val="FFFFFF"/>
        </a:lt1>
        <a:dk2>
          <a:srgbClr val="F3990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F8CAAA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4">
        <a:dk1>
          <a:srgbClr val="FFFFFF"/>
        </a:dk1>
        <a:lt1>
          <a:srgbClr val="FFFFFF"/>
        </a:lt1>
        <a:dk2>
          <a:srgbClr val="F39900"/>
        </a:dk2>
        <a:lt2>
          <a:srgbClr val="171A1B"/>
        </a:lt2>
        <a:accent1>
          <a:srgbClr val="FFFFFF"/>
        </a:accent1>
        <a:accent2>
          <a:srgbClr val="FFFFFF"/>
        </a:accent2>
        <a:accent3>
          <a:srgbClr val="F8CAAA"/>
        </a:accent3>
        <a:accent4>
          <a:srgbClr val="DADADA"/>
        </a:accent4>
        <a:accent5>
          <a:srgbClr val="FFFFFF"/>
        </a:accent5>
        <a:accent6>
          <a:srgbClr val="E7E7E7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5">
        <a:dk1>
          <a:srgbClr val="171A1B"/>
        </a:dk1>
        <a:lt1>
          <a:srgbClr val="F39900"/>
        </a:lt1>
        <a:dk2>
          <a:srgbClr val="171A1B"/>
        </a:dk2>
        <a:lt2>
          <a:srgbClr val="FFFFFF"/>
        </a:lt2>
        <a:accent1>
          <a:srgbClr val="FFFFFF"/>
        </a:accent1>
        <a:accent2>
          <a:srgbClr val="FFFFFF"/>
        </a:accent2>
        <a:accent3>
          <a:srgbClr val="F8CAAA"/>
        </a:accent3>
        <a:accent4>
          <a:srgbClr val="121415"/>
        </a:accent4>
        <a:accent5>
          <a:srgbClr val="FFFFFF"/>
        </a:accent5>
        <a:accent6>
          <a:srgbClr val="E7E7E7"/>
        </a:accent6>
        <a:hlink>
          <a:srgbClr val="FFFFFF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16">
        <a:dk1>
          <a:srgbClr val="171A1B"/>
        </a:dk1>
        <a:lt1>
          <a:srgbClr val="F39900"/>
        </a:lt1>
        <a:dk2>
          <a:srgbClr val="FFFFFF"/>
        </a:dk2>
        <a:lt2>
          <a:srgbClr val="FFFFFF"/>
        </a:lt2>
        <a:accent1>
          <a:srgbClr val="FFFFFF"/>
        </a:accent1>
        <a:accent2>
          <a:srgbClr val="FFFFFF"/>
        </a:accent2>
        <a:accent3>
          <a:srgbClr val="F8CAAA"/>
        </a:accent3>
        <a:accent4>
          <a:srgbClr val="121415"/>
        </a:accent4>
        <a:accent5>
          <a:srgbClr val="FFFFFF"/>
        </a:accent5>
        <a:accent6>
          <a:srgbClr val="E7E7E7"/>
        </a:accent6>
        <a:hlink>
          <a:srgbClr val="FFFFFF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3186</TotalTime>
  <Words>390</Words>
  <Application>Microsoft Office PowerPoint</Application>
  <PresentationFormat>Předvádění na obrazovce (4:3)</PresentationFormat>
  <Paragraphs>81</Paragraphs>
  <Slides>9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Výchozí návrh</vt:lpstr>
      <vt:lpstr>SLUNCE</vt:lpstr>
      <vt:lpstr>Anotace:</vt:lpstr>
      <vt:lpstr>SLUNCE</vt:lpstr>
      <vt:lpstr>Složení Slunce</vt:lpstr>
      <vt:lpstr>Prezentace aplikace PowerPoint</vt:lpstr>
      <vt:lpstr>Prezentace aplikace PowerPoint</vt:lpstr>
      <vt:lpstr>Prezentace aplikace PowerPoint</vt:lpstr>
      <vt:lpstr>Prezentace aplikace PowerPoint</vt:lpstr>
      <vt:lpstr>Citace: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Martinka</dc:creator>
  <cp:lastModifiedBy>ucitel</cp:lastModifiedBy>
  <cp:revision>137</cp:revision>
  <cp:lastPrinted>1601-01-01T00:00:00Z</cp:lastPrinted>
  <dcterms:created xsi:type="dcterms:W3CDTF">1601-01-01T00:00:00Z</dcterms:created>
  <dcterms:modified xsi:type="dcterms:W3CDTF">2013-08-22T12:21:36Z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