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75" r:id="rId4"/>
    <p:sldId id="276" r:id="rId5"/>
    <p:sldId id="274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91" r:id="rId15"/>
    <p:sldId id="286" r:id="rId16"/>
    <p:sldId id="290" r:id="rId17"/>
    <p:sldId id="287" r:id="rId18"/>
    <p:sldId id="288" r:id="rId19"/>
    <p:sldId id="289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DF6F1-EC10-4068-98A2-2C28B2C1F6C1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42CC4-FEAE-4A75-BBA7-1CD20B435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8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42CC4-FEAE-4A75-BBA7-1CD20B435058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20221-76E4-4986-AAE0-6905C3B6660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0FEC5-C008-47C0-A9CE-0C02A2A4DC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0E279-67E2-44D9-B9B6-0CA10AFCCD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AE376-5A71-421A-B400-FD5D2BD7E2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DB479-2EE4-47D3-B392-8C2F309441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C6CCE-8DE6-46C2-81FB-330AA21673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5E56A-B0B3-4DB4-A69F-64038CC2363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E5601-B545-4E0D-866A-864A3700231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AAE1D-0375-4C69-9D6C-2AED033DE3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FB889-8BDF-4008-B97D-1FCB302225A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6D832-3492-4528-8C6D-C9300B73DBE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A141C3-7486-44C0-8178-E13532703EB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Saturn_(planet)_large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hyperlink" Target="http://cs.wikipedia.org/wiki/Soubor:Saturn_Rings_PIA06175_cs.jpg" TargetMode="Externa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Uranus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hyperlink" Target="http://cs.wikipedia.org/wiki/Soubor:Uranus,_Earth_size_comparison.jpg" TargetMode="Externa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Neptune_Full_Disk_View_-_GPN-2000-000443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W3UDeF3qotY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.org/wiki/Soubor:Venuspioneeruv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3UDeF3qot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Sun_in_X-Ray.p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NovaSlunecniSoustava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9/90/Mercury-real_color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Venuspioneeruv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hyperlink" Target="http://cs.wikipedia.org/wiki/Soubor:Fdecomite_-_Goddesses_Meeting_Triptych_(by).jpg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The_Earth_seen_from_Apollo_17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hyperlink" Target="http://upload.wikimedia.org/wikipedia/commons/8/8f/Whole_world_-_land_and_oceans_12000.jpg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Mars_Hubble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Jupiter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hyperlink" Target="http://cs.wikipedia.org/wiki/Soubor:Jupiter-Earth-Spot_comparison.jpg" TargetMode="Externa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Délka dne, roku, teplota (údaje o planetách sluneční soustavy)</a:t>
            </a:r>
            <a:endParaRPr lang="cs-CZ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Pří_219_Vesmír_Délka dne, roku, teplota (údaje o planetách sluneční soustavy)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Martina Vaculová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</a:t>
            </a:r>
            <a:r>
              <a:rPr lang="cs-CZ" dirty="0" smtClean="0"/>
              <a:t>Základní škola a Mateřská škola </a:t>
            </a:r>
            <a:r>
              <a:rPr lang="cs-CZ" dirty="0" err="1" smtClean="0"/>
              <a:t>Kašava</a:t>
            </a:r>
            <a:r>
              <a:rPr lang="cs-CZ" dirty="0" smtClean="0"/>
              <a:t>, okres Zlín, příspěvková organizace </a:t>
            </a:r>
            <a:endParaRPr lang="cs-CZ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458587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</a:t>
            </a:r>
            <a:r>
              <a:rPr lang="cs-CZ" sz="3200" b="1" dirty="0"/>
              <a:t>	</a:t>
            </a:r>
            <a:r>
              <a:rPr lang="cs-CZ" sz="3200" b="1" dirty="0" smtClean="0"/>
              <a:t>	 </a:t>
            </a:r>
            <a:r>
              <a:rPr lang="cs-CZ" sz="2800" b="1" u="sng" dirty="0" smtClean="0"/>
              <a:t>SATURN</a:t>
            </a:r>
          </a:p>
          <a:p>
            <a:pPr algn="ctr"/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000" dirty="0" smtClean="0"/>
              <a:t> šestá a druhá největší planeta sluneční soustavy</a:t>
            </a:r>
          </a:p>
          <a:p>
            <a:pPr>
              <a:buFontTx/>
              <a:buChar char="-"/>
            </a:pPr>
            <a:r>
              <a:rPr lang="cs-CZ" sz="2000" dirty="0" smtClean="0"/>
              <a:t> Saturn má nejvýraznější a nejjasnější soustavu prstenců ze všech planet sluneční soustavy 			         </a:t>
            </a:r>
            <a:r>
              <a:rPr lang="cs-CZ" sz="1200" i="1" dirty="0" smtClean="0"/>
              <a:t>Obr. 11	</a:t>
            </a:r>
          </a:p>
          <a:p>
            <a:pPr>
              <a:buFontTx/>
              <a:buChar char="-"/>
            </a:pPr>
            <a:r>
              <a:rPr lang="cs-CZ" sz="2000" dirty="0" smtClean="0"/>
              <a:t> má 60 měsíců						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2000" dirty="0" smtClean="0"/>
              <a:t> složen z plynů</a:t>
            </a:r>
          </a:p>
          <a:p>
            <a:pPr>
              <a:buFontTx/>
              <a:buChar char="-"/>
            </a:pPr>
            <a:r>
              <a:rPr lang="cs-CZ" sz="2000" dirty="0" smtClean="0"/>
              <a:t> teplota: okolo - 180</a:t>
            </a:r>
            <a:r>
              <a:rPr lang="cs-CZ" sz="2000" baseline="60000" dirty="0" smtClean="0"/>
              <a:t>o</a:t>
            </a:r>
            <a:r>
              <a:rPr lang="cs-CZ" sz="2000" dirty="0" smtClean="0"/>
              <a:t>C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 smtClean="0"/>
              <a:t> rok planety: 29, 5 roku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den planety: 11 hod 9 min    </a:t>
            </a:r>
            <a:r>
              <a:rPr lang="cs-CZ" sz="1200" i="1" dirty="0" smtClean="0"/>
              <a:t>         Obr. 12</a:t>
            </a:r>
          </a:p>
          <a:p>
            <a:pPr lvl="1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			</a:t>
            </a:r>
            <a:endParaRPr lang="cs-CZ" i="1" dirty="0" smtClean="0"/>
          </a:p>
          <a:p>
            <a:endParaRPr lang="cs-CZ" sz="1200" dirty="0" smtClean="0"/>
          </a:p>
          <a:p>
            <a:r>
              <a:rPr lang="cs-CZ" sz="1200" i="1" dirty="0" smtClean="0"/>
              <a:t>	</a:t>
            </a:r>
          </a:p>
          <a:p>
            <a:r>
              <a:rPr lang="cs-CZ" sz="1200" i="1" dirty="0"/>
              <a:t>	</a:t>
            </a:r>
            <a:r>
              <a:rPr lang="cs-CZ" sz="1200" i="1" dirty="0" smtClean="0"/>
              <a:t>	Prstence </a:t>
            </a:r>
            <a:endParaRPr lang="cs-CZ" dirty="0"/>
          </a:p>
        </p:txBody>
      </p:sp>
      <p:pic>
        <p:nvPicPr>
          <p:cNvPr id="8" name="Obrázek 7" descr="Saturn (planet) large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6481763" y="3348038"/>
            <a:ext cx="16002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 descr="http://upload.wikimedia.org/wikipedia/commons/thumb/3/39/Saturn_Rings_PIA06175_cs.jpg/700px-Saturn_Rings_PIA06175_cs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5410200"/>
            <a:ext cx="480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90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0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427809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</a:t>
            </a:r>
            <a:r>
              <a:rPr lang="cs-CZ" sz="3200" b="1" dirty="0"/>
              <a:t>	</a:t>
            </a:r>
            <a:r>
              <a:rPr lang="cs-CZ" sz="3200" b="1" dirty="0" smtClean="0"/>
              <a:t>		</a:t>
            </a:r>
            <a:r>
              <a:rPr lang="cs-CZ" sz="2800" b="1" u="sng" dirty="0" smtClean="0"/>
              <a:t>URAN</a:t>
            </a:r>
          </a:p>
          <a:p>
            <a:pPr algn="ctr"/>
            <a:r>
              <a:rPr lang="cs-CZ" sz="2800" dirty="0" smtClean="0"/>
              <a:t>					    </a:t>
            </a:r>
            <a:r>
              <a:rPr lang="cs-CZ" sz="1200" i="1" dirty="0" smtClean="0"/>
              <a:t>Obr. 13</a:t>
            </a:r>
          </a:p>
          <a:p>
            <a:pPr>
              <a:buFontTx/>
              <a:buChar char="-"/>
            </a:pPr>
            <a:r>
              <a:rPr lang="cs-CZ" sz="2000" dirty="0" smtClean="0"/>
              <a:t> sedmá planeta sluneční soustavy			</a:t>
            </a:r>
            <a:endParaRPr lang="cs-CZ" sz="1200" dirty="0" smtClean="0"/>
          </a:p>
          <a:p>
            <a:pPr>
              <a:buFontTx/>
              <a:buChar char="-"/>
            </a:pPr>
            <a:r>
              <a:rPr lang="cs-CZ" sz="2000" dirty="0" smtClean="0"/>
              <a:t> velmi vzdálená od Slunce </a:t>
            </a:r>
          </a:p>
          <a:p>
            <a:pPr>
              <a:buFontTx/>
              <a:buChar char="-"/>
            </a:pPr>
            <a:r>
              <a:rPr lang="cs-CZ" sz="2000" dirty="0" smtClean="0"/>
              <a:t> prstence Uranu jsou temné	        </a:t>
            </a:r>
            <a:r>
              <a:rPr lang="cs-CZ" sz="1200" i="1" dirty="0" smtClean="0"/>
              <a:t>Obr. 14</a:t>
            </a:r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má řadu měsíců					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2000" dirty="0" smtClean="0"/>
              <a:t> složen z plynů</a:t>
            </a:r>
          </a:p>
          <a:p>
            <a:pPr>
              <a:buFontTx/>
              <a:buChar char="-"/>
            </a:pPr>
            <a:r>
              <a:rPr lang="cs-CZ" sz="2000" dirty="0" smtClean="0"/>
              <a:t> teplota: okolo - 220</a:t>
            </a:r>
            <a:r>
              <a:rPr lang="cs-CZ" sz="2000" baseline="60000" dirty="0" smtClean="0"/>
              <a:t>o</a:t>
            </a:r>
            <a:r>
              <a:rPr lang="cs-CZ" sz="2000" dirty="0" smtClean="0"/>
              <a:t>C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 smtClean="0"/>
              <a:t> rok planety: 84 let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den planety: 17 hod 14 min</a:t>
            </a:r>
          </a:p>
          <a:p>
            <a:r>
              <a:rPr lang="cs-CZ" dirty="0" smtClean="0"/>
              <a:t>	</a:t>
            </a:r>
            <a:endParaRPr lang="cs-CZ" i="1" dirty="0" smtClean="0"/>
          </a:p>
          <a:p>
            <a:r>
              <a:rPr lang="cs-CZ" sz="1600" i="1" dirty="0" smtClean="0"/>
              <a:t>				</a:t>
            </a:r>
            <a:r>
              <a:rPr lang="cs-CZ" sz="1200" i="1" dirty="0" smtClean="0"/>
              <a:t>Srovnání s velikostí Země</a:t>
            </a:r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pic>
        <p:nvPicPr>
          <p:cNvPr id="9" name="Obrázek 8" descr="Uranus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971800"/>
            <a:ext cx="19240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ek 10" descr="http://upload.wikimedia.org/wikipedia/commons/thumb/2/2a/Uranus%2C_Earth_size_comparison.jpg/170px-Uranus%2C_Earth_size_comparison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96240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43396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</a:t>
            </a:r>
            <a:r>
              <a:rPr lang="cs-CZ" sz="3200" b="1" dirty="0"/>
              <a:t>	</a:t>
            </a:r>
            <a:r>
              <a:rPr lang="cs-CZ" sz="3200" b="1" dirty="0" smtClean="0"/>
              <a:t>	</a:t>
            </a:r>
            <a:r>
              <a:rPr lang="cs-CZ" sz="2800" b="1" u="sng" dirty="0" smtClean="0"/>
              <a:t>NEPTUN</a:t>
            </a:r>
          </a:p>
          <a:p>
            <a:pPr algn="ctr"/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000" dirty="0" smtClean="0"/>
              <a:t> osmá planeta sluneční soustavy		</a:t>
            </a:r>
            <a:r>
              <a:rPr lang="cs-CZ" sz="1200" i="1" dirty="0" smtClean="0"/>
              <a:t>Obr. 15</a:t>
            </a:r>
            <a:r>
              <a:rPr lang="cs-CZ" sz="2000" dirty="0" smtClean="0"/>
              <a:t>		</a:t>
            </a:r>
            <a:endParaRPr lang="cs-CZ" sz="1200" dirty="0" smtClean="0"/>
          </a:p>
          <a:p>
            <a:pPr>
              <a:buFontTx/>
              <a:buChar char="-"/>
            </a:pPr>
            <a:r>
              <a:rPr lang="cs-CZ" sz="2000" dirty="0" smtClean="0"/>
              <a:t> velmi vzdálená od Slunce </a:t>
            </a:r>
          </a:p>
          <a:p>
            <a:pPr>
              <a:buFontTx/>
              <a:buChar char="-"/>
            </a:pPr>
            <a:r>
              <a:rPr lang="cs-CZ" sz="2000" dirty="0" smtClean="0"/>
              <a:t> má tenký prstence</a:t>
            </a:r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má 13 měsíců					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2000" dirty="0" smtClean="0"/>
              <a:t> složen z plynů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 smtClean="0"/>
              <a:t> teplota: okolo - 220</a:t>
            </a:r>
            <a:r>
              <a:rPr lang="cs-CZ" sz="2000" baseline="60000" dirty="0" smtClean="0"/>
              <a:t>o</a:t>
            </a:r>
            <a:r>
              <a:rPr lang="cs-CZ" sz="2000" dirty="0" smtClean="0"/>
              <a:t>C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 smtClean="0"/>
              <a:t> rok planety: 165 let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den planety: 16 hod 3 min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r>
              <a:rPr lang="cs-CZ" dirty="0" smtClean="0"/>
              <a:t>	</a:t>
            </a:r>
            <a:endParaRPr lang="cs-CZ" i="1" dirty="0" smtClean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pic>
        <p:nvPicPr>
          <p:cNvPr id="8" name="Obrázek 7" descr="Neptune Full Disk View - GPN-2000-000443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335280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307776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endParaRPr lang="cs-CZ" sz="3200" b="1" u="sng" dirty="0"/>
          </a:p>
          <a:p>
            <a:r>
              <a:rPr lang="cs-CZ" sz="2800" b="1" u="sng" dirty="0" err="1" smtClean="0"/>
              <a:t>Kuiperův</a:t>
            </a:r>
            <a:r>
              <a:rPr lang="cs-CZ" sz="2800" b="1" u="sng" dirty="0" smtClean="0"/>
              <a:t> pás </a:t>
            </a:r>
          </a:p>
          <a:p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000" dirty="0"/>
              <a:t>o</a:t>
            </a:r>
            <a:r>
              <a:rPr lang="cs-CZ" sz="2000" dirty="0" smtClean="0"/>
              <a:t>blast sluneční soustavy rozprostírající se za oběžnou dráhou Neptunu</a:t>
            </a:r>
          </a:p>
          <a:p>
            <a:pPr>
              <a:buFontTx/>
              <a:buChar char="-"/>
            </a:pPr>
            <a:r>
              <a:rPr lang="cs-CZ" sz="2000" dirty="0" smtClean="0"/>
              <a:t> jeho součástí je Pluto (trpasličí planeta)</a:t>
            </a:r>
          </a:p>
          <a:p>
            <a:pPr algn="ctr"/>
            <a:endParaRPr lang="cs-CZ" sz="2800" b="1" u="sng" dirty="0" smtClean="0"/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905000" y="5715000"/>
            <a:ext cx="68881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>
                <a:solidFill>
                  <a:srgbClr val="171A1B"/>
                </a:solidFill>
                <a:hlinkClick r:id="rId4"/>
              </a:rPr>
              <a:t>www.</a:t>
            </a:r>
            <a:r>
              <a:rPr lang="cs-CZ" i="1" dirty="0" err="1" smtClean="0">
                <a:solidFill>
                  <a:srgbClr val="171A1B"/>
                </a:solidFill>
                <a:hlinkClick r:id="rId4"/>
              </a:rPr>
              <a:t>youtube.com</a:t>
            </a:r>
            <a:r>
              <a:rPr lang="cs-CZ" i="1" dirty="0" smtClean="0">
                <a:solidFill>
                  <a:srgbClr val="171A1B"/>
                </a:solidFill>
                <a:hlinkClick r:id="rId4"/>
              </a:rPr>
              <a:t>/</a:t>
            </a:r>
            <a:r>
              <a:rPr lang="cs-CZ" i="1" dirty="0" err="1" smtClean="0">
                <a:solidFill>
                  <a:srgbClr val="171A1B"/>
                </a:solidFill>
                <a:hlinkClick r:id="rId4"/>
              </a:rPr>
              <a:t>watch</a:t>
            </a:r>
            <a:r>
              <a:rPr lang="cs-CZ" i="1" dirty="0" smtClean="0">
                <a:solidFill>
                  <a:srgbClr val="171A1B"/>
                </a:solidFill>
                <a:hlinkClick r:id="rId4"/>
              </a:rPr>
              <a:t>?v=W3UDeF3qotY </a:t>
            </a:r>
            <a:r>
              <a:rPr lang="cs-CZ" dirty="0" smtClean="0">
                <a:solidFill>
                  <a:srgbClr val="171A1B"/>
                </a:solidFill>
              </a:rPr>
              <a:t>	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62000" y="5029200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 smtClean="0">
                <a:solidFill>
                  <a:srgbClr val="C00000"/>
                </a:solidFill>
                <a:hlinkClick r:id="rId4"/>
              </a:rPr>
              <a:t>Pro shrnutí tohoto tématu klikněte prosím na tento odkaz: </a:t>
            </a:r>
            <a:endParaRPr lang="cs-CZ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KONEC</a:t>
            </a:r>
            <a:endParaRPr lang="cs-CZ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524000"/>
            <a:ext cx="9144000" cy="40934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b="1" i="1" u="sng" dirty="0" smtClean="0"/>
              <a:t>Volné obrázky, citace:</a:t>
            </a:r>
          </a:p>
          <a:p>
            <a:endParaRPr lang="cs-CZ" b="1" i="1" u="sng" dirty="0" smtClean="0"/>
          </a:p>
          <a:p>
            <a:r>
              <a:rPr lang="cs-CZ" sz="1400" b="1" dirty="0" smtClean="0"/>
              <a:t>Obr. 1:</a:t>
            </a:r>
            <a:r>
              <a:rPr lang="cs-CZ" sz="1400" dirty="0" smtClean="0"/>
              <a:t> Soubor:Sun in X-</a:t>
            </a:r>
            <a:r>
              <a:rPr lang="cs-CZ" sz="1400" dirty="0" err="1" smtClean="0"/>
              <a:t>Ray.png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dirty="0" smtClean="0"/>
              <a:t> [online]. 2001-, 11.2.2006 [cit. 2012-12-29]. Dostupné z: http://cs.wikipedia.org/wiki/Soubor:Sun_in_X-Ray.png</a:t>
            </a:r>
          </a:p>
          <a:p>
            <a:pPr>
              <a:buFont typeface="Wingdings" pitchFamily="2" charset="2"/>
              <a:buChar char="§"/>
            </a:pPr>
            <a:endParaRPr lang="cs-CZ" sz="1400" dirty="0" smtClean="0"/>
          </a:p>
          <a:p>
            <a:r>
              <a:rPr lang="cs-CZ" sz="1400" b="1" dirty="0" smtClean="0"/>
              <a:t>Obr. 2: </a:t>
            </a:r>
            <a:r>
              <a:rPr lang="cs-CZ" sz="1400" dirty="0" smtClean="0"/>
              <a:t>Soubor:</a:t>
            </a:r>
            <a:r>
              <a:rPr lang="cs-CZ" sz="1400" dirty="0" err="1" smtClean="0"/>
              <a:t>NovaSlunecniSoustava.jpg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2001-, 27.9.2006 [cit. 2012-12-16]. Dostupné z: http://cs.wikipedia.org/wiki/Soubor:NovaSlunecniSoustava.jpg	</a:t>
            </a:r>
          </a:p>
          <a:p>
            <a:pPr>
              <a:buFont typeface="Wingdings" pitchFamily="2" charset="2"/>
              <a:buChar char="§"/>
            </a:pPr>
            <a:endParaRPr lang="cs-CZ" sz="1400" i="1" dirty="0" smtClean="0"/>
          </a:p>
          <a:p>
            <a:r>
              <a:rPr lang="cs-CZ" sz="1400" b="1" dirty="0" smtClean="0"/>
              <a:t>Obr. 3: </a:t>
            </a:r>
            <a:r>
              <a:rPr lang="cs-CZ" sz="1400" dirty="0" smtClean="0"/>
              <a:t>Soubor:MESSENGER </a:t>
            </a:r>
            <a:r>
              <a:rPr lang="cs-CZ" sz="1400" dirty="0" err="1" smtClean="0"/>
              <a:t>first</a:t>
            </a:r>
            <a:r>
              <a:rPr lang="cs-CZ" sz="1400" dirty="0" smtClean="0"/>
              <a:t> </a:t>
            </a:r>
            <a:r>
              <a:rPr lang="cs-CZ" sz="1400" dirty="0" err="1" smtClean="0"/>
              <a:t>photo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unseen</a:t>
            </a:r>
            <a:r>
              <a:rPr lang="cs-CZ" sz="1400" dirty="0" smtClean="0"/>
              <a:t> </a:t>
            </a:r>
            <a:r>
              <a:rPr lang="cs-CZ" sz="1400" dirty="0" err="1" smtClean="0"/>
              <a:t>side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mercury.jpg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2001-, 14.1. 2008 [cit. 2012-12-16]. Dostupné z: http://cs.wikipedia.org/wiki/Soubor:MESSENGER_first_photo_of_unseen_side_of_mercury.jpg</a:t>
            </a:r>
            <a:endParaRPr lang="cs-CZ" sz="1400" i="1" dirty="0" smtClean="0"/>
          </a:p>
          <a:p>
            <a:pPr>
              <a:buFont typeface="Wingdings" pitchFamily="2" charset="2"/>
              <a:buChar char="§"/>
            </a:pPr>
            <a:endParaRPr lang="cs-CZ" sz="1400" i="1" dirty="0" smtClean="0"/>
          </a:p>
          <a:p>
            <a:r>
              <a:rPr lang="cs-CZ" sz="1400" b="1" dirty="0" smtClean="0"/>
              <a:t>Obr. 4: </a:t>
            </a:r>
            <a:r>
              <a:rPr lang="cs-CZ" sz="1400" dirty="0" smtClean="0"/>
              <a:t>Soubor:</a:t>
            </a:r>
            <a:r>
              <a:rPr lang="cs-CZ" sz="1400" dirty="0" err="1" smtClean="0"/>
              <a:t>Venuspioneeruv.jpg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dirty="0" smtClean="0"/>
              <a:t>[online]. 2001-, 14.1.2008 [cit. 2012-12-16]. Dostupné z: http://cs.wikipedia.org/wiki/Soubor:Venuspioneeruv.jpg </a:t>
            </a:r>
            <a:r>
              <a:rPr lang="cs-CZ" sz="1400" b="1" dirty="0" smtClean="0">
                <a:hlinkClick r:id="rId3"/>
              </a:rPr>
              <a:t>http://cs.wikipe.org/wiki/Soubor:Venuspioneeruv.jpg</a:t>
            </a:r>
            <a:endParaRPr lang="cs-CZ" sz="1400" b="1" dirty="0" smtClean="0"/>
          </a:p>
          <a:p>
            <a:r>
              <a:rPr lang="cs-CZ" sz="1400" b="1" dirty="0" smtClean="0"/>
              <a:t>Obr. 5: </a:t>
            </a:r>
            <a:r>
              <a:rPr lang="cs-CZ" sz="1400" dirty="0" smtClean="0"/>
              <a:t>Soubor:</a:t>
            </a:r>
            <a:r>
              <a:rPr lang="cs-CZ" sz="1400" dirty="0" err="1" smtClean="0"/>
              <a:t>Fdecomite</a:t>
            </a:r>
            <a:r>
              <a:rPr lang="cs-CZ" sz="1400" dirty="0" smtClean="0"/>
              <a:t> - </a:t>
            </a:r>
            <a:r>
              <a:rPr lang="cs-CZ" sz="1400" dirty="0" err="1" smtClean="0"/>
              <a:t>Goddesses</a:t>
            </a:r>
            <a:r>
              <a:rPr lang="cs-CZ" sz="1400" dirty="0" smtClean="0"/>
              <a:t> Meeting Triptych (by).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dirty="0" smtClean="0"/>
              <a:t> [online]. 2001-,  19.4. 2007 [cit. 2012-12-16]. Dostupné z: http://cs.wikipedia.org/wiki/Soubor:Fdecomite_-_Goddesses_Meeting_Triptych_(by).jpg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28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676400"/>
            <a:ext cx="9144000" cy="406265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b="1" i="1" u="sng" dirty="0" smtClean="0"/>
              <a:t>Volné obrázky, citace:</a:t>
            </a:r>
          </a:p>
          <a:p>
            <a:endParaRPr lang="cs-CZ" sz="1600" dirty="0" smtClean="0"/>
          </a:p>
          <a:p>
            <a:r>
              <a:rPr lang="cs-CZ" sz="1400" b="1" dirty="0" smtClean="0"/>
              <a:t>Obr. 6: </a:t>
            </a:r>
            <a:r>
              <a:rPr lang="en-US" sz="1400" dirty="0" err="1" smtClean="0"/>
              <a:t>Soubor:The</a:t>
            </a:r>
            <a:r>
              <a:rPr lang="en-US" sz="1400" dirty="0" smtClean="0"/>
              <a:t> Earth seen from Apollo 17.jpg. In: </a:t>
            </a:r>
            <a:r>
              <a:rPr lang="en-US" sz="1400" i="1" dirty="0" smtClean="0"/>
              <a:t>Wikipedia</a:t>
            </a:r>
            <a:r>
              <a:rPr lang="cs-CZ" sz="1400" i="1" dirty="0" smtClean="0"/>
              <a:t> </a:t>
            </a:r>
            <a:r>
              <a:rPr lang="en-US" sz="1400" dirty="0" smtClean="0"/>
              <a:t>[online].</a:t>
            </a:r>
            <a:r>
              <a:rPr lang="cs-CZ" sz="1400" dirty="0" smtClean="0"/>
              <a:t> 2001-, 17.10.</a:t>
            </a:r>
            <a:r>
              <a:rPr lang="en-US" sz="1400" dirty="0" smtClean="0"/>
              <a:t>2010</a:t>
            </a:r>
            <a:r>
              <a:rPr lang="cs-CZ" sz="1400" dirty="0" smtClean="0"/>
              <a:t> </a:t>
            </a:r>
            <a:r>
              <a:rPr lang="en-US" sz="1400" dirty="0" smtClean="0"/>
              <a:t>[cit. 2012-12-16].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z: http://cs.wikipedia.org/wiki/Soubor:The_Earth_seen_from_Apollo_17.jpg</a:t>
            </a:r>
            <a:endParaRPr lang="cs-CZ" sz="1400" dirty="0" smtClean="0"/>
          </a:p>
          <a:p>
            <a:pPr>
              <a:buFont typeface="Wingdings" pitchFamily="2" charset="2"/>
              <a:buChar char="§"/>
            </a:pPr>
            <a:endParaRPr lang="cs-CZ" sz="1400" dirty="0" smtClean="0"/>
          </a:p>
          <a:p>
            <a:r>
              <a:rPr lang="cs-CZ" sz="1400" b="1" dirty="0" smtClean="0"/>
              <a:t>Obr. 7: </a:t>
            </a:r>
            <a:r>
              <a:rPr lang="en-US" sz="1400" dirty="0" err="1" smtClean="0"/>
              <a:t>Soubor:Whole</a:t>
            </a:r>
            <a:r>
              <a:rPr lang="en-US" sz="1400" dirty="0" smtClean="0"/>
              <a:t> world - land and oceans 12000.jpg. In: </a:t>
            </a:r>
            <a:r>
              <a:rPr lang="en-US" sz="1400" i="1" dirty="0" smtClean="0"/>
              <a:t>Wikipedia</a:t>
            </a:r>
            <a:r>
              <a:rPr lang="cs-CZ" sz="1400" i="1" dirty="0" smtClean="0"/>
              <a:t> </a:t>
            </a:r>
            <a:r>
              <a:rPr lang="en-US" sz="1400" dirty="0" smtClean="0"/>
              <a:t>[online].</a:t>
            </a:r>
            <a:r>
              <a:rPr lang="cs-CZ" sz="1400" dirty="0" smtClean="0"/>
              <a:t> 2001-, 11.2.</a:t>
            </a:r>
            <a:r>
              <a:rPr lang="en-US" sz="1400" dirty="0" smtClean="0"/>
              <a:t>2002 [cit. 2012-12-16].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z: http://cs.wikipedia.org/wiki/Soubor:Whole_world_-_land_and_oceans_12000.jpg</a:t>
            </a:r>
            <a:endParaRPr lang="cs-CZ" sz="1400" dirty="0" smtClean="0"/>
          </a:p>
          <a:p>
            <a:pPr>
              <a:buFont typeface="Wingdings" pitchFamily="2" charset="2"/>
              <a:buChar char="§"/>
            </a:pPr>
            <a:endParaRPr lang="cs-CZ" sz="1400" b="1" dirty="0"/>
          </a:p>
          <a:p>
            <a:r>
              <a:rPr lang="cs-CZ" sz="1400" b="1" dirty="0" smtClean="0"/>
              <a:t>Obr. 8: </a:t>
            </a:r>
            <a:r>
              <a:rPr lang="cs-CZ" sz="1400" dirty="0" smtClean="0"/>
              <a:t>Soubor:Mars </a:t>
            </a:r>
            <a:r>
              <a:rPr lang="cs-CZ" sz="1400" dirty="0" err="1" smtClean="0"/>
              <a:t>Hubble.jpg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 , 26.1.2010 [cit. 2012-12-16]. Dostupné z: http://cs.wikipedia.org/wiki/Soubor:Mars_Hubble.jpg</a:t>
            </a:r>
          </a:p>
          <a:p>
            <a:pPr>
              <a:buFont typeface="Wingdings" pitchFamily="2" charset="2"/>
              <a:buChar char="§"/>
            </a:pPr>
            <a:endParaRPr lang="cs-CZ" sz="1400" i="1" dirty="0" smtClean="0"/>
          </a:p>
          <a:p>
            <a:r>
              <a:rPr lang="cs-CZ" sz="1400" b="1" dirty="0" smtClean="0"/>
              <a:t>Obr. 9: </a:t>
            </a:r>
            <a:r>
              <a:rPr lang="cs-CZ" sz="1400" dirty="0" smtClean="0"/>
              <a:t>Soubor:Jupiter.</a:t>
            </a:r>
            <a:r>
              <a:rPr lang="cs-CZ" sz="1400" dirty="0" err="1" smtClean="0"/>
              <a:t>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2001-, 9.11.2004 [cit. 2012-12-16]. Dostupné z: http://cs.wikipedia.org/wiki/Soubor:Jupiter.jpg</a:t>
            </a:r>
          </a:p>
          <a:p>
            <a:pPr>
              <a:buFont typeface="Wingdings" pitchFamily="2" charset="2"/>
              <a:buChar char="§"/>
            </a:pPr>
            <a:endParaRPr lang="cs-CZ" sz="1400" dirty="0" smtClean="0"/>
          </a:p>
          <a:p>
            <a:r>
              <a:rPr lang="cs-CZ" sz="1400" b="1" dirty="0" smtClean="0"/>
              <a:t>Obr. 10: </a:t>
            </a:r>
            <a:r>
              <a:rPr lang="cs-CZ" sz="1400" dirty="0" smtClean="0"/>
              <a:t>Soubor:Jupiter-</a:t>
            </a:r>
            <a:r>
              <a:rPr lang="cs-CZ" sz="1400" dirty="0" err="1" smtClean="0"/>
              <a:t>Earth</a:t>
            </a:r>
            <a:r>
              <a:rPr lang="cs-CZ" sz="1400" dirty="0" smtClean="0"/>
              <a:t>-Spot </a:t>
            </a:r>
            <a:r>
              <a:rPr lang="cs-CZ" sz="1400" dirty="0" err="1" smtClean="0"/>
              <a:t>comparison.jpg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2001-, 14.1.2007 [cit. 2012-12-16]. Dostupné z: http://cs.wikipedia.org/wiki/Soubor:Jupiter-Earth-Spot_comparison.jpg</a:t>
            </a:r>
            <a:endParaRPr lang="cs-CZ" sz="1600" i="1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10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40934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b="1" i="1" u="sng" dirty="0" smtClean="0"/>
              <a:t>Volné obrázky:</a:t>
            </a:r>
          </a:p>
          <a:p>
            <a:pPr>
              <a:buFont typeface="Wingdings" pitchFamily="2" charset="2"/>
              <a:buChar char="§"/>
            </a:pPr>
            <a:endParaRPr lang="cs-CZ" sz="1600" i="1" dirty="0" smtClean="0"/>
          </a:p>
          <a:p>
            <a:r>
              <a:rPr lang="cs-CZ" sz="1400" b="1" dirty="0" smtClean="0"/>
              <a:t>Obr. 11: </a:t>
            </a:r>
            <a:r>
              <a:rPr lang="cs-CZ" sz="1400" dirty="0" smtClean="0"/>
              <a:t>Soubor:Saturn (planet) </a:t>
            </a:r>
            <a:r>
              <a:rPr lang="cs-CZ" sz="1400" dirty="0" err="1" smtClean="0"/>
              <a:t>large.jpg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 , 4.12.2006 [cit. 2012-12-16]. Dostupné z: http://cs.wikipedia.org/wiki/Soubor:Saturn_(planet)_large.jpg</a:t>
            </a:r>
          </a:p>
          <a:p>
            <a:pPr>
              <a:buFont typeface="Wingdings" pitchFamily="2" charset="2"/>
              <a:buChar char="§"/>
            </a:pPr>
            <a:endParaRPr lang="cs-CZ" sz="1400" dirty="0"/>
          </a:p>
          <a:p>
            <a:r>
              <a:rPr lang="cs-CZ" sz="1400" b="1" dirty="0" smtClean="0"/>
              <a:t>Obr. 12: </a:t>
            </a:r>
            <a:r>
              <a:rPr lang="cs-CZ" sz="1400" dirty="0" smtClean="0"/>
              <a:t>Soubor:Saturn </a:t>
            </a:r>
            <a:r>
              <a:rPr lang="cs-CZ" sz="1400" dirty="0" err="1" smtClean="0"/>
              <a:t>Rings</a:t>
            </a:r>
            <a:r>
              <a:rPr lang="cs-CZ" sz="1400" dirty="0" smtClean="0"/>
              <a:t> PIA06175 </a:t>
            </a:r>
            <a:r>
              <a:rPr lang="cs-CZ" sz="1400" dirty="0" err="1" smtClean="0"/>
              <a:t>cs.jpg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dirty="0" smtClean="0"/>
              <a:t> [online]. 2001-, 3.12.2008 [cit. 2012-12-16]. Dostupné z: http://cs.wikipedia.org/wiki/Soubor:Saturn_Rings_PIA06175_cs.jpg</a:t>
            </a:r>
          </a:p>
          <a:p>
            <a:pPr>
              <a:buFont typeface="Wingdings" pitchFamily="2" charset="2"/>
              <a:buChar char="§"/>
            </a:pPr>
            <a:endParaRPr lang="cs-CZ" sz="1400" dirty="0" smtClean="0"/>
          </a:p>
          <a:p>
            <a:r>
              <a:rPr lang="cs-CZ" sz="1400" b="1" dirty="0" smtClean="0"/>
              <a:t>Obr. 13: </a:t>
            </a:r>
            <a:r>
              <a:rPr lang="cs-CZ" sz="1400" dirty="0" smtClean="0"/>
              <a:t>Soubor:</a:t>
            </a:r>
            <a:r>
              <a:rPr lang="cs-CZ" sz="1400" dirty="0" err="1" smtClean="0"/>
              <a:t>Uranus.jpg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2001-, 10.11.2004 [cit. 2012-12-16]. Dostupné z: http://cs.wikipedia.org/wiki/Soubor:Uranus.jpg </a:t>
            </a:r>
          </a:p>
          <a:p>
            <a:pPr>
              <a:buFont typeface="Wingdings" pitchFamily="2" charset="2"/>
              <a:buChar char="§"/>
            </a:pPr>
            <a:endParaRPr lang="cs-CZ" sz="1400" dirty="0"/>
          </a:p>
          <a:p>
            <a:r>
              <a:rPr lang="cs-CZ" sz="1400" b="1" dirty="0" smtClean="0"/>
              <a:t>Obr. 14: </a:t>
            </a:r>
            <a:r>
              <a:rPr lang="cs-CZ" sz="1400" dirty="0" smtClean="0"/>
              <a:t>Soubor:</a:t>
            </a:r>
            <a:r>
              <a:rPr lang="cs-CZ" sz="1400" dirty="0" err="1" smtClean="0"/>
              <a:t>Uranus</a:t>
            </a:r>
            <a:r>
              <a:rPr lang="cs-CZ" sz="1400" dirty="0" smtClean="0"/>
              <a:t>, </a:t>
            </a:r>
            <a:r>
              <a:rPr lang="cs-CZ" sz="1400" dirty="0" err="1" smtClean="0"/>
              <a:t>Earth</a:t>
            </a:r>
            <a:r>
              <a:rPr lang="cs-CZ" sz="1400" dirty="0" smtClean="0"/>
              <a:t> </a:t>
            </a:r>
            <a:r>
              <a:rPr lang="cs-CZ" sz="1400" dirty="0" err="1" smtClean="0"/>
              <a:t>size</a:t>
            </a:r>
            <a:r>
              <a:rPr lang="cs-CZ" sz="1400" dirty="0" smtClean="0"/>
              <a:t> </a:t>
            </a:r>
            <a:r>
              <a:rPr lang="cs-CZ" sz="1400" dirty="0" err="1" smtClean="0"/>
              <a:t>comparison.jpg</a:t>
            </a:r>
            <a:r>
              <a:rPr lang="cs-CZ" sz="1400" dirty="0" smtClean="0"/>
              <a:t>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2001-, 16.12.2006 [cit. 2012-12-16]. Dostupné z: http://cs.wikipedia.org/wiki/Soubor:Uranus,_Earth_size_comparison.jpg</a:t>
            </a:r>
          </a:p>
          <a:p>
            <a:pPr>
              <a:buFont typeface="Wingdings" pitchFamily="2" charset="2"/>
              <a:buChar char="§"/>
            </a:pPr>
            <a:endParaRPr lang="cs-CZ" sz="1400" dirty="0" smtClean="0"/>
          </a:p>
          <a:p>
            <a:r>
              <a:rPr lang="cs-CZ" sz="1400" b="1" dirty="0" smtClean="0"/>
              <a:t>Obr. 15: </a:t>
            </a:r>
            <a:r>
              <a:rPr lang="cs-CZ" sz="1400" dirty="0" smtClean="0"/>
              <a:t>Soubor:Neptune </a:t>
            </a:r>
            <a:r>
              <a:rPr lang="cs-CZ" sz="1400" dirty="0" err="1" smtClean="0"/>
              <a:t>Full</a:t>
            </a:r>
            <a:r>
              <a:rPr lang="cs-CZ" sz="1400" dirty="0" smtClean="0"/>
              <a:t> Disk </a:t>
            </a:r>
            <a:r>
              <a:rPr lang="cs-CZ" sz="1400" dirty="0" err="1" smtClean="0"/>
              <a:t>View</a:t>
            </a:r>
            <a:r>
              <a:rPr lang="cs-CZ" sz="1400" dirty="0" smtClean="0"/>
              <a:t> - GPN-2000-000443.jpg. In: 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 </a:t>
            </a:r>
            <a:r>
              <a:rPr lang="cs-CZ" sz="1400" dirty="0" smtClean="0"/>
              <a:t>[online]. 2001-, 8.4.2009 [cit. 2012-12-16]. Dostupné z: http://cs.wikipedia.org/wiki/Soubor:Neptune_Full_Disk_View_-_GPN-2000-000443.jpg</a:t>
            </a:r>
          </a:p>
          <a:p>
            <a:pPr>
              <a:buFont typeface="Wingdings" pitchFamily="2" charset="2"/>
              <a:buChar char="§"/>
            </a:pPr>
            <a:endParaRPr lang="cs-CZ" sz="16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143000" y="2590800"/>
            <a:ext cx="6324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Internetové zdroje:</a:t>
            </a:r>
          </a:p>
          <a:p>
            <a:endParaRPr lang="cs-CZ" b="1" i="1" dirty="0" smtClean="0"/>
          </a:p>
          <a:p>
            <a:r>
              <a:rPr lang="cs-CZ" b="1" i="1" dirty="0" err="1" smtClean="0"/>
              <a:t>Wikipedia</a:t>
            </a:r>
            <a:r>
              <a:rPr lang="cs-CZ" b="1" i="1" dirty="0" smtClean="0"/>
              <a:t>:</a:t>
            </a:r>
          </a:p>
          <a:p>
            <a:r>
              <a:rPr lang="cs-CZ" b="1" i="1" u="sng" dirty="0" smtClean="0">
                <a:solidFill>
                  <a:schemeClr val="bg2"/>
                </a:solidFill>
              </a:rPr>
              <a:t>www.</a:t>
            </a:r>
            <a:r>
              <a:rPr lang="cs-CZ" b="1" i="1" u="sng" dirty="0" err="1" smtClean="0">
                <a:solidFill>
                  <a:schemeClr val="bg2"/>
                </a:solidFill>
              </a:rPr>
              <a:t>cs.wikipedia.org</a:t>
            </a:r>
            <a:endParaRPr lang="cs-CZ" b="1" i="1" u="sng" dirty="0" smtClean="0">
              <a:solidFill>
                <a:schemeClr val="bg2"/>
              </a:solidFill>
            </a:endParaRPr>
          </a:p>
          <a:p>
            <a:endParaRPr lang="cs-CZ" b="1" i="1" dirty="0" smtClean="0"/>
          </a:p>
          <a:p>
            <a:r>
              <a:rPr lang="cs-CZ" b="1" i="1" dirty="0" err="1" smtClean="0"/>
              <a:t>Youtube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:  </a:t>
            </a:r>
            <a:endParaRPr lang="cs-CZ" b="1" i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b="1" i="1" dirty="0" smtClean="0">
                <a:hlinkClick r:id="rId3"/>
              </a:rPr>
              <a:t>www.</a:t>
            </a:r>
            <a:r>
              <a:rPr lang="cs-CZ" b="1" i="1" dirty="0" err="1" smtClean="0">
                <a:hlinkClick r:id="rId3"/>
              </a:rPr>
              <a:t>youtube.com</a:t>
            </a:r>
            <a:r>
              <a:rPr lang="cs-CZ" b="1" i="1" dirty="0" smtClean="0">
                <a:hlinkClick r:id="rId3"/>
              </a:rPr>
              <a:t>/</a:t>
            </a:r>
            <a:r>
              <a:rPr lang="cs-CZ" b="1" i="1" dirty="0" err="1" smtClean="0">
                <a:hlinkClick r:id="rId3"/>
              </a:rPr>
              <a:t>watch</a:t>
            </a:r>
            <a:r>
              <a:rPr lang="cs-CZ" b="1" i="1" dirty="0" smtClean="0">
                <a:hlinkClick r:id="rId3"/>
              </a:rPr>
              <a:t>?v=W3UDeF3qotY</a:t>
            </a:r>
            <a:endParaRPr lang="cs-CZ" b="1" i="1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2057400"/>
            <a:ext cx="9144000" cy="233910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endParaRPr lang="cs-CZ" sz="3200" b="1" u="sng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r>
              <a:rPr lang="cs-CZ" b="1" i="1" u="sng" dirty="0" smtClean="0"/>
              <a:t>Další zdroje:</a:t>
            </a:r>
          </a:p>
          <a:p>
            <a:pPr>
              <a:buFont typeface="Wingdings" pitchFamily="2" charset="2"/>
              <a:buChar char="§"/>
            </a:pPr>
            <a:r>
              <a:rPr lang="cs-CZ" sz="1600" dirty="0" smtClean="0"/>
              <a:t>MLADÁ, Jarmila, Ladislav PODROUŽEK, Miroslav RANDA a Martin ŠOLC. </a:t>
            </a:r>
            <a:r>
              <a:rPr lang="cs-CZ" sz="1600" i="1" dirty="0" smtClean="0"/>
              <a:t>Přírodověda pro 5. ročník základní školy</a:t>
            </a:r>
            <a:r>
              <a:rPr lang="cs-CZ" sz="1600" dirty="0" smtClean="0"/>
              <a:t>. Praha: SPN, 2004. ISBN 80-7235-258-X.</a:t>
            </a:r>
          </a:p>
          <a:p>
            <a:endParaRPr lang="cs-CZ" sz="1600" dirty="0"/>
          </a:p>
          <a:p>
            <a:r>
              <a:rPr lang="cs-CZ" sz="1600" dirty="0" smtClean="0"/>
              <a:t>  </a:t>
            </a:r>
            <a:endParaRPr lang="cs-CZ" sz="16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rozšiřování učiva o sluneční soustavě.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informace o sluneční soustavě.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</a:t>
            </a:r>
            <a:r>
              <a:rPr lang="cs-CZ" dirty="0" smtClean="0"/>
              <a:t>přírodověda </a:t>
            </a:r>
            <a:r>
              <a:rPr lang="cs-CZ" dirty="0" smtClean="0"/>
              <a:t>5.ročník.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</a:t>
            </a:r>
            <a:r>
              <a:rPr lang="cs-CZ" dirty="0"/>
              <a:t>materiál vznikl jako doplňující materiál k učebnici</a:t>
            </a:r>
            <a:r>
              <a:rPr lang="cs-CZ" dirty="0" smtClean="0"/>
              <a:t>:                               JURČÁK, Jaroslav. </a:t>
            </a:r>
            <a:r>
              <a:rPr lang="cs-CZ" i="1" dirty="0" smtClean="0"/>
              <a:t>Přírodověda 5. ročník</a:t>
            </a:r>
            <a:r>
              <a:rPr lang="cs-CZ" dirty="0" smtClean="0"/>
              <a:t>. Olomouc: PRODOS, 1996. ISBN 80-85806-41-X.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640387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228600"/>
            <a:ext cx="9144000" cy="44627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</a:t>
            </a:r>
            <a:r>
              <a:rPr lang="cs-CZ" sz="3200" b="1" u="sng" dirty="0" smtClean="0"/>
              <a:t>PLANETY SLUNEČNÍ SOUSTAVY</a:t>
            </a:r>
          </a:p>
          <a:p>
            <a:endParaRPr lang="cs-CZ" dirty="0" smtClean="0"/>
          </a:p>
          <a:p>
            <a:r>
              <a:rPr lang="cs-CZ" b="1" u="sng" dirty="0" smtClean="0"/>
              <a:t>SLUNEČNÍ SOUSTAVA</a:t>
            </a:r>
          </a:p>
          <a:p>
            <a:pPr>
              <a:buFontTx/>
              <a:buChar char="-"/>
            </a:pPr>
            <a:r>
              <a:rPr lang="cs-CZ" dirty="0" smtClean="0"/>
              <a:t> soubor planet a jejich měsíců, trpasličích planet a jiných těles (meteoritů, komet)</a:t>
            </a:r>
          </a:p>
          <a:p>
            <a:pPr>
              <a:buFontTx/>
              <a:buChar char="-"/>
            </a:pPr>
            <a:r>
              <a:rPr lang="cs-CZ" dirty="0" smtClean="0"/>
              <a:t> středem této soustavy je </a:t>
            </a:r>
            <a:r>
              <a:rPr lang="cs-CZ" b="1" dirty="0" smtClean="0"/>
              <a:t>Slunce</a:t>
            </a:r>
          </a:p>
          <a:p>
            <a:pPr lvl="6">
              <a:buFontTx/>
              <a:buChar char="-"/>
            </a:pPr>
            <a:r>
              <a:rPr lang="cs-CZ" dirty="0" smtClean="0"/>
              <a:t> naše nejbližší hvězda</a:t>
            </a:r>
          </a:p>
          <a:p>
            <a:pPr lvl="6">
              <a:buFontTx/>
              <a:buChar char="-"/>
            </a:pPr>
            <a:r>
              <a:rPr lang="cs-CZ" dirty="0" smtClean="0"/>
              <a:t> zdroj světla a tepla </a:t>
            </a:r>
          </a:p>
          <a:p>
            <a:pPr lvl="6"/>
            <a:r>
              <a:rPr lang="cs-CZ" dirty="0" smtClean="0"/>
              <a:t>- umožňuje život na Zemi</a:t>
            </a:r>
          </a:p>
          <a:p>
            <a:pPr lvl="2"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  <a:p>
            <a:r>
              <a:rPr lang="cs-CZ" i="1" dirty="0" smtClean="0"/>
              <a:t>          </a:t>
            </a:r>
            <a:r>
              <a:rPr lang="cs-CZ" sz="1200" i="1" dirty="0" smtClean="0"/>
              <a:t>Obr.1</a:t>
            </a:r>
            <a:endParaRPr lang="cs-CZ" dirty="0"/>
          </a:p>
        </p:txBody>
      </p:sp>
      <p:pic>
        <p:nvPicPr>
          <p:cNvPr id="8" name="Obrázek 7" descr="http://upload.wikimedia.org/wikipedia/commons/thumb/d/df/Sun_in_X-Ray.png/220px-Sun_in_X-Ray.pn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2766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455509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</a:t>
            </a:r>
            <a:endParaRPr lang="cs-CZ" dirty="0"/>
          </a:p>
          <a:p>
            <a:r>
              <a:rPr lang="cs-CZ" b="1" cap="all" dirty="0" smtClean="0"/>
              <a:t>Planety Sluneční soustavy</a:t>
            </a:r>
            <a:r>
              <a:rPr lang="cs-CZ" cap="all" dirty="0" smtClean="0"/>
              <a:t>:</a:t>
            </a:r>
            <a:r>
              <a:rPr lang="cs-CZ" dirty="0" smtClean="0"/>
              <a:t>Merkur, Venuše, Země, Mars, Jupiter,</a:t>
            </a:r>
          </a:p>
          <a:p>
            <a:r>
              <a:rPr lang="cs-CZ" dirty="0"/>
              <a:t>	</a:t>
            </a:r>
            <a:r>
              <a:rPr lang="cs-CZ" dirty="0" smtClean="0"/>
              <a:t>		      	Saturn, Uran, Neptun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  <a:p>
            <a:r>
              <a:rPr lang="cs-CZ" sz="1200" i="1" dirty="0" smtClean="0"/>
              <a:t>       </a:t>
            </a:r>
          </a:p>
          <a:p>
            <a:r>
              <a:rPr lang="cs-CZ" sz="1200" i="1" dirty="0" smtClean="0"/>
              <a:t>              Obr. 2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>
              <a:buFont typeface="Wingdings" pitchFamily="2" charset="2"/>
              <a:buChar char="q"/>
            </a:pPr>
            <a:endParaRPr lang="cs-CZ" dirty="0"/>
          </a:p>
          <a:p>
            <a:pPr>
              <a:buFont typeface="Wingdings" pitchFamily="2" charset="2"/>
              <a:buChar char="q"/>
            </a:pPr>
            <a:endParaRPr lang="cs-CZ" dirty="0" smtClean="0"/>
          </a:p>
        </p:txBody>
      </p:sp>
      <p:pic>
        <p:nvPicPr>
          <p:cNvPr id="6" name="Obrázek 5" descr="http://upload.wikimedia.org/wikipedia/commons/thumb/9/90/NovaSlunecniSoustava.jpg/400px-NovaSlunecniSoustava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200400"/>
            <a:ext cx="5181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455509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</a:t>
            </a:r>
            <a:r>
              <a:rPr lang="cs-CZ" sz="3200" b="1" dirty="0"/>
              <a:t>	</a:t>
            </a:r>
            <a:r>
              <a:rPr lang="cs-CZ" sz="3200" b="1" dirty="0" smtClean="0"/>
              <a:t>	</a:t>
            </a:r>
            <a:r>
              <a:rPr lang="cs-CZ" sz="2800" b="1" u="sng" dirty="0" smtClean="0"/>
              <a:t>MERKUR</a:t>
            </a:r>
          </a:p>
          <a:p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000" dirty="0" smtClean="0"/>
              <a:t> první planeta sluneční soustavy</a:t>
            </a:r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nejblíže Slunci</a:t>
            </a:r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povrch planety:kruhovité krátery</a:t>
            </a:r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teplota: až 430 </a:t>
            </a:r>
            <a:r>
              <a:rPr lang="cs-CZ" sz="2000" baseline="60000" dirty="0" err="1" smtClean="0"/>
              <a:t>o</a:t>
            </a:r>
            <a:r>
              <a:rPr lang="cs-CZ" sz="2000" dirty="0" err="1" smtClean="0"/>
              <a:t>C</a:t>
            </a:r>
            <a:r>
              <a:rPr lang="cs-CZ" sz="2000" dirty="0" smtClean="0"/>
              <a:t> </a:t>
            </a:r>
            <a:r>
              <a:rPr lang="cs-CZ" sz="2000" i="1" dirty="0" smtClean="0"/>
              <a:t>přes den </a:t>
            </a:r>
            <a:r>
              <a:rPr lang="cs-CZ" sz="2000" dirty="0" smtClean="0"/>
              <a:t>a</a:t>
            </a:r>
            <a:r>
              <a:rPr lang="cs-CZ" sz="2000" i="1" dirty="0" smtClean="0"/>
              <a:t>				</a:t>
            </a:r>
            <a:endParaRPr lang="cs-CZ" sz="1200" dirty="0" smtClean="0"/>
          </a:p>
          <a:p>
            <a:r>
              <a:rPr lang="cs-CZ" sz="2000" dirty="0"/>
              <a:t>	</a:t>
            </a:r>
            <a:r>
              <a:rPr lang="cs-CZ" sz="2000" i="1" dirty="0" smtClean="0"/>
              <a:t>    v noci </a:t>
            </a:r>
            <a:r>
              <a:rPr lang="cs-CZ" sz="2000" dirty="0" smtClean="0"/>
              <a:t>až – 180</a:t>
            </a:r>
            <a:r>
              <a:rPr lang="cs-CZ" sz="2000" baseline="60000" dirty="0" smtClean="0"/>
              <a:t> </a:t>
            </a:r>
            <a:r>
              <a:rPr lang="cs-CZ" sz="2000" baseline="60000" dirty="0" err="1" smtClean="0"/>
              <a:t>o</a:t>
            </a:r>
            <a:r>
              <a:rPr lang="cs-CZ" sz="2000" dirty="0" err="1" smtClean="0"/>
              <a:t>C</a:t>
            </a:r>
            <a:r>
              <a:rPr lang="cs-CZ" sz="2000" dirty="0" smtClean="0"/>
              <a:t>  	</a:t>
            </a:r>
            <a:endParaRPr lang="cs-CZ" sz="1200" i="1" dirty="0" smtClean="0"/>
          </a:p>
          <a:p>
            <a:pPr>
              <a:buFontTx/>
              <a:buChar char="-"/>
            </a:pPr>
            <a:r>
              <a:rPr lang="cs-CZ" sz="2000" dirty="0" smtClean="0"/>
              <a:t> rok planety: 88 dní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den planety: 59 dní				</a:t>
            </a:r>
            <a:r>
              <a:rPr lang="cs-CZ" sz="1200" i="1" dirty="0" smtClean="0"/>
              <a:t>Obr. 3	</a:t>
            </a:r>
            <a:r>
              <a:rPr lang="cs-CZ" sz="2000" dirty="0" smtClean="0"/>
              <a:t>	</a:t>
            </a:r>
            <a:endParaRPr lang="cs-CZ" sz="1200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					</a:t>
            </a:r>
            <a:endParaRPr lang="cs-CZ" sz="1200" dirty="0"/>
          </a:p>
        </p:txBody>
      </p:sp>
      <p:pic>
        <p:nvPicPr>
          <p:cNvPr id="7" name="Obrázek 6" descr="Soubor:Mercury-real color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590800"/>
            <a:ext cx="259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464742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		</a:t>
            </a:r>
            <a:r>
              <a:rPr lang="cs-CZ" sz="2800" b="1" u="sng" dirty="0" smtClean="0"/>
              <a:t>VENUŠE</a:t>
            </a:r>
          </a:p>
          <a:p>
            <a:pPr algn="ctr"/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000" dirty="0" smtClean="0"/>
              <a:t> druhá planeta sluneční soustavy</a:t>
            </a:r>
          </a:p>
          <a:p>
            <a:pPr>
              <a:buFontTx/>
              <a:buChar char="-"/>
            </a:pPr>
            <a:r>
              <a:rPr lang="cs-CZ" sz="2000" dirty="0" smtClean="0"/>
              <a:t> dobře pozorovatelná na ranní nebo večerní obloze – lidé ji       </a:t>
            </a:r>
            <a:r>
              <a:rPr lang="cs-CZ" sz="1200" i="1" dirty="0" smtClean="0"/>
              <a:t>Obr.4</a:t>
            </a:r>
            <a:r>
              <a:rPr lang="cs-CZ" sz="2000" dirty="0" smtClean="0"/>
              <a:t> nazývají Jitřenka nebo Večernice</a:t>
            </a:r>
          </a:p>
          <a:p>
            <a:pPr>
              <a:buFontTx/>
              <a:buChar char="-"/>
            </a:pPr>
            <a:r>
              <a:rPr lang="cs-CZ" sz="2000" dirty="0" smtClean="0"/>
              <a:t> povrch planety: husté neprůhledné mraky</a:t>
            </a:r>
          </a:p>
          <a:p>
            <a:pPr>
              <a:buFontTx/>
              <a:buChar char="-"/>
            </a:pPr>
            <a:r>
              <a:rPr lang="cs-CZ" sz="2000" dirty="0" smtClean="0"/>
              <a:t> teplota: až 470 </a:t>
            </a:r>
            <a:r>
              <a:rPr lang="cs-CZ" sz="2000" baseline="60000" dirty="0" err="1" smtClean="0"/>
              <a:t>o</a:t>
            </a:r>
            <a:r>
              <a:rPr lang="cs-CZ" sz="2000" dirty="0" err="1" smtClean="0"/>
              <a:t>C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 rok planety: 225 dní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den planety: 243 dní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		</a:t>
            </a:r>
            <a:r>
              <a:rPr lang="cs-CZ" sz="1200" i="1" dirty="0" smtClean="0"/>
              <a:t>               Obr. 5</a:t>
            </a:r>
          </a:p>
          <a:p>
            <a:r>
              <a:rPr lang="cs-CZ" i="1" dirty="0" smtClean="0"/>
              <a:t>			     </a:t>
            </a:r>
            <a:r>
              <a:rPr lang="cs-CZ" sz="1200" i="1" dirty="0" smtClean="0"/>
              <a:t>Tato planeta je dobře pozorovatelná</a:t>
            </a:r>
          </a:p>
          <a:p>
            <a:r>
              <a:rPr lang="cs-CZ" sz="1200" i="1" dirty="0"/>
              <a:t>	</a:t>
            </a:r>
            <a:r>
              <a:rPr lang="cs-CZ" sz="1200" i="1" dirty="0" smtClean="0"/>
              <a:t>		       pouhým okem jako nejjasnější	</a:t>
            </a:r>
          </a:p>
          <a:p>
            <a:r>
              <a:rPr lang="cs-CZ" sz="1200" i="1" dirty="0"/>
              <a:t>	</a:t>
            </a:r>
            <a:r>
              <a:rPr lang="cs-CZ" sz="1200" i="1" dirty="0" smtClean="0"/>
              <a:t>		        objekt na noční obloze po Měsíci</a:t>
            </a:r>
            <a:endParaRPr lang="cs-CZ" sz="1200" dirty="0"/>
          </a:p>
        </p:txBody>
      </p:sp>
      <p:pic>
        <p:nvPicPr>
          <p:cNvPr id="8" name="Obrázek 7" descr="http://upload.wikimedia.org/wikipedia/commons/thumb/b/bc/Venuspioneeruv.jpg/200px-Venuspioneeruv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581400"/>
            <a:ext cx="2438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 descr="http://upload.wikimedia.org/wikipedia/commons/thumb/2/2e/Fdecomite_-_Goddesses_Meeting_Triptych_%28by%29.jpg/220px-Fdecomite_-_Goddesses_Meeting_Triptych_%28by%29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4114800"/>
            <a:ext cx="2362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1981200"/>
            <a:ext cx="9144000" cy="461664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</a:t>
            </a:r>
            <a:r>
              <a:rPr lang="cs-CZ" sz="3200" b="1" dirty="0"/>
              <a:t>	</a:t>
            </a:r>
            <a:r>
              <a:rPr lang="cs-CZ" sz="3200" b="1" dirty="0" smtClean="0"/>
              <a:t>	</a:t>
            </a:r>
            <a:r>
              <a:rPr lang="cs-CZ" sz="2800" b="1" u="sng" dirty="0" smtClean="0"/>
              <a:t>ZEMĚ</a:t>
            </a:r>
          </a:p>
          <a:p>
            <a:pPr algn="ctr"/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000" dirty="0" smtClean="0"/>
              <a:t> třetí planeta sluneční soustavy</a:t>
            </a:r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říká se jí ,,modrá planeta“, protože </a:t>
            </a:r>
          </a:p>
          <a:p>
            <a:r>
              <a:rPr lang="cs-CZ" sz="2000" dirty="0" smtClean="0"/>
              <a:t>téměř 71 % povrchu Země zabírají 		</a:t>
            </a:r>
            <a:endParaRPr lang="cs-CZ" sz="1200" i="1" dirty="0" smtClean="0"/>
          </a:p>
          <a:p>
            <a:r>
              <a:rPr lang="cs-CZ" sz="2000" dirty="0" smtClean="0"/>
              <a:t>oceány, moře – vodní plochy			       </a:t>
            </a:r>
            <a:r>
              <a:rPr lang="cs-CZ" sz="1200" i="1" dirty="0" smtClean="0"/>
              <a:t>Obr. 6</a:t>
            </a:r>
            <a:r>
              <a:rPr lang="cs-CZ" sz="2000" dirty="0" smtClean="0"/>
              <a:t>		</a:t>
            </a:r>
            <a:endParaRPr lang="cs-CZ" sz="1200" dirty="0" smtClean="0"/>
          </a:p>
          <a:p>
            <a:pPr>
              <a:buFontTx/>
              <a:buChar char="-"/>
            </a:pPr>
            <a:r>
              <a:rPr lang="cs-CZ" sz="2000" dirty="0" smtClean="0"/>
              <a:t> kolem Země obíhá Měsíc </a:t>
            </a:r>
            <a:r>
              <a:rPr lang="cs-CZ" sz="2000" i="1" dirty="0" smtClean="0"/>
              <a:t>			   </a:t>
            </a:r>
            <a:r>
              <a:rPr lang="cs-CZ" sz="1200" i="1" dirty="0" smtClean="0"/>
              <a:t>Obr. 7</a:t>
            </a:r>
            <a:r>
              <a:rPr lang="cs-CZ" sz="2000" i="1" dirty="0" smtClean="0"/>
              <a:t>	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2000" dirty="0" smtClean="0"/>
              <a:t> povrch planety: pevniny a oceány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teplota: okolo 20</a:t>
            </a:r>
            <a:r>
              <a:rPr lang="cs-CZ" sz="2000" baseline="60000" dirty="0" smtClean="0"/>
              <a:t>o</a:t>
            </a:r>
            <a:r>
              <a:rPr lang="cs-CZ" sz="2000" dirty="0" smtClean="0"/>
              <a:t>C</a:t>
            </a:r>
          </a:p>
          <a:p>
            <a:pPr>
              <a:buFontTx/>
              <a:buChar char="-"/>
            </a:pPr>
            <a:r>
              <a:rPr lang="cs-CZ" sz="2000" dirty="0" smtClean="0"/>
              <a:t> rok planety: 365, 25 dne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den planety: 23 hod 56 min 			       </a:t>
            </a:r>
            <a:endParaRPr lang="cs-CZ" sz="1200" i="1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pic>
        <p:nvPicPr>
          <p:cNvPr id="10" name="Obrázek 9" descr="Země viděná z Apolla 17 během cesty na Měsíc">
            <a:hlinkClick r:id="rId3" tooltip="&quot;Země viděná z Apolla 17 během cesty na Měsíc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20574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ek 10" descr="Soubor:Whole world - land and oceans 12000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4648200"/>
            <a:ext cx="373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0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0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0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0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0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2057400"/>
            <a:ext cx="9144000" cy="424731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		    </a:t>
            </a:r>
            <a:r>
              <a:rPr lang="cs-CZ" sz="2800" b="1" u="sng" dirty="0" smtClean="0"/>
              <a:t>MARS</a:t>
            </a:r>
          </a:p>
          <a:p>
            <a:pPr algn="ctr"/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000" dirty="0" smtClean="0"/>
              <a:t> čtvrtá planeta sluneční soustavy</a:t>
            </a:r>
          </a:p>
          <a:p>
            <a:pPr>
              <a:buFontTx/>
              <a:buChar char="-"/>
            </a:pPr>
            <a:r>
              <a:rPr lang="cs-CZ" sz="2000" dirty="0" smtClean="0"/>
              <a:t> povrch planety: hory, sopky, písečné pouště</a:t>
            </a:r>
          </a:p>
          <a:p>
            <a:pPr>
              <a:buFontTx/>
              <a:buChar char="-"/>
            </a:pPr>
            <a:r>
              <a:rPr lang="cs-CZ" sz="2000" i="1" dirty="0" smtClean="0"/>
              <a:t> </a:t>
            </a:r>
            <a:r>
              <a:rPr lang="cs-CZ" sz="2000" dirty="0" smtClean="0"/>
              <a:t>kolem Marsu obíhají dva měsíce </a:t>
            </a:r>
            <a:r>
              <a:rPr lang="cs-CZ" sz="2000" i="1" dirty="0" smtClean="0"/>
              <a:t>– </a:t>
            </a:r>
            <a:r>
              <a:rPr lang="cs-CZ" sz="2000" dirty="0" err="1" smtClean="0"/>
              <a:t>Phobos</a:t>
            </a:r>
            <a:r>
              <a:rPr lang="cs-CZ" sz="2000" dirty="0" smtClean="0"/>
              <a:t> a </a:t>
            </a:r>
            <a:r>
              <a:rPr lang="cs-CZ" sz="2000" dirty="0" err="1" smtClean="0"/>
              <a:t>Deimos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teplota: okolo - 20</a:t>
            </a:r>
            <a:r>
              <a:rPr lang="cs-CZ" sz="2000" baseline="60000" dirty="0" smtClean="0"/>
              <a:t>o</a:t>
            </a:r>
            <a:r>
              <a:rPr lang="cs-CZ" sz="2000" dirty="0" smtClean="0"/>
              <a:t>C</a:t>
            </a:r>
          </a:p>
          <a:p>
            <a:pPr>
              <a:buFontTx/>
              <a:buChar char="-"/>
            </a:pPr>
            <a:r>
              <a:rPr lang="cs-CZ" sz="2000" dirty="0" smtClean="0"/>
              <a:t> rok planety: 687dní		      </a:t>
            </a:r>
            <a:r>
              <a:rPr lang="cs-CZ" sz="1200" i="1" dirty="0" smtClean="0"/>
              <a:t>        Rudá planeta        Obr. 8                                    </a:t>
            </a:r>
          </a:p>
          <a:p>
            <a:r>
              <a:rPr lang="cs-CZ" sz="1200" i="1" dirty="0" smtClean="0"/>
              <a:t> </a:t>
            </a:r>
            <a:r>
              <a:rPr lang="cs-CZ" sz="2000" i="1" dirty="0" smtClean="0"/>
              <a:t>-</a:t>
            </a:r>
            <a:r>
              <a:rPr lang="cs-CZ" sz="2000" dirty="0" smtClean="0"/>
              <a:t> den planety: 24 hod 37 min</a:t>
            </a:r>
            <a:r>
              <a:rPr lang="cs-CZ" dirty="0" smtClean="0"/>
              <a:t>	</a:t>
            </a:r>
            <a:endParaRPr lang="cs-CZ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  <p:pic>
        <p:nvPicPr>
          <p:cNvPr id="8" name="Obrázek 7" descr="Mars Hubble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572000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práce: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2057400"/>
            <a:ext cx="9144000" cy="421653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738000" rIns="738000">
            <a:spAutoFit/>
          </a:bodyPr>
          <a:lstStyle/>
          <a:p>
            <a:r>
              <a:rPr lang="cs-CZ" sz="3200" b="1" dirty="0" smtClean="0"/>
              <a:t>			</a:t>
            </a:r>
            <a:r>
              <a:rPr lang="cs-CZ" sz="2800" b="1" u="sng" dirty="0" smtClean="0"/>
              <a:t>JUPITER</a:t>
            </a:r>
          </a:p>
          <a:p>
            <a:pPr algn="ctr"/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000" dirty="0" smtClean="0"/>
              <a:t> pátá a zároveň největší planeta sluneční soustavy</a:t>
            </a:r>
          </a:p>
          <a:p>
            <a:r>
              <a:rPr lang="cs-CZ" sz="2000" dirty="0" smtClean="0"/>
              <a:t>- okolo planety jsou prstence, ze Země málo viditelné</a:t>
            </a:r>
          </a:p>
          <a:p>
            <a:pPr>
              <a:buFontTx/>
              <a:buChar char="-"/>
            </a:pPr>
            <a:r>
              <a:rPr lang="cs-CZ" sz="2000" dirty="0" smtClean="0"/>
              <a:t> povrch planety: světlé a tmavé pásy mraků, Velká rudá skvrna</a:t>
            </a:r>
          </a:p>
          <a:p>
            <a:pPr>
              <a:buFontTx/>
              <a:buChar char="-"/>
            </a:pPr>
            <a:r>
              <a:rPr lang="cs-CZ" sz="2000" dirty="0" smtClean="0"/>
              <a:t> Jupiter má 63 měsíců                       </a:t>
            </a:r>
            <a:r>
              <a:rPr lang="cs-CZ" sz="1200" i="1" dirty="0" smtClean="0"/>
              <a:t>	Obr. 9	</a:t>
            </a:r>
          </a:p>
          <a:p>
            <a:pPr>
              <a:buFontTx/>
              <a:buChar char="-"/>
            </a:pPr>
            <a:r>
              <a:rPr lang="cs-CZ" sz="2000" dirty="0" smtClean="0"/>
              <a:t> teplota: okolo - 150</a:t>
            </a:r>
            <a:r>
              <a:rPr lang="cs-CZ" sz="2000" baseline="60000" dirty="0" smtClean="0"/>
              <a:t>o</a:t>
            </a:r>
            <a:r>
              <a:rPr lang="cs-CZ" sz="2000" dirty="0" smtClean="0"/>
              <a:t>C				      </a:t>
            </a:r>
            <a:r>
              <a:rPr lang="cs-CZ" sz="1200" i="1" dirty="0" smtClean="0"/>
              <a:t>Srovnání s velikostí Země  </a:t>
            </a:r>
          </a:p>
          <a:p>
            <a:pPr>
              <a:buFontTx/>
              <a:buChar char="-"/>
            </a:pPr>
            <a:r>
              <a:rPr lang="cs-CZ" sz="2000" dirty="0" smtClean="0"/>
              <a:t> rok planety: 12 let				</a:t>
            </a:r>
            <a:endParaRPr lang="cs-CZ" sz="1600" i="1" dirty="0" smtClean="0"/>
          </a:p>
          <a:p>
            <a:pPr>
              <a:buFontTx/>
              <a:buChar char="-"/>
            </a:pPr>
            <a:r>
              <a:rPr lang="cs-CZ" sz="2000" dirty="0" smtClean="0"/>
              <a:t> den planety: 9 hod 50 min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1200" i="1" dirty="0" smtClean="0"/>
              <a:t>							Obr. 10	</a:t>
            </a:r>
            <a:endParaRPr lang="cs-CZ" dirty="0"/>
          </a:p>
        </p:txBody>
      </p:sp>
      <p:pic>
        <p:nvPicPr>
          <p:cNvPr id="7" name="Obrázek 6" descr="Jupiter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4267200"/>
            <a:ext cx="2381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 descr="http://upload.wikimedia.org/wikipedia/commons/thumb/e/e2/Jupiter-Earth-Spot_comparison.jpg/220px-Jupiter-Earth-Spot_comparison.jp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45720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9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01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0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90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0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14909</TotalTime>
  <Words>623</Words>
  <Application>Microsoft Office PowerPoint</Application>
  <PresentationFormat>Předvádění na obrazovce (4:3)</PresentationFormat>
  <Paragraphs>214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Výchozí návrh</vt:lpstr>
      <vt:lpstr>Délka dne, roku, teplota (údaje o planetách sluneční soustavy)</vt:lpstr>
      <vt:lpstr>Anotace:</vt:lpstr>
      <vt:lpstr>Vlastní práce:</vt:lpstr>
      <vt:lpstr>Vlastní práce:</vt:lpstr>
      <vt:lpstr>Vlastní práce:</vt:lpstr>
      <vt:lpstr>Vlastní práce:</vt:lpstr>
      <vt:lpstr>Vlastní práce:</vt:lpstr>
      <vt:lpstr>Vlastní práce:</vt:lpstr>
      <vt:lpstr>Vlastní práce:</vt:lpstr>
      <vt:lpstr>Vlastní práce:</vt:lpstr>
      <vt:lpstr>Vlastní práce:</vt:lpstr>
      <vt:lpstr>Vlastní práce:</vt:lpstr>
      <vt:lpstr>Vlastní práce:</vt:lpstr>
      <vt:lpstr>Prezentace aplikace PowerPoint</vt:lpstr>
      <vt:lpstr>Vlastní práce:</vt:lpstr>
      <vt:lpstr>Vlastní práce:</vt:lpstr>
      <vt:lpstr>Vlastní práce:</vt:lpstr>
      <vt:lpstr>Prezentace aplikace PowerPoint</vt:lpstr>
      <vt:lpstr>Vlastní práce: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Martinka</dc:creator>
  <cp:lastModifiedBy>ucitel</cp:lastModifiedBy>
  <cp:revision>295</cp:revision>
  <cp:lastPrinted>1601-01-01T00:00:00Z</cp:lastPrinted>
  <dcterms:created xsi:type="dcterms:W3CDTF">1601-01-01T00:00:00Z</dcterms:created>
  <dcterms:modified xsi:type="dcterms:W3CDTF">2013-08-22T12:21:48Z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