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</p:sldMasterIdLst>
  <p:notesMasterIdLst>
    <p:notesMasterId r:id="rId17"/>
  </p:notesMasterIdLst>
  <p:sldIdLst>
    <p:sldId id="256" r:id="rId3"/>
    <p:sldId id="259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6" r:id="rId13"/>
    <p:sldId id="292" r:id="rId14"/>
    <p:sldId id="293" r:id="rId15"/>
    <p:sldId id="294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651D7-A799-448F-A1A1-7536DD080EBC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07785-9C85-42A9-8999-744196EF2D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623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EC506-18F1-40B8-B26C-14D2685826E3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EC506-18F1-40B8-B26C-14D2685826E3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ECB93-CF19-4603-AAE0-295C96E64B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D1297-BF99-455D-B2BB-082F4F1370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1FDC0-D398-49DB-9BD6-A1BF72325A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CECB93-CF19-4603-AAE0-295C96E64BB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06BF4-254B-4364-915C-EFD939073E1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6C8E3-B1D8-45C7-A2AE-4085DB9D2CC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92F1D-AC17-4DE5-8895-BF6664EE08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6E751-7A9E-485C-AC22-95C7C059AC6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E0DB-2C5F-4048-B5EB-12D84C5373F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F6BC-8483-4119-95B3-7F3C7973E9F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5988B-CEB8-4B96-A8B4-EEBD23D228E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06BF4-254B-4364-915C-EFD939073E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F869AED6-1D15-4B41-A473-036903002E0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D1297-BF99-455D-B2BB-082F4F1370E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51FDC0-D398-49DB-9BD6-A1BF72325A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6C8E3-B1D8-45C7-A2AE-4085DB9D2C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92F1D-AC17-4DE5-8895-BF6664EE08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6E751-7A9E-485C-AC22-95C7C059AC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5E0DB-2C5F-4048-B5EB-12D84C5373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1F6BC-8483-4119-95B3-7F3C7973E9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5988B-CEB8-4B96-A8B4-EEBD23D228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9AED6-1D15-4B41-A473-036903002E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038C384-3522-4CCA-AE81-C02420E97A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038C384-3522-4CCA-AE81-C02420E97A6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upload.wikimedia.org/wikipedia/commons/3/3c/Golden_Jackal_sa02.jpg" TargetMode="External"/><Relationship Id="rId7" Type="http://schemas.openxmlformats.org/officeDocument/2006/relationships/hyperlink" Target="http://upload.wikimedia.org/wikipedia/commons/e/e8/Larus_canus_NBII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hyperlink" Target="http://upload.wikimedia.org/wikipedia/commons/c/c3/Eastern_grey_kangaroo_dec07_02.jpg" TargetMode="Externa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Ba%C4%8Dina2.jpg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://cs.wikipedia.org/wiki/Soubor:Subtropical.pn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s.wikipedia.org/wiki/Soubor:Olea_lancea_fruit.jpg" TargetMode="External"/><Relationship Id="rId5" Type="http://schemas.openxmlformats.org/officeDocument/2006/relationships/hyperlink" Target="http://cs.wikipedia.org/wiki/Soubor:Tobacco.jpg" TargetMode="External"/><Relationship Id="rId4" Type="http://schemas.openxmlformats.org/officeDocument/2006/relationships/hyperlink" Target="http://cs.wikipedia.org/wiki/Soubor:Feld_mit_reifer_Baumwolle.jpe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Lemon.jpg" TargetMode="External"/><Relationship Id="rId2" Type="http://schemas.openxmlformats.org/officeDocument/2006/relationships/hyperlink" Target="http://cs.wikipedia.org/wiki/Soubor:Ambersweet_oranges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eg"/><Relationship Id="rId5" Type="http://schemas.openxmlformats.org/officeDocument/2006/relationships/hyperlink" Target="http://cs.wikipedia.org/wiki/Soubor:Close_up_grapes.jpg" TargetMode="External"/><Relationship Id="rId4" Type="http://schemas.openxmlformats.org/officeDocument/2006/relationships/hyperlink" Target="http://cs.wikipedia.org/wiki/Soubor:Lime_frugter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Golden_Jackal_sa02.jpg" TargetMode="External"/><Relationship Id="rId2" Type="http://schemas.openxmlformats.org/officeDocument/2006/relationships/hyperlink" Target="http://cs.wikipedia.org/wiki/Soubor:Mouflon_2.jpg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hyperlink" Target="http://cs.wikipedia.org/wiki/Soubor:Eastern_grey_kangaroo_dec07_02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hyperlink" Target="http://cs.wikipedia.org/wiki/Soubor:Ba%C4%8Dina2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//upload.wikimedia.org/wikipedia/commons/d/d7/Feld_mit_reifer_Baumwolle.jpeg" TargetMode="External"/><Relationship Id="rId7" Type="http://schemas.openxmlformats.org/officeDocument/2006/relationships/hyperlink" Target="//upload.wikimedia.org/wikipedia/commons/8/85/Olea_lancea_fruit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hyperlink" Target="//upload.wikimedia.org/wikipedia/commons/e/ed/Tobacco.jpg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e/ee/Lime_frugter.jpg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//upload.wikimedia.org/wikipedia/commons/e/e4/Lemon.jpg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hyperlink" Target="http://cs.wikipedia.org/wiki/Soubor:Close_up_grapes.jpg" TargetMode="External"/><Relationship Id="rId4" Type="http://schemas.openxmlformats.org/officeDocument/2006/relationships/hyperlink" Target="http://cs.wikipedia.org/wiki/Soubor:Ambersweet_oranges.jpg" TargetMode="External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c/Dama_dama8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hyperlink" Target="http://upload.wikimedia.org/wikipedia/commons/7/74/Mouflon_2.jpg" TargetMode="Externa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Subtropický podnebný pás</a:t>
            </a:r>
          </a:p>
        </p:txBody>
      </p:sp>
      <p:pic>
        <p:nvPicPr>
          <p:cNvPr id="4099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72354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cs-CZ" b="1" dirty="0" smtClean="0"/>
          </a:p>
          <a:p>
            <a:pPr algn="ctr"/>
            <a:r>
              <a:rPr lang="cs-CZ" sz="1600" b="1" dirty="0" smtClean="0"/>
              <a:t>Pří_220_Podnebné pásy_Subtropický podnebný pás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Autor</a:t>
            </a:r>
            <a:r>
              <a:rPr lang="cs-CZ" b="1" dirty="0"/>
              <a:t>: Mgr. </a:t>
            </a:r>
            <a:r>
              <a:rPr lang="cs-CZ" b="1" dirty="0" smtClean="0"/>
              <a:t>Martina Vaculová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</a:t>
            </a:r>
            <a:r>
              <a:rPr lang="cs-CZ" dirty="0" smtClean="0"/>
              <a:t>Základní a Mateřská škola </a:t>
            </a:r>
            <a:r>
              <a:rPr lang="cs-CZ" dirty="0" err="1" smtClean="0"/>
              <a:t>Kašava</a:t>
            </a:r>
            <a:r>
              <a:rPr lang="cs-CZ" dirty="0" smtClean="0"/>
              <a:t>, okres </a:t>
            </a:r>
            <a:r>
              <a:rPr lang="cs-CZ" dirty="0"/>
              <a:t>Zlín,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7315200" cy="46482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200" b="1" i="1" dirty="0" smtClean="0">
                <a:latin typeface="Arial" pitchFamily="34" charset="0"/>
                <a:cs typeface="Arial" pitchFamily="34" charset="0"/>
              </a:rPr>
              <a:t>Šakal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				</a:t>
            </a:r>
            <a:r>
              <a:rPr lang="cs-CZ" sz="2200" b="1" i="1" dirty="0" smtClean="0">
                <a:latin typeface="Arial" pitchFamily="34" charset="0"/>
                <a:cs typeface="Arial" pitchFamily="34" charset="0"/>
              </a:rPr>
              <a:t>Klokan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lnSpc>
                <a:spcPct val="90000"/>
              </a:lnSpc>
              <a:buNone/>
            </a:pP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          Obr. 15				     Obr. 16	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200" b="1" i="1" dirty="0" smtClean="0">
                <a:latin typeface="Arial" pitchFamily="34" charset="0"/>
                <a:cs typeface="Arial" pitchFamily="34" charset="0"/>
              </a:rPr>
              <a:t>Racek</a:t>
            </a:r>
          </a:p>
          <a:p>
            <a:pPr>
              <a:lnSpc>
                <a:spcPct val="90000"/>
              </a:lnSpc>
              <a:buNone/>
            </a:pP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       Obr. 17</a:t>
            </a:r>
            <a:endParaRPr lang="cs-CZ" sz="12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5640387"/>
            <a:ext cx="5575300" cy="1217613"/>
          </a:xfrm>
          <a:prstGeom prst="rect">
            <a:avLst/>
          </a:prstGeom>
          <a:noFill/>
        </p:spPr>
      </p:pic>
      <p:pic>
        <p:nvPicPr>
          <p:cNvPr id="8" name="Obrázek 7" descr="Soubor:Golden Jackal sa02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838200"/>
            <a:ext cx="4114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 descr="Soubor:Eastern grey kangaroo dec07 02.jp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1066800"/>
            <a:ext cx="2438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 descr="Soubor:Larus canus NBII.jpg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00200" y="3505200"/>
            <a:ext cx="257556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konec</a:t>
            </a:r>
            <a:endParaRPr lang="cs-CZ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620000" cy="533400"/>
          </a:xfrm>
        </p:spPr>
        <p:txBody>
          <a:bodyPr/>
          <a:lstStyle/>
          <a:p>
            <a:pPr algn="l"/>
            <a:r>
              <a:rPr lang="cs-CZ" sz="2400" b="1" i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Citace: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7467600" cy="4495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600" b="1" i="1" dirty="0">
                <a:latin typeface="Arial" pitchFamily="34" charset="0"/>
                <a:cs typeface="Arial" pitchFamily="34" charset="0"/>
              </a:rPr>
              <a:t>Obr. 1</a:t>
            </a: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Soubor: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Subtropical.png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[online]. 2001-, 9.3.2011 [cit. 2012-12-18]. Dostupné z: 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2"/>
              </a:rPr>
              <a:t>http://cs.wikipedia.org/wiki/Soubor:Subtropical.png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Obr. 2: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Vlastní tvorba.</a:t>
            </a:r>
            <a:endParaRPr lang="cs-CZ" sz="1600" b="1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Obr</a:t>
            </a:r>
            <a:r>
              <a:rPr lang="cs-CZ" sz="1600" b="1" i="1" dirty="0">
                <a:latin typeface="Arial" pitchFamily="34" charset="0"/>
                <a:cs typeface="Arial" pitchFamily="34" charset="0"/>
              </a:rPr>
              <a:t>. </a:t>
            </a: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3: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Soubor:Bačina2.jpg. In: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[online]. 2001-, 3.1.2007 [cit. 2012-12-18]. Dostupné z: 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3"/>
              </a:rPr>
              <a:t>http://cs.wikipedia.org/wiki/Soubor:Ba%C4%8Dina2.jpg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Obr. 4: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Vlastní tvorba</a:t>
            </a:r>
          </a:p>
          <a:p>
            <a:pPr>
              <a:buFont typeface="Wingdings" pitchFamily="2" charset="2"/>
              <a:buChar char="q"/>
            </a:pP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Obr</a:t>
            </a:r>
            <a:r>
              <a:rPr lang="cs-CZ" sz="1600" b="1" i="1" dirty="0">
                <a:latin typeface="Arial" pitchFamily="34" charset="0"/>
                <a:cs typeface="Arial" pitchFamily="34" charset="0"/>
              </a:rPr>
              <a:t>. </a:t>
            </a: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5: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Soubor:Feld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mit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reifer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Baumwolle.jpeg. In: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Wikipedia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[online].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2001-, 13.12.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2004 [cit. 2012-12-18].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Dostupné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z: 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4"/>
              </a:rPr>
              <a:t>http://cs.wikipedia.org/wiki/Soubor:Feld_mit_reifer_Baumwolle.jpeg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Obr. </a:t>
            </a:r>
            <a:r>
              <a:rPr lang="cs-CZ" sz="1600" b="1" i="1" dirty="0">
                <a:latin typeface="Arial" pitchFamily="34" charset="0"/>
                <a:cs typeface="Arial" pitchFamily="34" charset="0"/>
              </a:rPr>
              <a:t>6</a:t>
            </a: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Tobacco.jpg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[online]. 2001-, 25.9.2005 [cit. 2012-12-18]. Dostupné z: 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5"/>
              </a:rPr>
              <a:t>http://cs.wikipedia.org/wiki/Soubor:Tobacco.jpg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Obr. 7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Soubor:Olea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lancea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fruit.jpg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[online]. 2001-, 23.10.2006 [cit. 2012-12-18]. Dostupné z: 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6"/>
              </a:rPr>
              <a:t>http://cs.wikipedia.org/wiki/Soubor:Olea_lancea_fruit.jpg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OPVK_hor_zakladni_logolink_RGB_c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5640387"/>
            <a:ext cx="5575300" cy="12176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762000"/>
            <a:ext cx="7391400" cy="4800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Obr.8: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Ambersweet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oranges.jpg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[online]. 2001-, 24.5.2005 [cit. 2012-12-18]. Dostupné z: 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2"/>
              </a:rPr>
              <a:t>http://cs.wikipedia.org/wiki/Soubor:Ambersweet_oranges.jpg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Obr. 9: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Vlastní tvorba.</a:t>
            </a:r>
          </a:p>
          <a:p>
            <a:pPr>
              <a:buFont typeface="Wingdings" pitchFamily="2" charset="2"/>
              <a:buChar char="q"/>
            </a:pP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Obr.10: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Soubor:Lemon.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jpg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[online]. 2001-, 14.2.2005 [cit. 2012-12-18]. Dostupné z: 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3"/>
              </a:rPr>
              <a:t>http://cs.wikipedia.org/wiki/Soubor:Lemon.jpg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Obr. 11: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Lime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frugter.jpg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[online]. 2001-, 27.8.2005 [cit. 2012-12-18]. Dostupné z: 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4"/>
              </a:rPr>
              <a:t>http://cs.wikipedia.org/wiki/Soubor:Lime_frugter.jpg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Obr.12: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Soubor:Close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up grapes.jpg. In: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[online].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2001-, 9.5.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2005 [cit. 2012-12-18].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Dostupné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z: 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5"/>
              </a:rPr>
              <a:t>http://cs.wikipedia.org/wiki/Soubor:Close_up_grapes.jpg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Obr. 13: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Dama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dama8.JPG. In: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[online]. 2001-, 11.8.2005 [cit. 2012-12-29]. Dostupné z: http://cs.wikipedia.org/wiki/Soubor:Dama_dama8.JPG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5640387"/>
            <a:ext cx="5575300" cy="12176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90600"/>
            <a:ext cx="7391400" cy="4191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Obr. 14: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Mouflon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2.jpg. In: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[online]. 2001- [cit. 2012-12-29]. Dostupné z: 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2"/>
              </a:rPr>
              <a:t>http://cs.wikipedia.org/wiki/Soubor:Mouflon_2.jpg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Obr. 15: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Golden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Jackal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sa02.jpg. In: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[online]. 2001-, 15.7.2005 [cit. 2012-12-29]. Dostupné z: 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3"/>
              </a:rPr>
              <a:t>http://cs.wikipedia.org/wiki/Soubor:Golden_Jackal_sa02.jpg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Obr. 16: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Eastern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grey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kangaroo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dec07 02.jpg. In: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[online]. 2001-, 9.1.2009 [cit</a:t>
            </a:r>
            <a:r>
              <a:rPr lang="cs-CZ" sz="1600" smtClean="0">
                <a:latin typeface="Arial" pitchFamily="34" charset="0"/>
                <a:cs typeface="Arial" pitchFamily="34" charset="0"/>
              </a:rPr>
              <a:t>. 2012-12-29]. Dostupné z: </a:t>
            </a:r>
            <a:r>
              <a:rPr lang="cs-CZ" sz="1600" smtClean="0">
                <a:latin typeface="Arial" pitchFamily="34" charset="0"/>
                <a:cs typeface="Arial" pitchFamily="34" charset="0"/>
                <a:hlinkClick r:id="rId4"/>
              </a:rPr>
              <a:t>http://cs.wikipedia.org/wiki/Soubor:Eastern_grey_kangaroo_dec07_02.jpg</a:t>
            </a:r>
            <a:endParaRPr lang="cs-CZ" sz="160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600" b="1" i="1" smtClean="0">
                <a:latin typeface="Arial" pitchFamily="34" charset="0"/>
                <a:cs typeface="Arial" pitchFamily="34" charset="0"/>
              </a:rPr>
              <a:t>Obr.17: 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Soubor:Larus canus NBII.jpg. In: </a:t>
            </a:r>
            <a:r>
              <a:rPr lang="en-US" sz="1600" i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 [online]. 2001-, 2.10.2005 [cit. 2012-12-29]. Dostupné z: http://cs.wikipedia.org/wiki/Soubor:Larus_canus_NBII.jpg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5334000"/>
            <a:ext cx="5575300" cy="12176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5123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pro </a:t>
            </a:r>
            <a:r>
              <a:rPr lang="cs-CZ" dirty="0" smtClean="0"/>
              <a:t>seznámení žáků pátého ročníku s učivem o podnebných pásech.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rozšiřuje základní probíranou látku o podnebných pásech.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předmět </a:t>
            </a:r>
            <a:r>
              <a:rPr lang="cs-CZ" dirty="0" smtClean="0"/>
              <a:t>přírodověda </a:t>
            </a:r>
            <a:r>
              <a:rPr lang="cs-CZ" dirty="0" smtClean="0"/>
              <a:t>5. ročník.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</a:t>
            </a:r>
            <a:r>
              <a:rPr lang="cs-CZ" dirty="0" smtClean="0"/>
              <a:t>vznikl ze zápisů autora jako </a:t>
            </a:r>
            <a:r>
              <a:rPr lang="cs-CZ" dirty="0"/>
              <a:t>doplňující materiál k </a:t>
            </a:r>
            <a:r>
              <a:rPr lang="cs-CZ" dirty="0" smtClean="0"/>
              <a:t>učebnici: JURČÁK, Jaroslav. </a:t>
            </a:r>
            <a:r>
              <a:rPr lang="cs-CZ" i="1" dirty="0" smtClean="0"/>
              <a:t>Přírodověda 5. ročník</a:t>
            </a:r>
            <a:r>
              <a:rPr lang="cs-CZ" dirty="0" smtClean="0"/>
              <a:t>. Olomouc: PRODOS, 1996. ISBN 80-85806-41-X. </a:t>
            </a:r>
            <a:endParaRPr lang="cs-CZ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077200" cy="836613"/>
          </a:xfrm>
        </p:spPr>
        <p:txBody>
          <a:bodyPr>
            <a:normAutofit fontScale="90000"/>
          </a:bodyPr>
          <a:lstStyle/>
          <a:p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SUBTROPICKÝ PODNEBNÝ PÁS</a:t>
            </a:r>
            <a:endParaRPr lang="cs-CZ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1295400"/>
            <a:ext cx="6781800" cy="4038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cs-CZ" sz="4500" dirty="0" smtClean="0">
                <a:latin typeface="Arial" pitchFamily="34" charset="0"/>
                <a:cs typeface="Arial" pitchFamily="34" charset="0"/>
              </a:rPr>
              <a:t>nachází se mezi mírným podnebným pásem</a:t>
            </a:r>
          </a:p>
          <a:p>
            <a:pPr>
              <a:lnSpc>
                <a:spcPct val="90000"/>
              </a:lnSpc>
              <a:buNone/>
            </a:pPr>
            <a:r>
              <a:rPr lang="cs-CZ" sz="4500" dirty="0" smtClean="0">
                <a:latin typeface="Arial" pitchFamily="34" charset="0"/>
                <a:cs typeface="Arial" pitchFamily="34" charset="0"/>
              </a:rPr>
              <a:t>	a tropickým podnebným pásem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2000" dirty="0" smtClean="0"/>
          </a:p>
          <a:p>
            <a:pPr>
              <a:lnSpc>
                <a:spcPct val="90000"/>
              </a:lnSpc>
              <a:buNone/>
            </a:pPr>
            <a:endParaRPr lang="cs-CZ" sz="2000" dirty="0" smtClean="0"/>
          </a:p>
          <a:p>
            <a:pPr>
              <a:lnSpc>
                <a:spcPct val="90000"/>
              </a:lnSpc>
              <a:buNone/>
            </a:pPr>
            <a:endParaRPr lang="cs-CZ" sz="2000" dirty="0" smtClean="0"/>
          </a:p>
          <a:p>
            <a:pPr>
              <a:lnSpc>
                <a:spcPct val="90000"/>
              </a:lnSpc>
              <a:buNone/>
            </a:pPr>
            <a:endParaRPr lang="cs-CZ" sz="2000" dirty="0"/>
          </a:p>
          <a:p>
            <a:pPr>
              <a:lnSpc>
                <a:spcPct val="90000"/>
              </a:lnSpc>
              <a:buNone/>
            </a:pPr>
            <a:endParaRPr lang="cs-CZ" sz="2000" dirty="0" smtClean="0"/>
          </a:p>
          <a:p>
            <a:pPr>
              <a:lnSpc>
                <a:spcPct val="90000"/>
              </a:lnSpc>
              <a:buNone/>
            </a:pPr>
            <a:endParaRPr lang="cs-CZ" sz="2000" dirty="0"/>
          </a:p>
          <a:p>
            <a:pPr>
              <a:lnSpc>
                <a:spcPct val="90000"/>
              </a:lnSpc>
              <a:buNone/>
            </a:pPr>
            <a:r>
              <a:rPr lang="cs-CZ" sz="1900" i="1" dirty="0" smtClean="0">
                <a:latin typeface="Arial" pitchFamily="34" charset="0"/>
                <a:cs typeface="Arial" pitchFamily="34" charset="0"/>
              </a:rPr>
              <a:t>				Obr.1</a:t>
            </a:r>
            <a:endParaRPr lang="cs-CZ" sz="19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410200"/>
            <a:ext cx="5575300" cy="1217613"/>
          </a:xfrm>
          <a:prstGeom prst="rect">
            <a:avLst/>
          </a:prstGeom>
          <a:noFill/>
        </p:spPr>
      </p:pic>
      <p:pic>
        <p:nvPicPr>
          <p:cNvPr id="9" name="Obrázek 8" descr="http://upload.wikimedia.org/wikipedia/commons/2/2a/Subtropical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667000"/>
            <a:ext cx="576072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481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481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/>
            <a:r>
              <a:rPr lang="cs-CZ" sz="32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SUBTROPICKÝ PODNEBNÝ PÁS</a:t>
            </a:r>
            <a:endParaRPr lang="cs-CZ" sz="32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28600" y="1219200"/>
            <a:ext cx="7620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buFontTx/>
              <a:buChar char="-"/>
            </a:pPr>
            <a:r>
              <a:rPr lang="cs-CZ" sz="2800" dirty="0" smtClean="0"/>
              <a:t>dělení na typy: pevninské a mořské</a:t>
            </a:r>
          </a:p>
          <a:p>
            <a:pPr lvl="0"/>
            <a:r>
              <a:rPr kumimoji="0" lang="cs-CZ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cs-CZ" sz="12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Obr. 2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667000" y="5181600"/>
            <a:ext cx="6172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200" kern="0" dirty="0" smtClean="0"/>
              <a:t>		</a:t>
            </a:r>
            <a:endParaRPr lang="cs-CZ" sz="1200" i="1" kern="0" dirty="0"/>
          </a:p>
        </p:txBody>
      </p:sp>
      <p:pic>
        <p:nvPicPr>
          <p:cNvPr id="14" name="Picture 3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486400"/>
            <a:ext cx="5575300" cy="1217613"/>
          </a:xfrm>
          <a:prstGeom prst="rect">
            <a:avLst/>
          </a:prstGeom>
          <a:noFill/>
        </p:spPr>
      </p:pic>
      <p:pic>
        <p:nvPicPr>
          <p:cNvPr id="164865" name="Picture 1" descr="I:\fotky\2012\MEGANISSI + Lipno + Český Krumlov + Červená Lhota\IMG_52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438400"/>
            <a:ext cx="6096000" cy="2667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8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8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cs-CZ" sz="32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Subtropy</a:t>
            </a:r>
            <a:endParaRPr lang="cs-CZ" sz="32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28600" y="1219200"/>
            <a:ext cx="3886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2800" b="1" kern="0" dirty="0" smtClean="0">
                <a:ea typeface="+mj-ea"/>
                <a:cs typeface="Arial" pitchFamily="34" charset="0"/>
              </a:rPr>
              <a:t> v létě </a:t>
            </a:r>
            <a:r>
              <a:rPr lang="cs-CZ" sz="2800" kern="0" dirty="0" smtClean="0">
                <a:ea typeface="+mj-ea"/>
                <a:cs typeface="Arial" pitchFamily="34" charset="0"/>
              </a:rPr>
              <a:t>-</a:t>
            </a:r>
            <a:r>
              <a:rPr lang="cs-CZ" sz="2800" b="1" kern="0" dirty="0" smtClean="0">
                <a:ea typeface="+mj-ea"/>
                <a:cs typeface="Arial" pitchFamily="34" charset="0"/>
              </a:rPr>
              <a:t> </a:t>
            </a:r>
            <a:r>
              <a:rPr lang="cs-CZ" sz="2800" kern="0" dirty="0" smtClean="0">
                <a:ea typeface="+mj-ea"/>
                <a:cs typeface="Arial" pitchFamily="34" charset="0"/>
              </a:rPr>
              <a:t>převážně suché podnebí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cs-CZ" sz="2800" kern="0" dirty="0">
              <a:ea typeface="+mj-ea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2800" kern="0" dirty="0" smtClean="0">
                <a:ea typeface="+mj-ea"/>
                <a:cs typeface="Arial" pitchFamily="34" charset="0"/>
              </a:rPr>
              <a:t> </a:t>
            </a:r>
            <a:r>
              <a:rPr lang="cs-CZ" sz="2800" b="1" kern="0" dirty="0" smtClean="0">
                <a:ea typeface="+mj-ea"/>
                <a:cs typeface="Arial" pitchFamily="34" charset="0"/>
              </a:rPr>
              <a:t>v zimě – </a:t>
            </a:r>
            <a:r>
              <a:rPr lang="cs-CZ" sz="2800" kern="0" dirty="0" smtClean="0">
                <a:ea typeface="+mj-ea"/>
                <a:cs typeface="Arial" pitchFamily="34" charset="0"/>
              </a:rPr>
              <a:t>vlhké, na srážky bohaté období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cs-CZ" sz="2800" kern="0" dirty="0" smtClean="0"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2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667000" y="5181600"/>
            <a:ext cx="6172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200" kern="0" dirty="0" smtClean="0"/>
              <a:t>		</a:t>
            </a:r>
            <a:endParaRPr lang="cs-CZ" sz="1200" i="1" kern="0" dirty="0"/>
          </a:p>
        </p:txBody>
      </p:sp>
      <p:pic>
        <p:nvPicPr>
          <p:cNvPr id="14" name="Picture 3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486400"/>
            <a:ext cx="5575300" cy="1217613"/>
          </a:xfrm>
          <a:prstGeom prst="rect">
            <a:avLst/>
          </a:prstGeom>
          <a:noFill/>
        </p:spPr>
      </p:pic>
      <p:pic>
        <p:nvPicPr>
          <p:cNvPr id="16" name="Obrázek 15" descr="http://upload.wikimedia.org/wikipedia/commons/thumb/e/e1/Ba%C4%8Dina2.jpg/220px-Ba%C4%8Dina2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371600"/>
            <a:ext cx="2819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bdélník 16"/>
          <p:cNvSpPr/>
          <p:nvPr/>
        </p:nvSpPr>
        <p:spPr>
          <a:xfrm>
            <a:off x="5638800" y="3429000"/>
            <a:ext cx="6126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200" i="1" kern="0" dirty="0">
                <a:solidFill>
                  <a:srgbClr val="171A1B"/>
                </a:solidFill>
              </a:rPr>
              <a:t>Obr. </a:t>
            </a:r>
            <a:r>
              <a:rPr lang="cs-CZ" sz="1200" i="1" kern="0" dirty="0" smtClean="0">
                <a:solidFill>
                  <a:srgbClr val="171A1B"/>
                </a:solidFill>
              </a:rPr>
              <a:t>3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572000" y="6858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cs-CZ" sz="2800" kern="0" dirty="0" smtClean="0"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cs-CZ" sz="16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Arial" pitchFamily="34" charset="0"/>
              </a:rPr>
              <a:t>Krajina v Chorvatsku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7315200" cy="4648200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cs-CZ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Rostliny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téměř vždyzelené husté porosty dřevin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 kožovitými nebo chlupatými listy</a:t>
            </a:r>
          </a:p>
          <a:p>
            <a:pPr>
              <a:lnSpc>
                <a:spcPct val="90000"/>
              </a:lnSpc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				</a:t>
            </a:r>
            <a:endParaRPr lang="cs-CZ" sz="12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28600" y="4876800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	           </a:t>
            </a:r>
            <a:r>
              <a:rPr lang="cs-CZ" sz="1200" i="1" dirty="0" smtClean="0"/>
              <a:t>Obr. 4</a:t>
            </a:r>
            <a:endParaRPr lang="cs-CZ" sz="1200" i="1" dirty="0"/>
          </a:p>
        </p:txBody>
      </p:sp>
      <p:pic>
        <p:nvPicPr>
          <p:cNvPr id="10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5410200"/>
            <a:ext cx="5575300" cy="1217613"/>
          </a:xfrm>
          <a:prstGeom prst="rect">
            <a:avLst/>
          </a:prstGeom>
          <a:noFill/>
        </p:spPr>
      </p:pic>
      <p:pic>
        <p:nvPicPr>
          <p:cNvPr id="165889" name="Picture 1" descr="I:\fotky\2012\MEGANISSI + Lipno + Český Krumlov + Červená Lhota\IMG_5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828800"/>
            <a:ext cx="6934200" cy="3124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5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5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5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5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153400" cy="4724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Char char="-"/>
            </a:pPr>
            <a:endParaRPr lang="cs-CZ" sz="2400" dirty="0" smtClean="0"/>
          </a:p>
          <a:p>
            <a:pPr>
              <a:lnSpc>
                <a:spcPct val="90000"/>
              </a:lnSpc>
              <a:buNone/>
            </a:pPr>
            <a:r>
              <a:rPr lang="cs-CZ" sz="2400" i="1" u="sng" dirty="0" smtClean="0">
                <a:latin typeface="Arial" pitchFamily="34" charset="0"/>
                <a:cs typeface="Arial" pitchFamily="34" charset="0"/>
              </a:rPr>
              <a:t>Pěstuje se zde: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cs-CZ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2400" b="1" i="1" dirty="0" smtClean="0">
                <a:latin typeface="Arial" pitchFamily="34" charset="0"/>
                <a:cs typeface="Arial" pitchFamily="34" charset="0"/>
              </a:rPr>
              <a:t>Bavlník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cs-CZ" sz="2400" b="1" i="1" dirty="0" smtClean="0">
                <a:latin typeface="Arial" pitchFamily="34" charset="0"/>
                <a:cs typeface="Arial" pitchFamily="34" charset="0"/>
              </a:rPr>
              <a:t>Tabák		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400" b="1" i="1" dirty="0" smtClean="0">
                <a:latin typeface="Arial" pitchFamily="34" charset="0"/>
                <a:cs typeface="Arial" pitchFamily="34" charset="0"/>
              </a:rPr>
              <a:t>Olivy</a:t>
            </a:r>
            <a:endParaRPr lang="cs-CZ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1300" i="1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>
              <a:lnSpc>
                <a:spcPct val="90000"/>
              </a:lnSpc>
              <a:buNone/>
            </a:pPr>
            <a:r>
              <a:rPr lang="cs-CZ" sz="1300" i="1" dirty="0" smtClean="0">
                <a:latin typeface="Arial" pitchFamily="34" charset="0"/>
                <a:cs typeface="Arial" pitchFamily="34" charset="0"/>
              </a:rPr>
              <a:t>		Obr.5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8">
              <a:lnSpc>
                <a:spcPct val="90000"/>
              </a:lnSpc>
              <a:buFontTx/>
              <a:buChar char="-"/>
            </a:pPr>
            <a:r>
              <a:rPr lang="cs-CZ" sz="1200" dirty="0" smtClean="0"/>
              <a:t>				</a:t>
            </a:r>
            <a:r>
              <a:rPr lang="cs-CZ" sz="1300" i="1" dirty="0" smtClean="0">
                <a:latin typeface="Arial" pitchFamily="34" charset="0"/>
                <a:cs typeface="Arial" pitchFamily="34" charset="0"/>
              </a:rPr>
              <a:t>Obr.7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cs-CZ" sz="2400" dirty="0" smtClean="0"/>
          </a:p>
          <a:p>
            <a:pPr>
              <a:lnSpc>
                <a:spcPct val="90000"/>
              </a:lnSpc>
              <a:buNone/>
            </a:pPr>
            <a:r>
              <a:rPr lang="cs-CZ" sz="2400" dirty="0" smtClean="0"/>
              <a:t>				     </a:t>
            </a:r>
            <a:r>
              <a:rPr lang="cs-CZ" sz="1300" i="1" dirty="0" smtClean="0">
                <a:latin typeface="Arial" pitchFamily="34" charset="0"/>
                <a:cs typeface="Arial" pitchFamily="34" charset="0"/>
              </a:rPr>
              <a:t>Obr. 6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cs-CZ" sz="2400" dirty="0"/>
          </a:p>
          <a:p>
            <a:pPr algn="ctr">
              <a:lnSpc>
                <a:spcPct val="90000"/>
              </a:lnSpc>
              <a:buNone/>
            </a:pPr>
            <a:endParaRPr lang="cs-CZ" sz="2400" b="1" dirty="0" smtClean="0"/>
          </a:p>
          <a:p>
            <a:pPr algn="ctr">
              <a:lnSpc>
                <a:spcPct val="90000"/>
              </a:lnSpc>
              <a:buNone/>
            </a:pPr>
            <a:endParaRPr lang="cs-CZ" b="1" dirty="0"/>
          </a:p>
        </p:txBody>
      </p:sp>
      <p:pic>
        <p:nvPicPr>
          <p:cNvPr id="9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334000"/>
            <a:ext cx="5575300" cy="1217613"/>
          </a:xfrm>
          <a:prstGeom prst="rect">
            <a:avLst/>
          </a:prstGeom>
          <a:noFill/>
        </p:spPr>
      </p:pic>
      <p:pic>
        <p:nvPicPr>
          <p:cNvPr id="193538" name="Picture 2" descr="Soubor:Feld mit reifer Baumwolle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752600"/>
            <a:ext cx="2286000" cy="1600200"/>
          </a:xfrm>
          <a:prstGeom prst="rect">
            <a:avLst/>
          </a:prstGeom>
          <a:noFill/>
        </p:spPr>
      </p:pic>
      <p:pic>
        <p:nvPicPr>
          <p:cNvPr id="193540" name="Picture 4" descr="Soubor:Tobacco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1676400"/>
            <a:ext cx="2257425" cy="2667000"/>
          </a:xfrm>
          <a:prstGeom prst="rect">
            <a:avLst/>
          </a:prstGeom>
          <a:noFill/>
        </p:spPr>
      </p:pic>
      <p:pic>
        <p:nvPicPr>
          <p:cNvPr id="193542" name="Picture 6" descr="Soubor:Olea lancea fruit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0200" y="1676400"/>
            <a:ext cx="2362200" cy="2057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0"/>
            <a:ext cx="8153400" cy="5181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Char char="-"/>
            </a:pPr>
            <a:endParaRPr lang="cs-CZ" sz="2400" dirty="0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 b="1" i="1" dirty="0" smtClean="0">
                <a:latin typeface="Arial" pitchFamily="34" charset="0"/>
                <a:cs typeface="Arial" pitchFamily="34" charset="0"/>
              </a:rPr>
              <a:t>Pěstuje se zde: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2400" b="1" i="1" dirty="0" smtClean="0">
                <a:latin typeface="Arial" pitchFamily="34" charset="0"/>
                <a:cs typeface="Arial" pitchFamily="34" charset="0"/>
              </a:rPr>
              <a:t>Citrusy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					</a:t>
            </a:r>
            <a:r>
              <a:rPr lang="cs-CZ" sz="1900" i="1" dirty="0" smtClean="0">
                <a:latin typeface="Arial" pitchFamily="34" charset="0"/>
                <a:cs typeface="Arial" pitchFamily="34" charset="0"/>
              </a:rPr>
              <a:t>Citrony:</a:t>
            </a:r>
          </a:p>
          <a:p>
            <a:pPr>
              <a:lnSpc>
                <a:spcPct val="90000"/>
              </a:lnSpc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1900" i="1" dirty="0" smtClean="0">
                <a:latin typeface="Arial" pitchFamily="34" charset="0"/>
                <a:cs typeface="Arial" pitchFamily="34" charset="0"/>
              </a:rPr>
              <a:t>Pomeranče: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cs-CZ" sz="1900" i="1" dirty="0" smtClean="0">
                <a:latin typeface="Arial" pitchFamily="34" charset="0"/>
                <a:cs typeface="Arial" pitchFamily="34" charset="0"/>
              </a:rPr>
              <a:t>Mandarinky: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lnSpc>
                <a:spcPct val="90000"/>
              </a:lnSpc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1300" i="1" dirty="0" smtClean="0">
                <a:latin typeface="Arial" pitchFamily="34" charset="0"/>
                <a:cs typeface="Arial" pitchFamily="34" charset="0"/>
              </a:rPr>
              <a:t>							    Obr. 10	</a:t>
            </a:r>
          </a:p>
          <a:p>
            <a:pPr>
              <a:lnSpc>
                <a:spcPct val="90000"/>
              </a:lnSpc>
              <a:buNone/>
            </a:pP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1300" i="1" dirty="0" smtClean="0">
                <a:latin typeface="Arial" pitchFamily="34" charset="0"/>
                <a:cs typeface="Arial" pitchFamily="34" charset="0"/>
              </a:rPr>
              <a:t>	    Obr.8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     	    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cs-CZ" sz="1900" i="1" dirty="0" smtClean="0">
                <a:latin typeface="Arial" pitchFamily="34" charset="0"/>
                <a:cs typeface="Arial" pitchFamily="34" charset="0"/>
              </a:rPr>
              <a:t>Limetky:     </a:t>
            </a:r>
            <a:r>
              <a:rPr lang="cs-CZ" sz="1300" i="1" dirty="0" smtClean="0">
                <a:latin typeface="Arial" pitchFamily="34" charset="0"/>
                <a:cs typeface="Arial" pitchFamily="34" charset="0"/>
              </a:rPr>
              <a:t>Obr.11</a:t>
            </a:r>
          </a:p>
          <a:p>
            <a:pPr>
              <a:lnSpc>
                <a:spcPct val="90000"/>
              </a:lnSpc>
              <a:buNone/>
            </a:pPr>
            <a:r>
              <a:rPr lang="cs-CZ" sz="2400" b="1" i="1" dirty="0" smtClean="0">
                <a:latin typeface="Arial" pitchFamily="34" charset="0"/>
                <a:cs typeface="Arial" pitchFamily="34" charset="0"/>
              </a:rPr>
              <a:t>				</a:t>
            </a:r>
            <a:r>
              <a:rPr lang="cs-CZ" sz="1300" i="1" dirty="0" smtClean="0">
                <a:latin typeface="Arial" pitchFamily="34" charset="0"/>
                <a:cs typeface="Arial" pitchFamily="34" charset="0"/>
              </a:rPr>
              <a:t>Obr. 9</a:t>
            </a:r>
          </a:p>
          <a:p>
            <a:pPr>
              <a:lnSpc>
                <a:spcPct val="90000"/>
              </a:lnSpc>
              <a:buNone/>
            </a:pPr>
            <a:r>
              <a:rPr lang="cs-CZ" sz="2400" b="1" i="1" dirty="0" smtClean="0">
                <a:latin typeface="Arial" pitchFamily="34" charset="0"/>
                <a:cs typeface="Arial" pitchFamily="34" charset="0"/>
              </a:rPr>
              <a:t>Vinná réva: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1300" i="1" dirty="0" smtClean="0">
                <a:latin typeface="Arial" pitchFamily="34" charset="0"/>
                <a:cs typeface="Arial" pitchFamily="34" charset="0"/>
              </a:rPr>
              <a:t>obr.12	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cs-CZ" sz="1300" i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lvl="8">
              <a:lnSpc>
                <a:spcPct val="90000"/>
              </a:lnSpc>
              <a:buFontTx/>
              <a:buChar char="-"/>
            </a:pPr>
            <a:r>
              <a:rPr lang="cs-CZ" sz="1200" dirty="0" smtClean="0"/>
              <a:t>				</a:t>
            </a: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2400" dirty="0" smtClean="0"/>
          </a:p>
          <a:p>
            <a:pPr>
              <a:lnSpc>
                <a:spcPct val="90000"/>
              </a:lnSpc>
              <a:buNone/>
            </a:pPr>
            <a:r>
              <a:rPr lang="cs-CZ" sz="2400" dirty="0" smtClean="0"/>
              <a:t>				</a:t>
            </a: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2400" dirty="0"/>
          </a:p>
          <a:p>
            <a:pPr algn="ctr">
              <a:lnSpc>
                <a:spcPct val="90000"/>
              </a:lnSpc>
              <a:buNone/>
            </a:pPr>
            <a:endParaRPr lang="cs-CZ" sz="2400" b="1" dirty="0" smtClean="0"/>
          </a:p>
          <a:p>
            <a:pPr algn="ctr">
              <a:lnSpc>
                <a:spcPct val="90000"/>
              </a:lnSpc>
              <a:buNone/>
            </a:pPr>
            <a:endParaRPr lang="cs-CZ" b="1" dirty="0"/>
          </a:p>
        </p:txBody>
      </p:sp>
      <p:pic>
        <p:nvPicPr>
          <p:cNvPr id="9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640387"/>
            <a:ext cx="5575300" cy="1217613"/>
          </a:xfrm>
          <a:prstGeom prst="rect">
            <a:avLst/>
          </a:prstGeom>
          <a:noFill/>
        </p:spPr>
      </p:pic>
      <p:pic>
        <p:nvPicPr>
          <p:cNvPr id="196610" name="Picture 2" descr="I:\fotky\2012\MEGANISSI + Lipno + Český Krumlov + Červená Lhota\IMG_56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295400"/>
            <a:ext cx="2438400" cy="2133600"/>
          </a:xfrm>
          <a:prstGeom prst="rect">
            <a:avLst/>
          </a:prstGeom>
          <a:noFill/>
        </p:spPr>
      </p:pic>
      <p:pic>
        <p:nvPicPr>
          <p:cNvPr id="8" name="Obrázek 7" descr="Pomeranče">
            <a:hlinkClick r:id="rId4" tooltip="&quot;Pomeranče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295400"/>
            <a:ext cx="20859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2" name="Picture 4" descr="Soubor:Lemon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990600"/>
            <a:ext cx="2743200" cy="1676400"/>
          </a:xfrm>
          <a:prstGeom prst="rect">
            <a:avLst/>
          </a:prstGeom>
          <a:noFill/>
        </p:spPr>
      </p:pic>
      <p:pic>
        <p:nvPicPr>
          <p:cNvPr id="10" name="Obrázek 9" descr="Soubor:Lime frugter.jpg">
            <a:hlinkClick r:id="rId8"/>
          </p:cNvPr>
          <p:cNvPicPr/>
          <p:nvPr/>
        </p:nvPicPr>
        <p:blipFill>
          <a:blip r:embed="rId9"/>
          <a:srcRect t="23688"/>
          <a:stretch>
            <a:fillRect/>
          </a:stretch>
        </p:blipFill>
        <p:spPr bwMode="auto">
          <a:xfrm>
            <a:off x="5410200" y="3581400"/>
            <a:ext cx="2514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 descr="http://upload.wikimedia.org/wikipedia/commons/thumb/e/e3/Close_up_grapes.jpg/220px-Close_up_grapes.jpg">
            <a:hlinkClick r:id="rId10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2400" y="4114800"/>
            <a:ext cx="32004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7315200" cy="4648200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cs-CZ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Živočichové</a:t>
            </a:r>
          </a:p>
          <a:p>
            <a:pPr>
              <a:lnSpc>
                <a:spcPct val="90000"/>
              </a:lnSpc>
              <a:buNone/>
            </a:pPr>
            <a:r>
              <a:rPr lang="cs-CZ" sz="2200" b="1" i="1" dirty="0" smtClean="0">
                <a:latin typeface="Arial" pitchFamily="34" charset="0"/>
                <a:cs typeface="Arial" pitchFamily="34" charset="0"/>
              </a:rPr>
              <a:t>Daněk:	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		       </a:t>
            </a:r>
            <a:r>
              <a:rPr lang="cs-CZ" sz="2200" b="1" i="1" dirty="0" smtClean="0">
                <a:latin typeface="Arial" pitchFamily="34" charset="0"/>
                <a:cs typeface="Arial" pitchFamily="34" charset="0"/>
              </a:rPr>
              <a:t>Muflon:</a:t>
            </a:r>
          </a:p>
          <a:p>
            <a:pPr>
              <a:lnSpc>
                <a:spcPct val="90000"/>
              </a:lnSpc>
              <a:buNone/>
            </a:pP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          Obr. 13				Obr. 14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334000"/>
            <a:ext cx="5575300" cy="1217613"/>
          </a:xfrm>
          <a:prstGeom prst="rect">
            <a:avLst/>
          </a:prstGeom>
          <a:noFill/>
        </p:spPr>
      </p:pic>
      <p:pic>
        <p:nvPicPr>
          <p:cNvPr id="6" name="Obrázek 5" descr="Soubor:Dama dama8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295400"/>
            <a:ext cx="2895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Soubor:Mouflon 2.jp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1295400"/>
            <a:ext cx="2895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9981</TotalTime>
  <Words>590</Words>
  <Application>Microsoft Office PowerPoint</Application>
  <PresentationFormat>Předvádění na obrazovce (4:3)</PresentationFormat>
  <Paragraphs>116</Paragraphs>
  <Slides>14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Výchozí návrh</vt:lpstr>
      <vt:lpstr>Tok</vt:lpstr>
      <vt:lpstr>Subtropický podnebný pás</vt:lpstr>
      <vt:lpstr>Anotace:</vt:lpstr>
      <vt:lpstr>   SUBTROPICKÝ PODNEBNÝ PÁS</vt:lpstr>
      <vt:lpstr>SUBTROPICKÝ PODNEBNÝ PÁS</vt:lpstr>
      <vt:lpstr>Subtropy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Citace: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Helenečka</dc:creator>
  <cp:lastModifiedBy>ucitel</cp:lastModifiedBy>
  <cp:revision>340</cp:revision>
  <cp:lastPrinted>1601-01-01T00:00:00Z</cp:lastPrinted>
  <dcterms:created xsi:type="dcterms:W3CDTF">1601-01-01T00:00:00Z</dcterms:created>
  <dcterms:modified xsi:type="dcterms:W3CDTF">2013-08-22T12:22:46Z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