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</p:sldMasterIdLst>
  <p:notesMasterIdLst>
    <p:notesMasterId r:id="rId17"/>
  </p:notesMasterIdLst>
  <p:sldIdLst>
    <p:sldId id="256" r:id="rId3"/>
    <p:sldId id="259" r:id="rId4"/>
    <p:sldId id="28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1" r:id="rId13"/>
    <p:sldId id="292" r:id="rId14"/>
    <p:sldId id="289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5B0EA-02E1-4D4A-8964-125D766D55D7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C506-18F1-40B8-B26C-14D2685826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4E74-89E0-4BE9-8FAB-DA4E96E491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E073-A1A9-4E99-B712-03136B0B7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68A58-F4C5-411A-AA51-8C60362F20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74-89E0-4BE9-8FAB-DA4E96E491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998D-C8B3-45D6-850B-09FBA57E5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9DFC-F1B6-4FEB-B5A4-9AC5921D0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011-9DAE-4CDB-9667-76D5ABFE43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290-ED67-4C6F-9394-BFD2E2944E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552-F1F2-42B2-B31A-E6240B58C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C9DD-BBCB-4DDC-8EA9-F202E8A320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4D09-DAE7-46CF-B8AC-4629A05132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2998D-C8B3-45D6-850B-09FBA57E55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F671FE-650E-42EA-AFF6-5067E3C760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073-A1A9-4E99-B712-03136B0B7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8A58-F4C5-411A-AA51-8C60362F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9DFC-F1B6-4FEB-B5A4-9AC5921D06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F011-9DAE-4CDB-9667-76D5ABFE43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4290-ED67-4C6F-9394-BFD2E2944E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C552-F1F2-42B2-B31A-E6240B58CF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BC9DD-BBCB-4DDC-8EA9-F202E8A320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D09-DAE7-46CF-B8AC-4629A05132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671FE-650E-42EA-AFF6-5067E3C760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8DF38-22D2-438F-B451-71FE5C716EA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8DF38-22D2-438F-B451-71FE5C716EA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DP5W0FRhx8" TargetMode="External"/><Relationship Id="rId2" Type="http://schemas.openxmlformats.org/officeDocument/2006/relationships/hyperlink" Target="http://www.youtube.com/watch?v=BOOzDGJSWP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PLANETA ZEMĚ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Pří_221_Vesmír_Planeta Země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Autor: Mgr. Martina Vaculová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Škola: 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Zlín, 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Měsíc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Přirozený satelit obíhající kolem Země</a:t>
            </a:r>
          </a:p>
          <a:p>
            <a:r>
              <a:rPr lang="cs-CZ" dirty="0" smtClean="0"/>
              <a:t>Gravitační síly mezi Měsícem a Zemí způsobují příliv a odliv 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</p:spPr>
      </p:pic>
      <p:pic>
        <p:nvPicPr>
          <p:cNvPr id="5" name="Picture 2" descr="F:\Prezentace - Marťa\Honza\Obrázky\800px-Nasa_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86600" y="47002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7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544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i="1" dirty="0" err="1" smtClean="0"/>
              <a:t>Wikipedia</a:t>
            </a:r>
            <a:r>
              <a:rPr lang="cs-CZ" sz="2800" b="1" i="1" dirty="0" smtClean="0"/>
              <a:t>:</a:t>
            </a:r>
            <a:endParaRPr lang="cs-CZ" sz="2800" b="1" i="1" dirty="0"/>
          </a:p>
          <a:p>
            <a:pPr marL="0" indent="0">
              <a:buNone/>
            </a:pPr>
            <a:r>
              <a:rPr lang="cs-CZ" b="1" i="1" dirty="0" smtClean="0">
                <a:solidFill>
                  <a:schemeClr val="bg2"/>
                </a:solidFill>
              </a:rPr>
              <a:t>	</a:t>
            </a:r>
            <a:r>
              <a:rPr lang="cs-CZ" b="1" i="1" u="sng" dirty="0" smtClean="0">
                <a:solidFill>
                  <a:schemeClr val="accent3"/>
                </a:solidFill>
              </a:rPr>
              <a:t>www.wikipedia.org</a:t>
            </a:r>
            <a:endParaRPr lang="cs-CZ" b="1" i="1" u="sng" dirty="0">
              <a:solidFill>
                <a:schemeClr val="accent3"/>
              </a:solidFill>
            </a:endParaRPr>
          </a:p>
          <a:p>
            <a:r>
              <a:rPr lang="cs-CZ" sz="2800" b="1" i="1" dirty="0" err="1" smtClean="0"/>
              <a:t>YouTube</a:t>
            </a:r>
            <a:r>
              <a:rPr lang="cs-CZ" sz="2800" b="1" i="1" dirty="0" smtClean="0"/>
              <a:t>:</a:t>
            </a:r>
          </a:p>
          <a:p>
            <a:pPr lvl="1"/>
            <a:r>
              <a:rPr lang="cs-CZ" b="1" i="1" dirty="0" smtClean="0"/>
              <a:t>Země pohledem mezinárodní vesmírné stanice - ISS </a:t>
            </a:r>
          </a:p>
          <a:p>
            <a:pPr marL="393192" lvl="1" indent="0">
              <a:buNone/>
            </a:pPr>
            <a:r>
              <a:rPr lang="cs-CZ" b="1" i="1" dirty="0" smtClean="0"/>
              <a:t>	</a:t>
            </a:r>
            <a:r>
              <a:rPr lang="cs-CZ" b="1" i="1" u="sng" dirty="0" smtClean="0">
                <a:solidFill>
                  <a:schemeClr val="accent3"/>
                </a:solidFill>
                <a:hlinkClick r:id="rId2"/>
              </a:rPr>
              <a:t>http</a:t>
            </a:r>
            <a:r>
              <a:rPr lang="cs-CZ" b="1" i="1" u="sng" dirty="0">
                <a:solidFill>
                  <a:schemeClr val="accent3"/>
                </a:solidFill>
                <a:hlinkClick r:id="rId2"/>
              </a:rPr>
              <a:t>://www.youtube.com/watch?v=BOOzDGJSWP0</a:t>
            </a:r>
            <a:endParaRPr lang="cs-CZ" b="1" i="1" u="sng" dirty="0" smtClean="0">
              <a:solidFill>
                <a:schemeClr val="accent3"/>
              </a:solidFill>
            </a:endParaRPr>
          </a:p>
          <a:p>
            <a:pPr lvl="1"/>
            <a:r>
              <a:rPr lang="cs-CZ" b="1" i="1" dirty="0" smtClean="0"/>
              <a:t>Dokumentární film Země z vesmíru</a:t>
            </a:r>
            <a:endParaRPr lang="cs-CZ" dirty="0" smtClean="0"/>
          </a:p>
          <a:p>
            <a:pPr marL="393192" lvl="1" indent="0">
              <a:buNone/>
            </a:pPr>
            <a:r>
              <a:rPr lang="cs-CZ" b="1" i="1" dirty="0" smtClean="0">
                <a:solidFill>
                  <a:schemeClr val="accent3"/>
                </a:solidFill>
              </a:rPr>
              <a:t>	</a:t>
            </a:r>
            <a:r>
              <a:rPr lang="cs-CZ" b="1" i="1" u="sng" dirty="0" smtClean="0">
                <a:solidFill>
                  <a:schemeClr val="accent3"/>
                </a:solidFill>
                <a:hlinkClick r:id="rId3"/>
              </a:rPr>
              <a:t>http</a:t>
            </a:r>
            <a:r>
              <a:rPr lang="cs-CZ" b="1" i="1" u="sng" dirty="0">
                <a:solidFill>
                  <a:schemeClr val="accent3"/>
                </a:solidFill>
                <a:hlinkClick r:id="rId3"/>
              </a:rPr>
              <a:t>://www.youtube.com/watch?v=0DP5W0FRhx8</a:t>
            </a:r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410200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JURČÁK, Jaroslav a kol. </a:t>
            </a:r>
            <a:r>
              <a:rPr lang="cs-CZ" i="1" dirty="0" smtClean="0"/>
              <a:t>Přírodověda: 5</a:t>
            </a:r>
            <a:r>
              <a:rPr lang="cs-CZ" i="1" dirty="0"/>
              <a:t>. </a:t>
            </a:r>
            <a:r>
              <a:rPr lang="cs-CZ" i="1" dirty="0" smtClean="0"/>
              <a:t>ročník</a:t>
            </a:r>
            <a:r>
              <a:rPr lang="cs-CZ" dirty="0" smtClean="0"/>
              <a:t>. Olomouc: PRODOS, 1996. </a:t>
            </a:r>
            <a:r>
              <a:rPr lang="cs-CZ" dirty="0"/>
              <a:t>ISBN </a:t>
            </a:r>
            <a:r>
              <a:rPr lang="cs-CZ" dirty="0" smtClean="0"/>
              <a:t>80-85806-41-X.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410200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2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cs-CZ" sz="1700" b="1" i="1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1:</a:t>
            </a:r>
            <a:r>
              <a:rPr lang="cs-CZ" sz="1700" dirty="0"/>
              <a:t>Soubor:Jordens </a:t>
            </a:r>
            <a:r>
              <a:rPr lang="cs-CZ" sz="1700" dirty="0" err="1"/>
              <a:t>inre.svg</a:t>
            </a:r>
            <a:r>
              <a:rPr lang="cs-CZ" sz="1700" dirty="0"/>
              <a:t>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10.2.2007 [cit. 2013-07-11]. Dostupné z: http://upload.wikimedia.org/wikipedia/commons/5/53/Jordens_inre.svg </a:t>
            </a:r>
            <a:endParaRPr lang="cs-CZ" sz="1700" b="1" i="1" dirty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2:</a:t>
            </a:r>
            <a:r>
              <a:rPr lang="cs-CZ" sz="1700" dirty="0"/>
              <a:t> </a:t>
            </a:r>
            <a:r>
              <a:rPr lang="en-US" sz="1700" dirty="0" err="1"/>
              <a:t>Soubor:The</a:t>
            </a:r>
            <a:r>
              <a:rPr lang="en-US" sz="1700" dirty="0"/>
              <a:t> Earth seen from Apollo 17.jpg. In: </a:t>
            </a:r>
            <a:r>
              <a:rPr lang="en-US" sz="1700" i="1" dirty="0"/>
              <a:t>Wikipedia</a:t>
            </a:r>
            <a:r>
              <a:rPr lang="en-US" sz="1700" dirty="0"/>
              <a:t> [online]. 2001-, 20.8.2006 [cit. 2013-07-11]. </a:t>
            </a:r>
            <a:r>
              <a:rPr lang="en-US" sz="1700" dirty="0" err="1"/>
              <a:t>Dostupné</a:t>
            </a:r>
            <a:r>
              <a:rPr lang="en-US" sz="1700" dirty="0"/>
              <a:t> z: http://upload.wikimedia.org/wikipedia/commons/9/97/The_Earth_seen_from_Apollo_17.jpg </a:t>
            </a:r>
            <a:endParaRPr lang="cs-CZ" sz="1700" dirty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3: </a:t>
            </a:r>
            <a:r>
              <a:rPr lang="en-US" sz="1700" dirty="0" err="1"/>
              <a:t>Soubor:Whole</a:t>
            </a:r>
            <a:r>
              <a:rPr lang="en-US" sz="1700" dirty="0"/>
              <a:t> world - land and oceans 12000.jpg. In: </a:t>
            </a:r>
            <a:r>
              <a:rPr lang="en-US" sz="1700" i="1" dirty="0"/>
              <a:t>Wikipedia</a:t>
            </a:r>
            <a:r>
              <a:rPr lang="en-US" sz="1700" dirty="0"/>
              <a:t> [online]. 2001-, 14.8.2006 [cit. 2013-07-11]. </a:t>
            </a:r>
            <a:r>
              <a:rPr lang="en-US" sz="1700" dirty="0" err="1"/>
              <a:t>Dostupné</a:t>
            </a:r>
            <a:r>
              <a:rPr lang="en-US" sz="1700" dirty="0"/>
              <a:t> z: http://upload.wikimedia.org/wikipedia/commons/8/8f/Whole_world_-_land_and_oceans_12000.jpg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endParaRPr lang="cs-CZ" sz="1700" b="1" i="1" dirty="0" smtClean="0"/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700" b="1" i="1" dirty="0"/>
              <a:t>Obr. 4: </a:t>
            </a:r>
            <a:r>
              <a:rPr lang="cs-CZ" sz="1700" dirty="0" err="1"/>
              <a:t>Soubor:Farmer</a:t>
            </a:r>
            <a:r>
              <a:rPr lang="cs-CZ" sz="1700" dirty="0"/>
              <a:t> </a:t>
            </a:r>
            <a:r>
              <a:rPr lang="cs-CZ" sz="1700" dirty="0" err="1"/>
              <a:t>plowing</a:t>
            </a:r>
            <a:r>
              <a:rPr lang="cs-CZ" sz="1700" dirty="0"/>
              <a:t> in </a:t>
            </a:r>
            <a:r>
              <a:rPr lang="cs-CZ" sz="1700" dirty="0" err="1"/>
              <a:t>Fahrenwalde</a:t>
            </a:r>
            <a:r>
              <a:rPr lang="cs-CZ" sz="1700" dirty="0"/>
              <a:t>, </a:t>
            </a:r>
            <a:r>
              <a:rPr lang="cs-CZ" sz="1700" dirty="0" err="1"/>
              <a:t>Mecklenburg-Vorpommern</a:t>
            </a:r>
            <a:r>
              <a:rPr lang="cs-CZ" sz="1700" dirty="0"/>
              <a:t>, Germany.jpg.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5.5.2010 [cit. 2013-07-11]. Dostupné z: http://upload.wikimedia.org/wikipedia/commons/e/e7/Farmer_plowing_in_Fahrenwalde%2C_Mecklenburg-Vorpommern%2C_Germany.jpg </a:t>
            </a:r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5: </a:t>
            </a:r>
            <a:r>
              <a:rPr lang="cs-CZ" sz="1700" dirty="0" err="1"/>
              <a:t>Soubor:Cows</a:t>
            </a:r>
            <a:r>
              <a:rPr lang="cs-CZ" sz="1700" dirty="0"/>
              <a:t> in green </a:t>
            </a:r>
            <a:r>
              <a:rPr lang="cs-CZ" sz="1700" dirty="0" err="1"/>
              <a:t>field</a:t>
            </a:r>
            <a:r>
              <a:rPr lang="cs-CZ" sz="1700" dirty="0"/>
              <a:t> - </a:t>
            </a:r>
            <a:r>
              <a:rPr lang="cs-CZ" sz="1700" dirty="0" err="1"/>
              <a:t>nullamunjie</a:t>
            </a:r>
            <a:r>
              <a:rPr lang="cs-CZ" sz="1700" dirty="0"/>
              <a:t> </a:t>
            </a:r>
            <a:r>
              <a:rPr lang="cs-CZ" sz="1700" dirty="0" err="1"/>
              <a:t>olive</a:t>
            </a:r>
            <a:r>
              <a:rPr lang="cs-CZ" sz="1700" dirty="0"/>
              <a:t> grove03.jpg.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2.1.2006 [cit. 2013-07-11]. Dostupné z: http://upload.wikimedia.org/wikipedia/commons/e/e7/Cows_in_green_field_-_nullamunjie_olive_grove03.jpg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</a:t>
            </a:r>
            <a:r>
              <a:rPr lang="cs-CZ" sz="1700" b="1" i="1" dirty="0" smtClean="0"/>
              <a:t>6: </a:t>
            </a:r>
            <a:r>
              <a:rPr lang="en-US" sz="1700" dirty="0" err="1"/>
              <a:t>Soubor:Top</a:t>
            </a:r>
            <a:r>
              <a:rPr lang="en-US" sz="1700" dirty="0"/>
              <a:t> of Atmosphere.jpg. In: </a:t>
            </a:r>
            <a:r>
              <a:rPr lang="en-US" sz="1700" i="1" dirty="0"/>
              <a:t>Wikipedia</a:t>
            </a:r>
            <a:r>
              <a:rPr lang="en-US" sz="1700" dirty="0"/>
              <a:t> [online]. 2001-, 27.2.2007 [cit. 2013-07-11]. </a:t>
            </a:r>
            <a:r>
              <a:rPr lang="en-US" sz="1700" dirty="0" err="1"/>
              <a:t>Dostupné</a:t>
            </a:r>
            <a:r>
              <a:rPr lang="en-US" sz="1700" dirty="0"/>
              <a:t> z: http://upload.wikimedia.org/wikipedia/commons/b/be/Top_of_Atmosphere.jpg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</a:t>
            </a:r>
            <a:r>
              <a:rPr lang="cs-CZ" sz="1700" b="1" i="1" dirty="0" smtClean="0"/>
              <a:t>7:</a:t>
            </a:r>
            <a:r>
              <a:rPr lang="cs-CZ" sz="1700" dirty="0"/>
              <a:t> </a:t>
            </a:r>
            <a:r>
              <a:rPr lang="cs-CZ" sz="1700" dirty="0" err="1"/>
              <a:t>Soubor:Nasa</a:t>
            </a:r>
            <a:r>
              <a:rPr lang="cs-CZ" sz="1700" dirty="0"/>
              <a:t> earth.jpg.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20.11.2006 [cit. 2013-07-11]. Dostupné z: http://upload.wikimedia.org/wikipedia/commons/0/0e/Nasa_earth.jpg </a:t>
            </a: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</a:t>
            </a:r>
            <a:r>
              <a:rPr lang="cs-CZ" dirty="0" smtClean="0"/>
              <a:t>prohlubuje znalosti žáků o naší planetě.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obsahuje doplňující informace stavby planety Země.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</a:t>
            </a:r>
            <a:r>
              <a:rPr lang="cs-CZ" dirty="0"/>
              <a:t>určen pro </a:t>
            </a:r>
            <a:r>
              <a:rPr lang="cs-CZ" dirty="0" smtClean="0"/>
              <a:t>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</a:t>
            </a:r>
            <a:r>
              <a:rPr lang="cs-CZ" dirty="0" smtClean="0"/>
              <a:t>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Planeta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Třetí planeta sluneční soustavy</a:t>
            </a:r>
          </a:p>
          <a:p>
            <a:r>
              <a:rPr lang="cs-CZ" dirty="0"/>
              <a:t>Nedokonalá koule o poloměru 6 378 km obíhající kolem Slunce</a:t>
            </a:r>
          </a:p>
          <a:p>
            <a:r>
              <a:rPr lang="cs-CZ" dirty="0"/>
              <a:t>Jediná planeta sluneční soustavy, která má příznivé podmínky pro život</a:t>
            </a:r>
          </a:p>
          <a:p>
            <a:r>
              <a:rPr lang="cs-CZ" dirty="0"/>
              <a:t>Vznik asi před 4,6 miliardami let</a:t>
            </a:r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Uprostřed se nachází </a:t>
            </a:r>
            <a:r>
              <a:rPr lang="cs-CZ" b="1" dirty="0" smtClean="0"/>
              <a:t>jádro</a:t>
            </a:r>
            <a:r>
              <a:rPr lang="cs-CZ" dirty="0" smtClean="0"/>
              <a:t> </a:t>
            </a:r>
          </a:p>
          <a:p>
            <a:r>
              <a:rPr lang="cs-CZ" dirty="0" smtClean="0"/>
              <a:t>Jádro je obklopeno </a:t>
            </a:r>
            <a:r>
              <a:rPr lang="cs-CZ" b="1" dirty="0" smtClean="0"/>
              <a:t>pláštěm</a:t>
            </a:r>
          </a:p>
          <a:p>
            <a:r>
              <a:rPr lang="cs-CZ" b="1" dirty="0" smtClean="0"/>
              <a:t>Zemská kůra</a:t>
            </a:r>
            <a:r>
              <a:rPr lang="cs-CZ" dirty="0" smtClean="0"/>
              <a:t> 		oceánská</a:t>
            </a:r>
          </a:p>
          <a:p>
            <a:pPr marL="0" indent="0" algn="ctr">
              <a:buNone/>
            </a:pPr>
            <a:r>
              <a:rPr lang="cs-CZ" dirty="0" smtClean="0"/>
              <a:t>	kontinuální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Šipka doprava 6"/>
          <p:cNvSpPr/>
          <p:nvPr/>
        </p:nvSpPr>
        <p:spPr>
          <a:xfrm>
            <a:off x="2667000" y="29718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ohnutá nahoru 13"/>
          <p:cNvSpPr/>
          <p:nvPr/>
        </p:nvSpPr>
        <p:spPr>
          <a:xfrm rot="5400000">
            <a:off x="3162300" y="2781299"/>
            <a:ext cx="533400" cy="1524000"/>
          </a:xfrm>
          <a:prstGeom prst="bentUpArrow">
            <a:avLst>
              <a:gd name="adj1" fmla="val 28005"/>
              <a:gd name="adj2" fmla="val 28205"/>
              <a:gd name="adj3" fmla="val 2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1026" name="Picture 2" descr="F:\Prezentace - Marťa\Honza\Obrázky\576px-Jordens_in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84" y="2819400"/>
            <a:ext cx="3414216" cy="35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83388" y="6175418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1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717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Hydrosféra </a:t>
            </a:r>
            <a:r>
              <a:rPr lang="cs-CZ" dirty="0" smtClean="0"/>
              <a:t>– oceány a moře (71% povrchu)</a:t>
            </a:r>
          </a:p>
          <a:p>
            <a:r>
              <a:rPr lang="cs-CZ" b="1" dirty="0" err="1" smtClean="0"/>
              <a:t>Pedosféra</a:t>
            </a:r>
            <a:r>
              <a:rPr lang="cs-CZ" dirty="0" smtClean="0"/>
              <a:t> = půdní obal Země</a:t>
            </a:r>
          </a:p>
          <a:p>
            <a:r>
              <a:rPr lang="cs-CZ" b="1" dirty="0" smtClean="0"/>
              <a:t>Biosféra</a:t>
            </a:r>
            <a:r>
              <a:rPr lang="cs-CZ" dirty="0" smtClean="0"/>
              <a:t> = živý obal Země</a:t>
            </a:r>
          </a:p>
          <a:p>
            <a:r>
              <a:rPr lang="cs-CZ" b="1" dirty="0" smtClean="0"/>
              <a:t>Atmosféra</a:t>
            </a:r>
            <a:r>
              <a:rPr lang="cs-CZ" dirty="0" smtClean="0"/>
              <a:t> = plynný obal Země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6" name="Picture 2" descr="F:\Prezentace - Marťa\Honza\Obrázky\The_Earth_seen_from_Apollo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44" y="2740026"/>
            <a:ext cx="3049056" cy="30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37368" y="5872385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2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7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Země je jediná planeta Sluneční soustavy mající na povrchu kapalnou vodu</a:t>
            </a:r>
          </a:p>
          <a:p>
            <a:r>
              <a:rPr lang="cs-CZ" dirty="0" smtClean="0"/>
              <a:t>97% slaná voda – oceány a moře</a:t>
            </a:r>
          </a:p>
          <a:p>
            <a:r>
              <a:rPr lang="cs-CZ" dirty="0" smtClean="0"/>
              <a:t>3% sladká voda – řeky a jezera</a:t>
            </a:r>
          </a:p>
          <a:p>
            <a:endParaRPr lang="cs-CZ" dirty="0"/>
          </a:p>
        </p:txBody>
      </p:sp>
      <p:pic>
        <p:nvPicPr>
          <p:cNvPr id="3074" name="Picture 2" descr="F:\Prezentace - Marťa\Honza\Obrázky\Whole_world_-_land_and_oceans_1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5105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13796" y="64008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</a:t>
            </a:r>
            <a:r>
              <a:rPr lang="cs-CZ" sz="1200" i="1" dirty="0">
                <a:latin typeface="+mn-lt"/>
              </a:rPr>
              <a:t>3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503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Pedosféra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Půdní obal Země</a:t>
            </a:r>
          </a:p>
          <a:p>
            <a:r>
              <a:rPr lang="cs-CZ" dirty="0" smtClean="0"/>
              <a:t>Vznik působením vody, slunce, větru a živých organismů na povrch = na horniny</a:t>
            </a:r>
          </a:p>
          <a:p>
            <a:r>
              <a:rPr lang="cs-CZ" dirty="0" smtClean="0"/>
              <a:t>Humus = odumřelá těla rostlin a živočichů</a:t>
            </a:r>
          </a:p>
          <a:p>
            <a:r>
              <a:rPr lang="cs-CZ" dirty="0" smtClean="0"/>
              <a:t>Základní rozdělení půd		černozem</a:t>
            </a:r>
          </a:p>
          <a:p>
            <a:pPr marL="1252728" lvl="4" indent="0" algn="ctr">
              <a:buNone/>
            </a:pPr>
            <a:r>
              <a:rPr lang="cs-CZ" dirty="0" smtClean="0"/>
              <a:t>		</a:t>
            </a:r>
            <a:r>
              <a:rPr lang="cs-CZ" sz="2600" dirty="0" smtClean="0"/>
              <a:t>hnědozem</a:t>
            </a:r>
          </a:p>
          <a:p>
            <a:pPr marL="1252728" lvl="4" indent="0" algn="ctr">
              <a:buNone/>
            </a:pPr>
            <a:r>
              <a:rPr lang="cs-CZ" sz="2600" dirty="0" smtClean="0"/>
              <a:t>			podzolové půdy</a:t>
            </a:r>
            <a:endParaRPr lang="cs-CZ" sz="2600" dirty="0"/>
          </a:p>
        </p:txBody>
      </p:sp>
      <p:sp>
        <p:nvSpPr>
          <p:cNvPr id="4" name="Šipka doprava 3"/>
          <p:cNvSpPr/>
          <p:nvPr/>
        </p:nvSpPr>
        <p:spPr>
          <a:xfrm>
            <a:off x="4038600" y="39624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ohnutá nahoru 7"/>
          <p:cNvSpPr/>
          <p:nvPr/>
        </p:nvSpPr>
        <p:spPr>
          <a:xfrm rot="5400000">
            <a:off x="4362450" y="3867150"/>
            <a:ext cx="419100" cy="1066800"/>
          </a:xfrm>
          <a:prstGeom prst="bentUpArrow">
            <a:avLst>
              <a:gd name="adj1" fmla="val 28005"/>
              <a:gd name="adj2" fmla="val 28205"/>
              <a:gd name="adj3" fmla="val 2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ohnutá nahoru 8"/>
          <p:cNvSpPr/>
          <p:nvPr/>
        </p:nvSpPr>
        <p:spPr>
          <a:xfrm rot="5400000">
            <a:off x="4381500" y="4267200"/>
            <a:ext cx="457200" cy="1143000"/>
          </a:xfrm>
          <a:prstGeom prst="bentUpArrow">
            <a:avLst>
              <a:gd name="adj1" fmla="val 23733"/>
              <a:gd name="adj2" fmla="val 28205"/>
              <a:gd name="adj3" fmla="val 2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2050" name="Picture 2" descr="F:\Prezentace - Marťa\Honza\Obrázky\800px-Farmer_plowing_in_Fahrenwalde,_Mecklenburg-Vorpommern,_Germ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13796" y="64008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</a:t>
            </a:r>
            <a:r>
              <a:rPr lang="cs-CZ" sz="1200" i="1" dirty="0">
                <a:latin typeface="+mn-lt"/>
              </a:rPr>
              <a:t>3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66196" y="65532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</a:t>
            </a:r>
            <a:r>
              <a:rPr lang="cs-CZ" sz="1200" i="1" dirty="0">
                <a:latin typeface="+mn-lt"/>
              </a:rPr>
              <a:t>3</a:t>
            </a:r>
            <a:endParaRPr lang="cs-CZ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465592" y="24384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4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013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Naše planeta je jediným místem ve známém vesmíru, kde je existuje život</a:t>
            </a:r>
          </a:p>
          <a:p>
            <a:r>
              <a:rPr lang="cs-CZ" dirty="0" smtClean="0"/>
              <a:t>Biosféru lze rozdělit na:</a:t>
            </a:r>
          </a:p>
          <a:p>
            <a:pPr lvl="1"/>
            <a:r>
              <a:rPr lang="cs-CZ" dirty="0" smtClean="0"/>
              <a:t>Faunu – všichni živočichové</a:t>
            </a:r>
          </a:p>
          <a:p>
            <a:pPr lvl="1"/>
            <a:r>
              <a:rPr lang="cs-CZ" dirty="0" smtClean="0"/>
              <a:t>Flóru – celé rostlinstvo</a:t>
            </a: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1587"/>
            <a:ext cx="5575300" cy="1217613"/>
          </a:xfrm>
          <a:prstGeom prst="rect">
            <a:avLst/>
          </a:prstGeom>
          <a:noFill/>
        </p:spPr>
      </p:pic>
      <p:pic>
        <p:nvPicPr>
          <p:cNvPr id="3075" name="Picture 3" descr="F:\Prezentace - Marťa\Honza\Obrázky\Cows_in_green_field_-_nullamunjie_olive_grove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664307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001000" y="52717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5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84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Atmosféra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Relativně hustá atmosféra</a:t>
            </a:r>
          </a:p>
          <a:p>
            <a:r>
              <a:rPr lang="cs-CZ" dirty="0" smtClean="0"/>
              <a:t>Skládá se z 	78% dusíku</a:t>
            </a:r>
          </a:p>
          <a:p>
            <a:pPr marL="1737360" lvl="6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sz="2600" dirty="0" smtClean="0"/>
              <a:t>21% kyslíku</a:t>
            </a:r>
          </a:p>
          <a:p>
            <a:pPr marL="1737360" lvl="6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	1% další plyny</a:t>
            </a:r>
          </a:p>
          <a:p>
            <a:r>
              <a:rPr lang="cs-CZ" dirty="0" smtClean="0"/>
              <a:t>Atmosféra chrání povrch Země před dopadem některých druhů záření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2514600" y="2667000"/>
            <a:ext cx="685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ohnutá nahoru 5"/>
          <p:cNvSpPr/>
          <p:nvPr/>
        </p:nvSpPr>
        <p:spPr>
          <a:xfrm rot="5400000">
            <a:off x="2743200" y="2743200"/>
            <a:ext cx="228600" cy="685800"/>
          </a:xfrm>
          <a:prstGeom prst="bentUpArrow">
            <a:avLst>
              <a:gd name="adj1" fmla="val 15771"/>
              <a:gd name="adj2" fmla="val 27356"/>
              <a:gd name="adj3" fmla="val 2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ohnutá nahoru 6"/>
          <p:cNvSpPr/>
          <p:nvPr/>
        </p:nvSpPr>
        <p:spPr>
          <a:xfrm rot="5400000">
            <a:off x="2743200" y="3200400"/>
            <a:ext cx="228600" cy="685800"/>
          </a:xfrm>
          <a:prstGeom prst="bentUpArrow">
            <a:avLst>
              <a:gd name="adj1" fmla="val 15771"/>
              <a:gd name="adj2" fmla="val 27356"/>
              <a:gd name="adj3" fmla="val 2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4098" name="Picture 2" descr="F:\Prezentace - Marťa\Honza\Obrázky\800px-Top_of_Atmo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709296" y="2819400"/>
            <a:ext cx="60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n-lt"/>
              </a:rPr>
              <a:t>O</a:t>
            </a:r>
            <a:r>
              <a:rPr lang="cs-CZ" sz="1200" i="1" dirty="0" smtClean="0">
                <a:latin typeface="+mn-lt"/>
              </a:rPr>
              <a:t>br. 6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431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3512</TotalTime>
  <Words>562</Words>
  <Application>Microsoft Office PowerPoint</Application>
  <PresentationFormat>Předvádění na obrazovce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Tok</vt:lpstr>
      <vt:lpstr>PLANETA ZEMĚ</vt:lpstr>
      <vt:lpstr>Anotace:</vt:lpstr>
      <vt:lpstr>Planeta Země</vt:lpstr>
      <vt:lpstr>Stavba Země</vt:lpstr>
      <vt:lpstr>Povrch Země</vt:lpstr>
      <vt:lpstr>Hydrosféra</vt:lpstr>
      <vt:lpstr>Pedosféra</vt:lpstr>
      <vt:lpstr>Biosféra</vt:lpstr>
      <vt:lpstr>Atmosféra</vt:lpstr>
      <vt:lpstr>Měsíc</vt:lpstr>
      <vt:lpstr>Internetové zdroje</vt:lpstr>
      <vt:lpstr>Další zdroje</vt:lpstr>
      <vt:lpstr>Citace obrázků</vt:lpstr>
      <vt:lpstr>Citace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Martinka</dc:creator>
  <cp:lastModifiedBy>ucitel</cp:lastModifiedBy>
  <cp:revision>164</cp:revision>
  <cp:lastPrinted>1601-01-01T00:00:00Z</cp:lastPrinted>
  <dcterms:created xsi:type="dcterms:W3CDTF">1601-01-01T00:00:00Z</dcterms:created>
  <dcterms:modified xsi:type="dcterms:W3CDTF">2013-08-22T12:23:00Z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